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7" r:id="rId2"/>
    <p:sldId id="268" r:id="rId3"/>
    <p:sldId id="257" r:id="rId4"/>
    <p:sldId id="258" r:id="rId5"/>
    <p:sldId id="259" r:id="rId6"/>
    <p:sldId id="260" r:id="rId7"/>
    <p:sldId id="261" r:id="rId8"/>
    <p:sldId id="262" r:id="rId9"/>
    <p:sldId id="264" r:id="rId10"/>
    <p:sldId id="263" r:id="rId11"/>
    <p:sldId id="265" r:id="rId12"/>
    <p:sldId id="266"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A31543-4B55-4178-8988-4ABA824F1024}"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2C551-D747-4B65-B149-20631D73E0C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31543-4B55-4178-8988-4ABA824F1024}"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2C551-D747-4B65-B149-20631D73E0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A31543-4B55-4178-8988-4ABA824F1024}"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2C551-D747-4B65-B149-20631D73E0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31543-4B55-4178-8988-4ABA824F1024}"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2C551-D747-4B65-B149-20631D73E0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31543-4B55-4178-8988-4ABA824F1024}"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2C551-D747-4B65-B149-20631D73E0C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A31543-4B55-4178-8988-4ABA824F1024}"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2C551-D747-4B65-B149-20631D73E0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A31543-4B55-4178-8988-4ABA824F1024}"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A2C551-D747-4B65-B149-20631D73E0C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A31543-4B55-4178-8988-4ABA824F1024}"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2C551-D747-4B65-B149-20631D73E0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31543-4B55-4178-8988-4ABA824F1024}"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2C551-D747-4B65-B149-20631D73E0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31543-4B55-4178-8988-4ABA824F1024}"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2C551-D747-4B65-B149-20631D73E0C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31543-4B55-4178-8988-4ABA824F1024}"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2C551-D747-4B65-B149-20631D73E0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3A31543-4B55-4178-8988-4ABA824F1024}" type="datetimeFigureOut">
              <a:rPr lang="en-US" smtClean="0"/>
              <a:t>1/15/2019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4A2C551-D747-4B65-B149-20631D73E0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solidFill>
                  <a:srgbClr val="00B050"/>
                </a:solidFill>
                <a:latin typeface="Times New Roman" pitchFamily="18" charset="0"/>
                <a:cs typeface="Times New Roman" pitchFamily="18" charset="0"/>
              </a:rPr>
              <a:t>Types of windows</a:t>
            </a:r>
          </a:p>
        </p:txBody>
      </p:sp>
      <p:sp>
        <p:nvSpPr>
          <p:cNvPr id="3" name="Subtitle 2"/>
          <p:cNvSpPr>
            <a:spLocks noGrp="1"/>
          </p:cNvSpPr>
          <p:nvPr>
            <p:ph type="subTitle" idx="1"/>
          </p:nvPr>
        </p:nvSpPr>
        <p:spPr/>
        <p:txBody>
          <a:bodyPr>
            <a:normAutofit/>
          </a:bodyPr>
          <a:lstStyle/>
          <a:p>
            <a:r>
              <a:rPr lang="en-US" sz="2800" dirty="0" smtClean="0">
                <a:solidFill>
                  <a:srgbClr val="0070C0"/>
                </a:solidFill>
              </a:rPr>
              <a:t>INSTRUCTOR: SYED ARIF HUSSAIN</a:t>
            </a:r>
            <a:endParaRPr lang="en-US" sz="2800" dirty="0">
              <a:solidFill>
                <a:srgbClr val="0070C0"/>
              </a:solidFill>
            </a:endParaRPr>
          </a:p>
        </p:txBody>
      </p:sp>
      <p:pic>
        <p:nvPicPr>
          <p:cNvPr id="2050" name="Picture 2" descr="Image result for windows of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059" y="4186237"/>
            <a:ext cx="3333750" cy="258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8526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solidFill>
                  <a:srgbClr val="00B050"/>
                </a:solidFill>
                <a:latin typeface="Times New Roman" pitchFamily="18" charset="0"/>
                <a:cs typeface="Times New Roman" pitchFamily="18" charset="0"/>
              </a:rPr>
              <a:t>SLIDING</a:t>
            </a:r>
          </a:p>
        </p:txBody>
      </p:sp>
      <p:sp>
        <p:nvSpPr>
          <p:cNvPr id="5" name="Content Placeholder 4"/>
          <p:cNvSpPr>
            <a:spLocks noGrp="1"/>
          </p:cNvSpPr>
          <p:nvPr>
            <p:ph sz="half" idx="1"/>
          </p:nvPr>
        </p:nvSpPr>
        <p:spPr>
          <a:xfrm>
            <a:off x="457200" y="1600200"/>
            <a:ext cx="4800600" cy="4724400"/>
          </a:xfrm>
        </p:spPr>
        <p:txBody>
          <a:bodyPr>
            <a:normAutofit fontScale="92500" lnSpcReduction="10000"/>
          </a:bodyPr>
          <a:lstStyle/>
          <a:p>
            <a:pPr>
              <a:buFont typeface="Wingdings" pitchFamily="2" charset="2"/>
              <a:buChar char="q"/>
            </a:pPr>
            <a:r>
              <a:rPr lang="en-US" dirty="0" smtClean="0">
                <a:latin typeface="Arial" pitchFamily="34" charset="0"/>
                <a:cs typeface="Arial" pitchFamily="34" charset="0"/>
              </a:rPr>
              <a:t>Sliding windows are windows constructed in a frame and installed so that they slide open and closed, as opposed to opening, in or out, on a hinge. </a:t>
            </a:r>
          </a:p>
          <a:p>
            <a:pPr>
              <a:buFont typeface="Wingdings" pitchFamily="2" charset="2"/>
              <a:buChar char="q"/>
            </a:pPr>
            <a:r>
              <a:rPr lang="en-US" dirty="0" smtClean="0">
                <a:latin typeface="Arial" pitchFamily="34" charset="0"/>
                <a:cs typeface="Arial" pitchFamily="34" charset="0"/>
              </a:rPr>
              <a:t>Though the type that move up and down vertically are also technically a form of sliding window, this specific term is generally reserved for those that slide horizontally.</a:t>
            </a:r>
            <a:endParaRPr lang="en-US" dirty="0">
              <a:latin typeface="Arial" pitchFamily="34" charset="0"/>
              <a:cs typeface="Arial" pitchFamily="34" charset="0"/>
            </a:endParaRPr>
          </a:p>
        </p:txBody>
      </p:sp>
      <p:sp>
        <p:nvSpPr>
          <p:cNvPr id="17410" name="AutoShape 2"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6" name="Picture 2" descr="https://encrypted-tbn3.gstatic.com/images?q=tbn:ANd9GcTHQEluGn994yX4pf4pu0GPT9WgO-i8mVxEsut-cRzerVQ648jwDQ"/>
          <p:cNvPicPr>
            <a:picLocks noChangeAspect="1" noChangeArrowheads="1"/>
          </p:cNvPicPr>
          <p:nvPr/>
        </p:nvPicPr>
        <p:blipFill>
          <a:blip r:embed="rId2" cstate="print"/>
          <a:srcRect l="13483" b="5618"/>
          <a:stretch>
            <a:fillRect/>
          </a:stretch>
        </p:blipFill>
        <p:spPr bwMode="auto">
          <a:xfrm>
            <a:off x="5638800" y="1905000"/>
            <a:ext cx="2933700" cy="3200400"/>
          </a:xfrm>
          <a:prstGeom prst="rect">
            <a:avLst/>
          </a:prstGeom>
          <a:noFill/>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solidFill>
                  <a:srgbClr val="00B050"/>
                </a:solidFill>
                <a:latin typeface="Times New Roman" pitchFamily="18" charset="0"/>
                <a:cs typeface="Times New Roman" pitchFamily="18" charset="0"/>
              </a:rPr>
              <a:t>AWNING</a:t>
            </a:r>
          </a:p>
        </p:txBody>
      </p:sp>
      <p:sp>
        <p:nvSpPr>
          <p:cNvPr id="5" name="Content Placeholder 4"/>
          <p:cNvSpPr>
            <a:spLocks noGrp="1"/>
          </p:cNvSpPr>
          <p:nvPr>
            <p:ph sz="half" idx="1"/>
          </p:nvPr>
        </p:nvSpPr>
        <p:spPr/>
        <p:txBody>
          <a:bodyPr>
            <a:normAutofit/>
          </a:bodyPr>
          <a:lstStyle/>
          <a:p>
            <a:pPr>
              <a:buFont typeface="Wingdings" pitchFamily="2" charset="2"/>
              <a:buChar char="q"/>
            </a:pPr>
            <a:r>
              <a:rPr lang="en-US" dirty="0" smtClean="0">
                <a:latin typeface="Arial" pitchFamily="34" charset="0"/>
                <a:cs typeface="Arial" pitchFamily="34" charset="0"/>
              </a:rPr>
              <a:t>Awning windows are a type of window design that allows the window sash to swing outward rather than inward or up and down. </a:t>
            </a:r>
          </a:p>
          <a:p>
            <a:pPr>
              <a:buFont typeface="Wingdings" pitchFamily="2" charset="2"/>
              <a:buChar char="q"/>
            </a:pPr>
            <a:r>
              <a:rPr lang="en-US" dirty="0" smtClean="0">
                <a:latin typeface="Arial" pitchFamily="34" charset="0"/>
                <a:cs typeface="Arial" pitchFamily="34" charset="0"/>
              </a:rPr>
              <a:t>The awning window may be operated with a hand crank or with the use of pull chains.</a:t>
            </a:r>
            <a:endParaRPr lang="en-US" dirty="0">
              <a:latin typeface="Arial" pitchFamily="34" charset="0"/>
              <a:cs typeface="Arial" pitchFamily="34" charset="0"/>
            </a:endParaRPr>
          </a:p>
        </p:txBody>
      </p:sp>
      <p:sp>
        <p:nvSpPr>
          <p:cNvPr id="17410" name="AutoShape 2"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0" name="Picture 2" descr="https://encrypted-tbn2.gstatic.com/images?q=tbn:ANd9GcSDnsOBWaSZpgBkk27UjMkCgVttvvlKtPqDxULFieASGnOmxm9z"/>
          <p:cNvPicPr>
            <a:picLocks noChangeAspect="1" noChangeArrowheads="1"/>
          </p:cNvPicPr>
          <p:nvPr/>
        </p:nvPicPr>
        <p:blipFill>
          <a:blip r:embed="rId2" cstate="print"/>
          <a:srcRect l="8533" r="12533"/>
          <a:stretch>
            <a:fillRect/>
          </a:stretch>
        </p:blipFill>
        <p:spPr bwMode="auto">
          <a:xfrm>
            <a:off x="5181600" y="2133600"/>
            <a:ext cx="3363836" cy="3295651"/>
          </a:xfrm>
          <a:prstGeom prst="rect">
            <a:avLst/>
          </a:prstGeom>
          <a:noFill/>
        </p:spPr>
      </p:pic>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solidFill>
                  <a:srgbClr val="00B050"/>
                </a:solidFill>
                <a:latin typeface="Times New Roman" pitchFamily="18" charset="0"/>
                <a:cs typeface="Times New Roman" pitchFamily="18" charset="0"/>
              </a:rPr>
              <a:t>PIVOT</a:t>
            </a:r>
          </a:p>
        </p:txBody>
      </p:sp>
      <p:sp>
        <p:nvSpPr>
          <p:cNvPr id="5" name="Content Placeholder 4"/>
          <p:cNvSpPr>
            <a:spLocks noGrp="1"/>
          </p:cNvSpPr>
          <p:nvPr>
            <p:ph sz="half" idx="1"/>
          </p:nvPr>
        </p:nvSpPr>
        <p:spPr/>
        <p:txBody>
          <a:bodyPr>
            <a:normAutofit/>
          </a:bodyPr>
          <a:lstStyle/>
          <a:p>
            <a:pPr>
              <a:buFont typeface="Wingdings" pitchFamily="2" charset="2"/>
              <a:buChar char="q"/>
            </a:pPr>
            <a:r>
              <a:rPr lang="en-US" dirty="0" smtClean="0">
                <a:latin typeface="Arial" pitchFamily="34" charset="0"/>
                <a:cs typeface="Arial" pitchFamily="34" charset="0"/>
              </a:rPr>
              <a:t>A window having a section which is pivot on the vertical or horizontal axis near the center so that the window pivots on that axis.</a:t>
            </a:r>
            <a:r>
              <a:rPr lang="en-US" dirty="0"/>
              <a:t/>
            </a:r>
            <a:br>
              <a:rPr lang="en-US" dirty="0"/>
            </a:br>
            <a:r>
              <a:rPr lang="en-US" dirty="0"/>
              <a:t/>
            </a:r>
            <a:br>
              <a:rPr lang="en-US" dirty="0"/>
            </a:br>
            <a:endParaRPr lang="en-US" dirty="0"/>
          </a:p>
          <a:p>
            <a:pPr>
              <a:buFont typeface="Wingdings" pitchFamily="2" charset="2"/>
              <a:buChar char="q"/>
            </a:pPr>
            <a:endParaRPr lang="en-US" dirty="0"/>
          </a:p>
        </p:txBody>
      </p:sp>
      <p:sp>
        <p:nvSpPr>
          <p:cNvPr id="17410" name="AutoShape 2"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4" name="Picture 2" descr="https://encrypted-tbn3.gstatic.com/images?q=tbn:ANd9GcQkbAvjVOSTgHLXLVi4WuIJlaI2zT_AQgsZohZi9cE-hTjFS1x78A"/>
          <p:cNvPicPr>
            <a:picLocks noChangeAspect="1" noChangeArrowheads="1"/>
          </p:cNvPicPr>
          <p:nvPr/>
        </p:nvPicPr>
        <p:blipFill>
          <a:blip r:embed="rId2" cstate="print"/>
          <a:srcRect/>
          <a:stretch>
            <a:fillRect/>
          </a:stretch>
        </p:blipFill>
        <p:spPr bwMode="auto">
          <a:xfrm>
            <a:off x="5029200" y="1524000"/>
            <a:ext cx="2969602" cy="2133601"/>
          </a:xfrm>
          <a:prstGeom prst="rect">
            <a:avLst/>
          </a:prstGeom>
          <a:noFill/>
        </p:spPr>
      </p:pic>
      <p:pic>
        <p:nvPicPr>
          <p:cNvPr id="23556" name="Picture 4" descr="https://encrypted-tbn2.gstatic.com/images?q=tbn:ANd9GcQiHmFGar5e2TKSYD3SWCrIBtRY22G33oNe2mzslTmVTmCyC56deA"/>
          <p:cNvPicPr>
            <a:picLocks noChangeAspect="1" noChangeArrowheads="1"/>
          </p:cNvPicPr>
          <p:nvPr/>
        </p:nvPicPr>
        <p:blipFill>
          <a:blip r:embed="rId3" cstate="print"/>
          <a:srcRect/>
          <a:stretch>
            <a:fillRect/>
          </a:stretch>
        </p:blipFill>
        <p:spPr bwMode="auto">
          <a:xfrm>
            <a:off x="5715000" y="3962400"/>
            <a:ext cx="1676400" cy="2491636"/>
          </a:xfrm>
          <a:prstGeom prst="rect">
            <a:avLst/>
          </a:prstGeom>
          <a:noFill/>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37295" y="2809628"/>
            <a:ext cx="2671011" cy="48126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1"/>
            <a:endCxn id="8" idx="3"/>
          </p:cNvCxnSpPr>
          <p:nvPr/>
        </p:nvCxnSpPr>
        <p:spPr>
          <a:xfrm>
            <a:off x="3337295" y="3050259"/>
            <a:ext cx="2671011"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37295" y="2983203"/>
            <a:ext cx="2671011"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37295" y="3112743"/>
            <a:ext cx="2671011"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228600" y="603380"/>
            <a:ext cx="7029449"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4800" spc="-100" dirty="0">
                <a:solidFill>
                  <a:srgbClr val="00B050"/>
                </a:solidFill>
                <a:latin typeface="Times New Roman" pitchFamily="18" charset="0"/>
                <a:cs typeface="Times New Roman" pitchFamily="18" charset="0"/>
              </a:rPr>
              <a:t>CREATING WINDOWS</a:t>
            </a:r>
          </a:p>
        </p:txBody>
      </p:sp>
    </p:spTree>
    <p:extLst>
      <p:ext uri="{BB962C8B-B14F-4D97-AF65-F5344CB8AC3E}">
        <p14:creationId xmlns:p14="http://schemas.microsoft.com/office/powerpoint/2010/main" val="14611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ppt_x"/>
                                          </p:val>
                                        </p:tav>
                                        <p:tav tm="100000">
                                          <p:val>
                                            <p:strVal val="#ppt_x"/>
                                          </p:val>
                                        </p:tav>
                                      </p:tavLst>
                                    </p:anim>
                                    <p:anim calcmode="lin" valueType="num">
                                      <p:cBhvr additive="base">
                                        <p:cTn id="15"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ppt_x"/>
                                          </p:val>
                                        </p:tav>
                                        <p:tav tm="100000">
                                          <p:val>
                                            <p:strVal val="#ppt_x"/>
                                          </p:val>
                                        </p:tav>
                                      </p:tavLst>
                                    </p:anim>
                                    <p:anim calcmode="lin" valueType="num">
                                      <p:cBhvr additive="base">
                                        <p:cTn id="27"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00B050"/>
                </a:solidFill>
                <a:latin typeface="Times New Roman" pitchFamily="18" charset="0"/>
                <a:cs typeface="Times New Roman" pitchFamily="18" charset="0"/>
              </a:rPr>
              <a:t>WINDOWS</a:t>
            </a:r>
          </a:p>
        </p:txBody>
      </p:sp>
      <p:sp>
        <p:nvSpPr>
          <p:cNvPr id="3" name="Content Placeholder 2"/>
          <p:cNvSpPr>
            <a:spLocks noGrp="1"/>
          </p:cNvSpPr>
          <p:nvPr>
            <p:ph idx="1"/>
          </p:nvPr>
        </p:nvSpPr>
        <p:spPr/>
        <p:txBody>
          <a:bodyPr>
            <a:normAutofit/>
          </a:bodyPr>
          <a:lstStyle/>
          <a:p>
            <a:pPr>
              <a:buFont typeface="Wingdings" pitchFamily="2" charset="2"/>
              <a:buChar char="q"/>
            </a:pPr>
            <a:r>
              <a:rPr lang="en-US" sz="3200" dirty="0">
                <a:latin typeface="Arial" pitchFamily="34" charset="0"/>
                <a:cs typeface="Arial" pitchFamily="34" charset="0"/>
              </a:rPr>
              <a:t>An opening especially in the wall of a building </a:t>
            </a:r>
            <a:r>
              <a:rPr lang="en-US" sz="3200" dirty="0" smtClean="0">
                <a:latin typeface="Arial" pitchFamily="34" charset="0"/>
                <a:cs typeface="Arial" pitchFamily="34" charset="0"/>
              </a:rPr>
              <a:t>for passage </a:t>
            </a:r>
            <a:r>
              <a:rPr lang="en-US" sz="3200" dirty="0">
                <a:latin typeface="Arial" pitchFamily="34" charset="0"/>
                <a:cs typeface="Arial" pitchFamily="34" charset="0"/>
              </a:rPr>
              <a:t>of light and air </a:t>
            </a:r>
            <a:r>
              <a:rPr lang="en-US" sz="3200" dirty="0" smtClean="0">
                <a:latin typeface="Arial" pitchFamily="34" charset="0"/>
                <a:cs typeface="Arial" pitchFamily="34" charset="0"/>
              </a:rPr>
              <a:t>and </a:t>
            </a:r>
            <a:r>
              <a:rPr lang="en-US" sz="3200" dirty="0">
                <a:latin typeface="Arial" pitchFamily="34" charset="0"/>
                <a:cs typeface="Arial" pitchFamily="34" charset="0"/>
              </a:rPr>
              <a:t>capable of being opened and shut.</a:t>
            </a:r>
          </a:p>
          <a:p>
            <a:pPr>
              <a:buFont typeface="Wingdings" pitchFamily="2" charset="2"/>
              <a:buChar char="q"/>
            </a:pPr>
            <a:endParaRPr lang="en-US" sz="3200" dirty="0"/>
          </a:p>
        </p:txBody>
      </p:sp>
      <p:pic>
        <p:nvPicPr>
          <p:cNvPr id="5" name="Picture 2" descr="Image result for windows of hous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68" t="10041" r="10918" b="8880"/>
          <a:stretch/>
        </p:blipFill>
        <p:spPr bwMode="auto">
          <a:xfrm>
            <a:off x="3276600" y="3276600"/>
            <a:ext cx="3276600" cy="288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1789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solidFill>
                  <a:srgbClr val="00B050"/>
                </a:solidFill>
                <a:latin typeface="Times New Roman" pitchFamily="18" charset="0"/>
                <a:cs typeface="Times New Roman" pitchFamily="18" charset="0"/>
              </a:rPr>
              <a:t>DOUBLE HUNG</a:t>
            </a:r>
            <a:endParaRPr lang="en-US" sz="4800" dirty="0">
              <a:solidFill>
                <a:srgbClr val="00B050"/>
              </a:solidFill>
              <a:latin typeface="Times New Roman" pitchFamily="18" charset="0"/>
              <a:cs typeface="Times New Roman" pitchFamily="18" charset="0"/>
            </a:endParaRPr>
          </a:p>
        </p:txBody>
      </p:sp>
      <p:sp>
        <p:nvSpPr>
          <p:cNvPr id="5" name="Content Placeholder 4"/>
          <p:cNvSpPr>
            <a:spLocks noGrp="1"/>
          </p:cNvSpPr>
          <p:nvPr>
            <p:ph sz="half" idx="1"/>
          </p:nvPr>
        </p:nvSpPr>
        <p:spPr>
          <a:xfrm>
            <a:off x="457200" y="1600200"/>
            <a:ext cx="5257800" cy="4525963"/>
          </a:xfrm>
        </p:spPr>
        <p:txBody>
          <a:bodyPr>
            <a:noAutofit/>
          </a:bodyPr>
          <a:lstStyle/>
          <a:p>
            <a:pPr>
              <a:buFont typeface="Wingdings" pitchFamily="2" charset="2"/>
              <a:buChar char="q"/>
            </a:pPr>
            <a:r>
              <a:rPr lang="en-US" dirty="0" smtClean="0">
                <a:latin typeface="Times New Roman" pitchFamily="18" charset="0"/>
                <a:cs typeface="Times New Roman" pitchFamily="18" charset="0"/>
              </a:rPr>
              <a:t>A double-hung window is a window that features an upper and lower window sash that slide vertically past one another in a single casement</a:t>
            </a:r>
            <a:endParaRPr lang="en-US" dirty="0">
              <a:latin typeface="Times New Roman" pitchFamily="18" charset="0"/>
              <a:cs typeface="Times New Roman" pitchFamily="18" charset="0"/>
            </a:endParaRPr>
          </a:p>
        </p:txBody>
      </p:sp>
      <p:pic>
        <p:nvPicPr>
          <p:cNvPr id="10242" name="Picture 2" descr="https://encrypted-tbn1.gstatic.com/images?q=tbn:ANd9GcQcI58FQihUV2kVeUTQQcJAMrz313Y8rsFDF92vmlYzxqSw2ywM"/>
          <p:cNvPicPr>
            <a:picLocks noChangeAspect="1" noChangeArrowheads="1"/>
          </p:cNvPicPr>
          <p:nvPr/>
        </p:nvPicPr>
        <p:blipFill>
          <a:blip r:embed="rId2" cstate="print"/>
          <a:srcRect l="15094" r="13208" b="9434"/>
          <a:stretch>
            <a:fillRect/>
          </a:stretch>
        </p:blipFill>
        <p:spPr bwMode="auto">
          <a:xfrm>
            <a:off x="5943600" y="2209800"/>
            <a:ext cx="2438400" cy="3080084"/>
          </a:xfrm>
          <a:prstGeom prst="rect">
            <a:avLst/>
          </a:prstGeom>
          <a:noFill/>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solidFill>
                  <a:srgbClr val="00B050"/>
                </a:solidFill>
                <a:latin typeface="Times New Roman" pitchFamily="18" charset="0"/>
                <a:cs typeface="Times New Roman" pitchFamily="18" charset="0"/>
              </a:rPr>
              <a:t>SINGLE HUNG</a:t>
            </a:r>
          </a:p>
        </p:txBody>
      </p:sp>
      <p:sp>
        <p:nvSpPr>
          <p:cNvPr id="5" name="Content Placeholder 4"/>
          <p:cNvSpPr>
            <a:spLocks noGrp="1"/>
          </p:cNvSpPr>
          <p:nvPr>
            <p:ph sz="half" idx="1"/>
          </p:nvPr>
        </p:nvSpPr>
        <p:spPr>
          <a:xfrm>
            <a:off x="457200" y="1600200"/>
            <a:ext cx="4648200" cy="4525963"/>
          </a:xfrm>
        </p:spPr>
        <p:txBody>
          <a:bodyPr>
            <a:noAutofit/>
          </a:bodyPr>
          <a:lstStyle/>
          <a:p>
            <a:pPr>
              <a:buFont typeface="Wingdings" pitchFamily="2" charset="2"/>
              <a:buChar char="q"/>
            </a:pPr>
            <a:r>
              <a:rPr lang="en-US" dirty="0" smtClean="0">
                <a:latin typeface="Arial" pitchFamily="34" charset="0"/>
                <a:cs typeface="Arial" pitchFamily="34" charset="0"/>
              </a:rPr>
              <a:t>A single hung window is a window with a fixed upper sash and a movable lower sash. The lower sash can be raised to allow a free flow of air, and the sash may also be designed to tilt so that it can be easily cleaned from the inside. </a:t>
            </a:r>
            <a:endParaRPr lang="en-US" dirty="0">
              <a:latin typeface="Arial" pitchFamily="34" charset="0"/>
              <a:cs typeface="Arial" pitchFamily="34" charset="0"/>
            </a:endParaRPr>
          </a:p>
        </p:txBody>
      </p:sp>
      <p:pic>
        <p:nvPicPr>
          <p:cNvPr id="15362" name="Picture 2" descr="https://encrypted-tbn0.gstatic.com/images?q=tbn:ANd9GcTaTbUmb_1_m32mTm2G_NwZONjU0I50gQ_YpkVaS5XcAahz3sCi"/>
          <p:cNvPicPr>
            <a:picLocks noChangeAspect="1" noChangeArrowheads="1"/>
          </p:cNvPicPr>
          <p:nvPr/>
        </p:nvPicPr>
        <p:blipFill>
          <a:blip r:embed="rId2" cstate="print"/>
          <a:srcRect l="25333" r="24000"/>
          <a:stretch>
            <a:fillRect/>
          </a:stretch>
        </p:blipFill>
        <p:spPr bwMode="auto">
          <a:xfrm>
            <a:off x="5562600" y="1447800"/>
            <a:ext cx="2895600" cy="4286250"/>
          </a:xfrm>
          <a:prstGeom prst="rect">
            <a:avLst/>
          </a:prstGeom>
          <a:noFill/>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solidFill>
                  <a:srgbClr val="00B050"/>
                </a:solidFill>
                <a:latin typeface="Times New Roman" pitchFamily="18" charset="0"/>
                <a:cs typeface="Times New Roman" pitchFamily="18" charset="0"/>
              </a:rPr>
              <a:t>CASEMENT</a:t>
            </a:r>
          </a:p>
        </p:txBody>
      </p:sp>
      <p:sp>
        <p:nvSpPr>
          <p:cNvPr id="5" name="Content Placeholder 4"/>
          <p:cNvSpPr>
            <a:spLocks noGrp="1"/>
          </p:cNvSpPr>
          <p:nvPr>
            <p:ph sz="half" idx="1"/>
          </p:nvPr>
        </p:nvSpPr>
        <p:spPr>
          <a:xfrm>
            <a:off x="457200" y="1600200"/>
            <a:ext cx="4953000" cy="4525963"/>
          </a:xfrm>
        </p:spPr>
        <p:txBody>
          <a:bodyPr>
            <a:normAutofit fontScale="92500"/>
          </a:bodyPr>
          <a:lstStyle/>
          <a:p>
            <a:pPr>
              <a:buFont typeface="Wingdings" pitchFamily="2" charset="2"/>
              <a:buChar char="q"/>
            </a:pPr>
            <a:r>
              <a:rPr lang="en-US" dirty="0" smtClean="0">
                <a:latin typeface="Arial" pitchFamily="34" charset="0"/>
                <a:cs typeface="Arial" pitchFamily="34" charset="0"/>
              </a:rPr>
              <a:t>A casement window is a window that is hinged and opens and closes like a book, by swinging either in or out. </a:t>
            </a:r>
          </a:p>
          <a:p>
            <a:pPr>
              <a:buFont typeface="Wingdings" pitchFamily="2" charset="2"/>
              <a:buChar char="q"/>
            </a:pPr>
            <a:r>
              <a:rPr lang="en-US" dirty="0" smtClean="0">
                <a:latin typeface="Arial" pitchFamily="34" charset="0"/>
                <a:cs typeface="Arial" pitchFamily="34" charset="0"/>
              </a:rPr>
              <a:t>It consists of a frame, hinges, and a handle or crank that operates the opening and closing mechanism. </a:t>
            </a:r>
          </a:p>
          <a:p>
            <a:pPr>
              <a:buFont typeface="Wingdings" pitchFamily="2" charset="2"/>
              <a:buChar char="q"/>
            </a:pPr>
            <a:r>
              <a:rPr lang="en-US" dirty="0" smtClean="0">
                <a:latin typeface="Arial" pitchFamily="34" charset="0"/>
                <a:cs typeface="Arial" pitchFamily="34" charset="0"/>
              </a:rPr>
              <a:t>There are several styles of these windows.</a:t>
            </a:r>
            <a:endParaRPr lang="en-US" dirty="0">
              <a:latin typeface="Arial" pitchFamily="34" charset="0"/>
              <a:cs typeface="Arial" pitchFamily="34" charset="0"/>
            </a:endParaRPr>
          </a:p>
        </p:txBody>
      </p:sp>
      <p:pic>
        <p:nvPicPr>
          <p:cNvPr id="16386" name="Picture 2" descr="http://www.everlastwindow.com/sf/casement_window_1.jpg"/>
          <p:cNvPicPr>
            <a:picLocks noChangeAspect="1" noChangeArrowheads="1"/>
          </p:cNvPicPr>
          <p:nvPr/>
        </p:nvPicPr>
        <p:blipFill>
          <a:blip r:embed="rId2" cstate="print"/>
          <a:srcRect l="13333" r="15556"/>
          <a:stretch>
            <a:fillRect/>
          </a:stretch>
        </p:blipFill>
        <p:spPr bwMode="auto">
          <a:xfrm>
            <a:off x="6019800" y="1981200"/>
            <a:ext cx="2438400" cy="3429001"/>
          </a:xfrm>
          <a:prstGeom prst="rect">
            <a:avLst/>
          </a:prstGeom>
          <a:noFill/>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solidFill>
                  <a:srgbClr val="00B050"/>
                </a:solidFill>
                <a:latin typeface="Times New Roman" pitchFamily="18" charset="0"/>
                <a:cs typeface="Times New Roman" pitchFamily="18" charset="0"/>
              </a:rPr>
              <a:t>PICTURE</a:t>
            </a:r>
          </a:p>
        </p:txBody>
      </p:sp>
      <p:sp>
        <p:nvSpPr>
          <p:cNvPr id="5" name="Content Placeholder 4"/>
          <p:cNvSpPr>
            <a:spLocks noGrp="1"/>
          </p:cNvSpPr>
          <p:nvPr>
            <p:ph sz="half" idx="1"/>
          </p:nvPr>
        </p:nvSpPr>
        <p:spPr/>
        <p:txBody>
          <a:bodyPr>
            <a:normAutofit/>
          </a:bodyPr>
          <a:lstStyle/>
          <a:p>
            <a:pPr>
              <a:buFont typeface="Wingdings" pitchFamily="2" charset="2"/>
              <a:buChar char="q"/>
            </a:pPr>
            <a:r>
              <a:rPr lang="en-US" dirty="0" smtClean="0">
                <a:latin typeface="Arial" pitchFamily="34" charset="0"/>
                <a:cs typeface="Arial" pitchFamily="34" charset="0"/>
              </a:rPr>
              <a:t>A picture window is a large fixed window. </a:t>
            </a:r>
          </a:p>
          <a:p>
            <a:pPr>
              <a:buFont typeface="Wingdings" pitchFamily="2" charset="2"/>
              <a:buChar char="q"/>
            </a:pPr>
            <a:r>
              <a:rPr lang="en-US" dirty="0" smtClean="0">
                <a:latin typeface="Arial" pitchFamily="34" charset="0"/>
                <a:cs typeface="Arial" pitchFamily="34" charset="0"/>
              </a:rPr>
              <a:t>A picture window gets its name because it is designed to provide a clear view of your surroundings, acting as a picture frame for the scenery outside.</a:t>
            </a:r>
            <a:endParaRPr lang="en-US" dirty="0">
              <a:latin typeface="Arial" pitchFamily="34" charset="0"/>
              <a:cs typeface="Arial" pitchFamily="34" charset="0"/>
            </a:endParaRPr>
          </a:p>
        </p:txBody>
      </p:sp>
      <p:sp>
        <p:nvSpPr>
          <p:cNvPr id="17410" name="AutoShape 2"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4" name="Picture 6" descr="http://livingindryden.org/images/home/emptyWindow06042005B.jpg"/>
          <p:cNvPicPr>
            <a:picLocks noChangeAspect="1" noChangeArrowheads="1"/>
          </p:cNvPicPr>
          <p:nvPr/>
        </p:nvPicPr>
        <p:blipFill>
          <a:blip r:embed="rId2" cstate="print"/>
          <a:srcRect/>
          <a:stretch>
            <a:fillRect/>
          </a:stretch>
        </p:blipFill>
        <p:spPr bwMode="auto">
          <a:xfrm>
            <a:off x="5334000" y="1752600"/>
            <a:ext cx="2726372" cy="4086226"/>
          </a:xfrm>
          <a:prstGeom prst="rect">
            <a:avLst/>
          </a:prstGeom>
          <a:noFill/>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solidFill>
                  <a:srgbClr val="00B050"/>
                </a:solidFill>
                <a:latin typeface="Times New Roman" pitchFamily="18" charset="0"/>
                <a:cs typeface="Times New Roman" pitchFamily="18" charset="0"/>
              </a:rPr>
              <a:t>BOW</a:t>
            </a:r>
          </a:p>
        </p:txBody>
      </p:sp>
      <p:sp>
        <p:nvSpPr>
          <p:cNvPr id="5" name="Content Placeholder 4"/>
          <p:cNvSpPr>
            <a:spLocks noGrp="1"/>
          </p:cNvSpPr>
          <p:nvPr>
            <p:ph sz="half" idx="1"/>
          </p:nvPr>
        </p:nvSpPr>
        <p:spPr/>
        <p:txBody>
          <a:bodyPr>
            <a:normAutofit fontScale="92500" lnSpcReduction="10000"/>
          </a:bodyPr>
          <a:lstStyle/>
          <a:p>
            <a:pPr>
              <a:buFont typeface="Wingdings" pitchFamily="2" charset="2"/>
              <a:buChar char="q"/>
            </a:pPr>
            <a:r>
              <a:rPr lang="en-US" dirty="0" smtClean="0">
                <a:latin typeface="Arial" pitchFamily="34" charset="0"/>
                <a:cs typeface="Arial" pitchFamily="34" charset="0"/>
              </a:rPr>
              <a:t>A bow window is a variation of the bay window. </a:t>
            </a:r>
            <a:endParaRPr lang="en-US" dirty="0">
              <a:latin typeface="Arial" pitchFamily="34" charset="0"/>
              <a:cs typeface="Arial" pitchFamily="34" charset="0"/>
            </a:endParaRPr>
          </a:p>
          <a:p>
            <a:pPr>
              <a:buFont typeface="Wingdings" pitchFamily="2" charset="2"/>
              <a:buChar char="q"/>
            </a:pPr>
            <a:r>
              <a:rPr lang="en-US" dirty="0" smtClean="0">
                <a:latin typeface="Arial" pitchFamily="34" charset="0"/>
                <a:cs typeface="Arial" pitchFamily="34" charset="0"/>
              </a:rPr>
              <a:t>Both types of window installations project outward from the flat surface of a wall, providing extra space and light. </a:t>
            </a:r>
          </a:p>
          <a:p>
            <a:pPr>
              <a:buFont typeface="Wingdings" pitchFamily="2" charset="2"/>
              <a:buChar char="q"/>
            </a:pPr>
            <a:r>
              <a:rPr lang="en-US" dirty="0" smtClean="0">
                <a:latin typeface="Arial" pitchFamily="34" charset="0"/>
                <a:cs typeface="Arial" pitchFamily="34" charset="0"/>
              </a:rPr>
              <a:t>The bow window is so named because it has a slightly curved shape. </a:t>
            </a:r>
            <a:endParaRPr lang="en-US" dirty="0">
              <a:latin typeface="Arial" pitchFamily="34" charset="0"/>
              <a:cs typeface="Arial" pitchFamily="34" charset="0"/>
            </a:endParaRPr>
          </a:p>
        </p:txBody>
      </p:sp>
      <p:sp>
        <p:nvSpPr>
          <p:cNvPr id="17410" name="AutoShape 2"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4" name="Picture 2" descr="https://encrypted-tbn3.gstatic.com/images?q=tbn:ANd9GcTgVaZHyJAq5ea8hlbqSty4mFA0zSHJy60EIQeTZC-l4LNC-G6W"/>
          <p:cNvPicPr>
            <a:picLocks noChangeAspect="1" noChangeArrowheads="1"/>
          </p:cNvPicPr>
          <p:nvPr/>
        </p:nvPicPr>
        <p:blipFill>
          <a:blip r:embed="rId2" cstate="print"/>
          <a:srcRect l="9091" t="6015" r="3636" b="11778"/>
          <a:stretch>
            <a:fillRect/>
          </a:stretch>
        </p:blipFill>
        <p:spPr bwMode="auto">
          <a:xfrm>
            <a:off x="5105400" y="1828800"/>
            <a:ext cx="3657600" cy="3124200"/>
          </a:xfrm>
          <a:prstGeom prst="rect">
            <a:avLst/>
          </a:prstGeom>
          <a:noFill/>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solidFill>
                  <a:srgbClr val="00B050"/>
                </a:solidFill>
                <a:latin typeface="Times New Roman" pitchFamily="18" charset="0"/>
                <a:cs typeface="Times New Roman" pitchFamily="18" charset="0"/>
              </a:rPr>
              <a:t>BAY</a:t>
            </a:r>
          </a:p>
        </p:txBody>
      </p:sp>
      <p:sp>
        <p:nvSpPr>
          <p:cNvPr id="5" name="Content Placeholder 4"/>
          <p:cNvSpPr>
            <a:spLocks noGrp="1"/>
          </p:cNvSpPr>
          <p:nvPr>
            <p:ph sz="half" idx="1"/>
          </p:nvPr>
        </p:nvSpPr>
        <p:spPr>
          <a:xfrm>
            <a:off x="457200" y="1600200"/>
            <a:ext cx="4419600" cy="4525963"/>
          </a:xfrm>
        </p:spPr>
        <p:txBody>
          <a:bodyPr>
            <a:noAutofit/>
          </a:bodyPr>
          <a:lstStyle/>
          <a:p>
            <a:pPr>
              <a:buFont typeface="Wingdings" pitchFamily="2" charset="2"/>
              <a:buChar char="q"/>
            </a:pPr>
            <a:r>
              <a:rPr lang="en-US" sz="2000" dirty="0" smtClean="0">
                <a:latin typeface="Arial" pitchFamily="34" charset="0"/>
                <a:cs typeface="Arial" pitchFamily="34" charset="0"/>
              </a:rPr>
              <a:t>A bay window is an architectural feature that can add more light and space to a room. </a:t>
            </a:r>
          </a:p>
          <a:p>
            <a:pPr>
              <a:buFont typeface="Wingdings" pitchFamily="2" charset="2"/>
              <a:buChar char="q"/>
            </a:pPr>
            <a:r>
              <a:rPr lang="en-US" sz="2000" dirty="0" smtClean="0">
                <a:latin typeface="Arial" pitchFamily="34" charset="0"/>
                <a:cs typeface="Arial" pitchFamily="34" charset="0"/>
              </a:rPr>
              <a:t>Typically the bay window is not one sided but three sided. Essentially you have three windows, one that is parallel to the walls inside, and two that come off the side of the front window that are each angled inward toward the room. </a:t>
            </a:r>
          </a:p>
          <a:p>
            <a:pPr>
              <a:buFont typeface="Wingdings" pitchFamily="2" charset="2"/>
              <a:buChar char="q"/>
            </a:pPr>
            <a:r>
              <a:rPr lang="en-US" sz="2000" dirty="0" smtClean="0">
                <a:latin typeface="Arial" pitchFamily="34" charset="0"/>
                <a:cs typeface="Arial" pitchFamily="34" charset="0"/>
              </a:rPr>
              <a:t>The area created by adding this type of window is called a “bay”. </a:t>
            </a:r>
          </a:p>
          <a:p>
            <a:pPr>
              <a:buFont typeface="Wingdings" pitchFamily="2" charset="2"/>
              <a:buChar char="q"/>
            </a:pPr>
            <a:endParaRPr lang="en-US" sz="2000" dirty="0">
              <a:latin typeface="Arial" pitchFamily="34" charset="0"/>
              <a:cs typeface="Arial" pitchFamily="34" charset="0"/>
            </a:endParaRPr>
          </a:p>
        </p:txBody>
      </p:sp>
      <p:sp>
        <p:nvSpPr>
          <p:cNvPr id="17410" name="AutoShape 2"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58" name="Picture 2" descr="https://encrypted-tbn2.gstatic.com/images?q=tbn:ANd9GcScXUSH5azh_15rEJ-X5X9v0VZWcsJvZer01ZdVpcVgmIf-P-SidA"/>
          <p:cNvPicPr>
            <a:picLocks noChangeAspect="1" noChangeArrowheads="1"/>
          </p:cNvPicPr>
          <p:nvPr/>
        </p:nvPicPr>
        <p:blipFill>
          <a:blip r:embed="rId2" cstate="print"/>
          <a:srcRect l="9361" r="6387"/>
          <a:stretch>
            <a:fillRect/>
          </a:stretch>
        </p:blipFill>
        <p:spPr bwMode="auto">
          <a:xfrm>
            <a:off x="5029200" y="2133600"/>
            <a:ext cx="3653758" cy="3019426"/>
          </a:xfrm>
          <a:prstGeom prst="rect">
            <a:avLst/>
          </a:prstGeom>
          <a:noFill/>
        </p:spPr>
      </p:pic>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solidFill>
                  <a:srgbClr val="00B050"/>
                </a:solidFill>
                <a:latin typeface="Times New Roman" pitchFamily="18" charset="0"/>
                <a:cs typeface="Times New Roman" pitchFamily="18" charset="0"/>
              </a:rPr>
              <a:t>HOPPER</a:t>
            </a:r>
          </a:p>
        </p:txBody>
      </p:sp>
      <p:sp>
        <p:nvSpPr>
          <p:cNvPr id="5" name="Content Placeholder 4"/>
          <p:cNvSpPr>
            <a:spLocks noGrp="1"/>
          </p:cNvSpPr>
          <p:nvPr>
            <p:ph sz="half" idx="1"/>
          </p:nvPr>
        </p:nvSpPr>
        <p:spPr>
          <a:xfrm>
            <a:off x="457200" y="1600200"/>
            <a:ext cx="4572000" cy="4800600"/>
          </a:xfrm>
        </p:spPr>
        <p:txBody>
          <a:bodyPr>
            <a:normAutofit fontScale="85000" lnSpcReduction="20000"/>
          </a:bodyPr>
          <a:lstStyle/>
          <a:p>
            <a:pPr>
              <a:buFont typeface="Wingdings" pitchFamily="2" charset="2"/>
              <a:buChar char="q"/>
            </a:pPr>
            <a:r>
              <a:rPr lang="en-US" sz="3000" dirty="0" smtClean="0">
                <a:latin typeface="Arial" pitchFamily="34" charset="0"/>
                <a:cs typeface="Arial" pitchFamily="34" charset="0"/>
              </a:rPr>
              <a:t>A hopper window is a single style window similar to a casement window in that they both are hinged for opening, rather than slide open. </a:t>
            </a:r>
          </a:p>
          <a:p>
            <a:pPr>
              <a:buFont typeface="Wingdings" pitchFamily="2" charset="2"/>
              <a:buChar char="q"/>
            </a:pPr>
            <a:r>
              <a:rPr lang="en-US" sz="3000" dirty="0" smtClean="0">
                <a:latin typeface="Arial" pitchFamily="34" charset="0"/>
                <a:cs typeface="Arial" pitchFamily="34" charset="0"/>
              </a:rPr>
              <a:t>It is hinged on the bottom and opens inward from the top. Though these windows can come in a variety of sizes, they are a common style used in small areas and openings, such as basements and bathrooms. </a:t>
            </a:r>
          </a:p>
          <a:p>
            <a:pPr>
              <a:buFont typeface="Wingdings" pitchFamily="2" charset="2"/>
              <a:buChar char="q"/>
            </a:pPr>
            <a:endParaRPr lang="en-US" dirty="0"/>
          </a:p>
        </p:txBody>
      </p:sp>
      <p:sp>
        <p:nvSpPr>
          <p:cNvPr id="17410" name="AutoShape 2"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hQREBUUEhQUFBUUGBQWFRcVGBcVFxQXFxcWFRQXFRgXHCYeFxsjGRgXHy8gJCcpLC0sFR4xNTAqNSYsLCkBCQoKDgwOGg8PGikkHyQsLCwsLCwsLCwsLCwsLywsLCwsLCwqLCwsLCwsLCwsLCwsLCwpLCksLCwsLCwsLCwsLP/AABEIARMAtwMBIgACEQEDEQH/xAAbAAABBQEBAAAAAAAAAAAAAAAFAAIDBAYBB//EAEsQAAECBAMDCAUJBAgGAwAAAAECEQADEiEEMUEFUWEGEyJxgZGhsTJywdHwIzNCUmKSorLhFBWC8QckQ5OjwtLiFhc0RFOzVHOD/8QAGgEAAgMBAQAAAAAAAAAAAAAAAAMBAgQFBv/EAC4RAAICAQIFAgUEAwEAAAAAAAABAhEDITEEEiIyURNBFGGBkfAjM3GxwdHxof/aAAwDAQACEQMRAD8ACAQ8COAQ9IgNAgI6BDgiHBMQA0COtDgiHBEADGhNElEKiJIGNCph9EdpgAY0JofTCpgAjphUxI0KmACOmFTElMcpgAjphNElMcpgAjIhpESlENKYgkjIhhESlMNIgAiUIUOUIUADkiBHKeYtCpQQtSagvIkXDM7dcGUCBvKyU4lHdzn+SIk6JSt0ZxWPnDOav7xiwnaM366vvKihzJ+kDE2JYEABuinUFz3wtsbGL9i4NpL+sfvKh/7ct/TU/rKiikjRPlEglFV2bjaEtmmMS4rGKP8AaLHUpXtIiWTjFgsVP1qKfEkRWTL0YmJBhxleKc7G+lEtTMepvpDjUrwIh8rad2dX3lRVThlPn8dkSnAEizdsHPK9CfThWpb/AHgPtfeMSS8enXnD1L94MURsuxch+2I/3d8XiOeS9yPSh4CX7wTum/fPuiBW1b2Km4rPuiqMORr5x1cgEXS57omORhLFHwWDtJWhP3jEX70X9Y95iivDHQeMNEsjO48e+L34YvkXui/++V/WPeYjVtmZ9ZXeD7IorSH1b47oiOfDx74nXyUpeAivbk0D0z+H2iI1bdns9XHJPVugbN4mJJtIkJ+sqp++2kXTpipK1aQQ/fU+kqcUixLJzt7x3xoMKsqloUc1JST1kAxhZKSqxyt8cY3uFS0qWPsI/KIchD8nFCOx1QhRYqOSIp8oR0EN9sd4B9kXkiKu3/mpZ+35pPuik9hkO5GaxO1FzES5ZYCU9LPqA5LnNgIhwkh3L9T9V4mThgC/X8eESbOmBmPHSMvNexv9JRRUTiEixOXV74sSMUh7q8W/zRb2NgpavnE6knPKlJ0IOXGCCdhyjaWAtTEpHTcsCbioRfkiYpcU4VYPRjJWp8R74eMbJ1PiPfGi2fyYwsxIfnQsuGDNUHBGZbIkAsSAN4i6jkVhSWVMmJsTcpDZsDo/uMZ+eF0T8cjLS9oSd4HWR74mTtCV9dI/iQP80adXIzCCXXzkwsxBDKBBD3Ay3ddmjN7SwKJKgKHSXDnMbtd9vHVobBRlsVfGoRxMpX9pLH/6Sx5qhs5KCAUz5PH5SW/U1UXsFsALUEAJmKIyQFZgj6rq/C3SF7GLqNgYdFsSpclVrFLC7U3WHyeLrDG7J+PtVYDpQf7WUcr87LHhU8Rzafryz1TJf+uCGK2KhNXN0rpuoJDslwASqwzI74WE2TKWgqZQYtkFC3pXSWz0v4QuUYY1bJ+PT/4B5qQ4uj+8lnyVESpcvVYHUUf6o0iuTsqmoKdswADfW+XjnaIZ/J5AFul6LhmIJFxrd7fraFLJjXv/AGS+Oi0Z+YmUcl5cU++Ks5CNFA9ZHvjRK2GgFilVrFgC1iTmHAy7+EdPJ+SpCjqlNWQuPu731032DY5Yt0mL+KhJ0jLGUDl35jwhs2STrbttFjCymJLWLG1tAI7PU9h8PFpNqVGzGlkhbZ1GOVMQhBamVUE9vSuczk0a2UOgn1U+QjG4eSzjc/kY2wTYdQ8ofB22ZskVFJEahChxEKGiTqREO2EvKT66fyqidIhm0h8kPXR7YpPZlodyMkSai3ExJhpbkcSM+IHuieZL6am3eyJsDJ6QLD0gOzOOc5I7STSI9np6K9WqcDMiiW7Qf2bjpc2XQpBrQxTMTLYgkkkrWm4AA9I8TpcRgQElfVNtvAlpHZl48IdsKWCZixziGFpiQ6BkWWCGNwCxMackeizzmd9VGiwqlFClJHOiwUUKBrSA4U4A0te7vo0WhiSlIIlkAD6KUrBDs4Zs38Mt4zDBRVzqlhKS1QSqwOfRYmka9ujNFmbiAkGgmoUggislywJcGuzh75xirqMoT2ZjCokBTj0jmHd6XDOCMmG48IFbSRJnTJa1rK/omW6kpJd6krmEGlOufo5mI8Ni1M6GCip0mYi4bMpSEW6iN5tkXrwiUK55Uu/pEpIdIdmWKrKvmwurshiVO2yQFKmy8PibUzQksFCpmuQGWlQNjx9GNLi9o4Rb/JTC4CBVNUyFEkpNpYB4A26JjK47aAeqXQUn6JUFLd3KiFOQ9+jUdWsWg1sLlEgywhXNSyCSlNIQSWASaz6ROR3Nq8bJTlCF1ZA3D7MlovMUsFwhSVOkh1UqqCVBTEPmQwuxEEgiUEVIalJpsxQwLFJc9HpA78szEdaekVhAlqUwUr0makEA2DgGm75ZOwpYvbyZCilQcpKFIVmSFKBUpw9zusC29xGGSnldgqCEzG5gJSzOMhqQXIsQwN87DOBeOUcwWJNh3F3fN23tfqFxak4iqYFK4K1pDgqIUXT2hg/fV5skEuVBLAEaPvBJOQ790J7WUk9SQT2BDOS7Kd6gSaizm7au/bn0gIl6dJCnKQQFdAq1zIsXG88QaXNEpJUbZWJJ1Ho2Jy4C8WpmOqSWsACCLaAueGncc4bBpyVL3GYmuZGewckF/V9iffFBCWXwf2iCmCSz8EDyQIGYgUkEb/dGqb6qPQcOv0rHyM1W1PjGyUIyOFu/X5kRsFw7D7ieJ3SIVQocoQoeZRAQzaA+S/iR+YRKIZjh8kr+H8wistmWh3L+TOzA01QOtvjwi9s0hx13iGfLacrc0d2ZLImNoz55l84489Wd6OkSTDp+UmCmo1TRmzukAC9hmY7MlrlLQqYgBJKioAPQU5PzZY6MXB8j2WDz81vrr8lCCy8RMlB0LQQokqRTZ9SohSqi8a5yaSR5bitJ/co4naSpnppXLSMmZKAC5c2DG2+LOycalUxJQ6iCp6ku1QvRanMXOba3aB20Uc4flJjkXCUpcJDaMQHzyBMUpCEoUFINg6RUMibuzezWIWNOJmQcn42WhRJWJYIdAyC3J6V7s7uC+vAQI24tUwhYZaQQXSQ6bBwoZi9OY7Yuyl4czEKWlNRAvLelZ1rQPR0637h/7nmc5VLpspRFamFKSR9Nxus5Iv1xfHSev/oE0yVLExNYsUpOYINyxIS++73iD9mpNaFJUl3Sg2fJ6kzC3HWLOKXh5VSJpWpYpUKE0nRTOXDdQ01iJPKaWlLCURxdPS3OWcDg8OTb2K6ldW0VKVSqVzl1FL9Ih+kWHo9zNF8YxZprlJMtQSKVG7EsWJvmd4voIGnb8wKqlsFNcgZgMbu7hwLcIuBeMxUkggEG4dkEgkXDkAi2u/WJar5A0/cu4aWJM4AOULqLKcgAghwTqOj2s8PXPlpWyXStj0GKEtYgBy4zcZXvEHJuYQDIVKXVcA6JXpUksU7jeOYzBzJyvohSQxCgUrSA9mD2tq7Nm0JmlepV3ZfMqhLrpLhTlPSyZwS5LDW2qs4gOFN9AEsVUkoUDxOYLHK/dBPDp52U0wMpNCUrCS1goKp0a4BA4mH4jEIUSEjQ2JFmD5AX1jJjT57H4oaqzL4I1mYWboJZv4TFXHYdwOvyEXtni0zqSPGIZ6SRwF+/48YbN/qHo+HX6VMq4BPR61J/MmNavOM5gEWHrJH4kxpFRqwdpl4vSdEZhQjCjQZBwiPH/Mr6vIiJBDMd8yv1TFZbMtHuQKxwZZ3t7zCwgcg5Wt1/BMOx4daeKUHwhmDLFIJ3eYjhZHqz0UO1EyEkz5/8R/Cs+6A52oQhNCEpKbhr1HeXHvjQYVA/a5g0KB/6lGMm6kgFx8dUdWEU4qzy/EpOf3/tllE8TFErKEqORKVirrKBu4aRbnzkhgK7EA1JudAUup2PE/qLlLTmoEKDmpBu+eRtu98XSUqIKSalZpL1J4hRLG7EORpxizVGSqCeNIBEtSTcppIKQV1FnSogOX0LW7TFXGy1SSh0hIls8tZruq71AOhxcXMR4Vc2WpfNTKfrOqmpwbkhwWL55QOxuJWqYJy1BagpLlSSQaWtaxDDhBFNvcNwxi53OlKlpKTSUguohedyadxiqNkhZIBIYJ0Jz1DB2eIpc1SwogFCX+i9vSpdrkX3WDbockTFgJHpGzlXuuRF0q2ZCicRs00KVchLtqGvfMZNBnZUxeGkBaykuSClw6QQKAGte7vpAdPJ6cQC7EgEscgDruaDyEy5KUGYkzVIBdmU9VLG50DjUeEKzS2V2Vb+Y84eapcuaogJYkAEXAJUL2dkg9I5C3CJzjlBlmiYHYEkKI1pCkmpI4O3CLK9oAyi8tgagkgWQVpUl2cXvcZHfAmUyUUZ9IqdqcwAzAl8oZhqULaN/DRbrp093/ou4naaEJCgaSfSBLsnUJIABscm+lHMJikrSVjUFgQU2AUkNoRaB+IlAqkvLK0lahqkOyLEsQ2v8MG8Th0hPRsKSKcwlkqOW+4HZCZ8sZUiklWavmZ/AC03rSPxK90dxBNNh/OH4I9Cd6485sV5k05aMe+5HlCJPrZ3MC/TRzAGyRvmJ80+6NAYBYFPze/nE+2DpjXw/aZOL7xhhR1UcjQZDohYgPLX6qvIx0Q5Y6CvVV5GIexK3M7jZ5CkhnZKW0h+EurL4sQfjdEeOV0gRnSG7P5iHysSK+lZwlrbgxjh5F4PRQ+YUwA/rp4pH/qIjISwBYO9sw3C0avZSnxYL5pAt6rHzjLJlTJLzFJzNIqbM9IEJOdnvl3R0sT6Eeb4tdb/AJZIvZ5UoXSbPYi3W+W6Golsb9LPiCO4RF+9lgU2uc2pLm72DvxizMCQzzVTFKSSWekNuUq6rPpYsLw5RkY9UEsJJTmVVHQEm72Acg3BOo7YJbS2YqaApcsOAbJsLAXKCyk53IB3uAIBScQosEoGYIctYXZwQ1xvh+Ow66gqWmbLNiwHQe6lMc8mvnnlCXF82jKN6jFbSXLm0pShCXAZKQp97bz8PrEkzChPTUa0EqLDoleeZDhN3J6rRHtSVMUuuqtSR0lAg6Pnrn+piKTNnTTzaaE1PcJs7E5gEh/jKG1RD+RP/wASMeglbKIChUQ4FgQQ3x1QWkHo84l8yghRfokAWTp1h4G4zZpkTOilZd6SkJX0ScyEmwazhn4ZRaw+NoUUuhKSAAkWFqbkEuVa9msZstPWJV17B2SusJSmlyxZZaz3yzyybyivJ2PNUHUObuQEqLlhrbQxc2Vh5cxIKTe5G9nNw92N++CadmCKY88cVp2Ox5pY+0CJwnN9FbKclQ3WCQxBiwsJpVk5RMJz3ML9sEv3aiK20MOlCWGZSv2Dzinqeplv82JjJzyqTMthh0Zn/wBh81e+K8xeYbt3bolw56Kj9pXtitMxGYGrfHtisr52emwftItbMzl+ufAKg6YA7GLlHrL/ACmDxjfw/ac/iu8YqFCMKNBlOiJUBweoxEImkZxBJk8SHKb6P4gRzC3zaxZtzlvf3xzFnIcL9hVHcOhi7ZlPhrHGloj0C1CeAWBiAdOjl/BlF2ZyQ5xIJmqUbEAnLcxgZhR8qOpPmiElM111DohSgDpmW0jZjmowTZ53jmozd+WC9s7Kly6aSsmr5RyhSAC16ka31iadsyWigSyoqNTixTdBLuz7hfOL01K+gKU82/SYDq1+LxYny2UObQBUXJa+T5gWvF3nuqMHqJtGfweyFkWUUEZi5JF7gDPx82tmZOlpSapjAl0kKSQ2RDC4v4dcFRstZUVTJpS1gmWWKiWFQOY8YszpSHUVVKUw+lkWGT63NuLXtEPPF7k80fcAjBKC0rKApJKnJUlKiLno84wB6wXgpO2dh5tKpahKICqwVVKubk0Fsho48Ykw2EklSSErVSxZ1KU/2u4drbonCUS0qQmSocFlVSnzdT5NwNutoVkya6WRJpGdxAXdMtaloULFILMLlKScgL2Ba3ZEkrZExRSqWgkFjdI6TMSTwvm8bLZJXiQObkAJYArUyUgOCUgqPSPVwytBmVspClAKWtJSS4lOzaOwI72EacWLPlVwh9WJlnjHcAbMQvDoJWgVEqelylOpN8h1b+yLszapAcJfWxGW8QSxMjBpQSgziuWCoylqKVKYOyQoX7L37YyuF2myWVJWWJNZUSQkkvWLfWFwMi0Jy8Dlg+ta+NRmOSmrRdHKCpJaxyTb2d3fFfD4lapIExASQCVEN0iVJBcZjthqlTF2lJQoHVJSk8OiWPaT+nUSVoSsTA2TaZqFvDfC446ldL76mnHB86AMk9A9fsEVMSlyKeo8Nx84nleh2j8qYrqV0+DW7SzwptqbZ6XCk8STL+xEEKSDmCs/hb2wdMAtgqdYPBf+WDpjfg7fqcziu+hpjkIwoeZjoixh84rpMT4Y3gJMbjCEr6isH7xjo2gmojLTg192uRiPHyfl5u6tf5jHZUsBDnM/yjl5IJPU7mKbcVRfwuIqW40LeIPmINzsISASsgKNgBpdgXy6+MBMMjMhg1B7yr3RoJe3182EjDV823ygEuqxVkZyVppN9OpocsSljWtHA49c2R2U8SUy0grWpaErCSmWkKUTZ2FQ3sXi3gsLUTSmkUg0rIQtNRJ6Vyz5ZtuideJOJfnZaUjUJHNpVdTKszK4tdxpFOYlGENcuYiVd0goTNZYBBUKi4NNnBA8oSlj/bbf0OfOtoIu/u1OppVcKStkXBYJDl1E2VYDPWIsXipeGYzXqUApISC5FwFAgC3aBGW29ynnYgUiYqkghSglCFTANGQkKpF81HsaAkiVMbom272xq+Fi6dtFseOW8zYjlsEgU4atjmVqFuASABpvg1ye5aBSjVhxTkTWlaWB+iFFwb3sMsw0YzZ2yZk1QuECzku/XSARrq0aSbISlIlhQLFrCzBukbCm3DW2sNlnWFcsEvsRljH8Zr5fKDDImc6BdLkOT0G+iEq9HfbIs0c2hykkzJiVIJSpAJLupJqaxYgpvutfI3BwzsSC9IYsSCWJsF2AZxcQ7DKS7K0PRUmqxJ0tle/XYRSPHZ4u1Qjk5tDez+U8laKjJC6bUEIrcEtQDYvdrgb2eMTs3aSJCsSGoqnTCkGykpUlPRIdmANhF+TMKhYinOpLEZ5WObD2QHOypc/FTiusFJBADhwwcGxbIXfWGPicuVa0q/PcfDBy/UOjYsuarnErUgKCSEpUWD6g6P4aNHNvgJQm77+/WIMGqhYArZIYOU24MS+RFyNBEXKDE1IF8i2Tb/0jAseR5VKT8mjHFxkrMyPRHZ+VMU8Spi+uXUNOu8XZhYkDf7AIHzFdInN7eT+cRXUz0mL9uP8AAV5NKeYeCT4lEaAwB5ND5RZ+z5q/SDpjoYlUTlZ3c2cMchKhRcSdBiaQbxXBiaSbxJJlNtGmdM9eZ4l4rCcWGunFx/KLXKINOmev5pBgdKmCrqJjBNW2djG+mP0DGBIUFtoh/BZEaTZ81KZCKkpqZWdi4LG4FjGb2N0hNGQTJmHrsRBvZOBQqWlalkvVbqUoWfPKLrGpQp+Tk8SlPI+Ybi8dOUWFKBowdV3+sWGe6KI2HWalklX1lX88o0JJHojj1jujtJP0hfRsr8DeGRUYdqEqMEAFcm5SbrU+tiGbUh7HfeH4LAIWlNXol3LUjRixu+rgEXguMBUSWSTk5YHXexhuMWwNJKiA7JGTB3JFiOvjFJ56VJ6ick0loVF4pKEdGlID53AZmuo5/DwNxO0bVBgC4Kgpu4DPh3w+dXMlpVMACQAaaVZZ2a5t1DK8DMZjUVAzkanI9RYAPw11isMarUy8re4TSusCt0rYhywIanRnZhnweCyMIkJBSXIcGkW7lE6PkdxtGJw2PdblICQBSk3AvZgGvx1vvjQYWXztHylRUzgqSBmSlBpVUHf6LZd0yUUtR0IpBrBS6QybJSRYXIGQuQcs7F84E4jlAmRi51ZKQvm+le1MtnDdmfsifF46hKQmSqWsqAEqpRIFgpRUz0gsNS54GKGCpOImc+lNRCaaXKARUm9QfQjLTubFKnew1ysKpQVrStKuitIuC9QLsTSOu+ffbm126KbGyipmYll52895ihMlrwyjNlJaWT8pLF6dSuW+QYuQCBuawjmJWFKSpJJCkLIdsubWzAAeQ1tC0+pVsHPckgROUyzwJ8yPZFOcqw/iP4hFjFllq4KX5mKU2bkOB84SlqeihpBfwaLk0PTPBPmowZJgPyZHRWfUH4SfbBcmNuPtRys3exqo7DTHYuKEDEsk3iEGJZRvEkma5TD5dY3lH5BAdCmBa9gX3H484L8qrYk8UoP4W9kCETAEhje58crxjluzqYn0oN8ny5mjfJnj8JI84O8n74ZFwLr0cnpqyjPcl1Ez1DfKnD8NMH+S6AcMkl81DT636xHOoRbZz+LaUgoZYVca73t3uYSpYSH9I65WfVreUdXPawYNx94cCKcyYVi19LZHu1doxT4iUtjlzyeDqZxJUUq7cgGBzIyivNmmUgsHnfRLGkmzBQawF+snhFLG45ckC1HRC1FhkRYA3L5ZtnlF/wDeyykKlSkoWoPUo1D1i5LkqDto0NwQa1ZGJW9TmJmrVJ+XCK2NkpoPB3d/gsSxjLjZUxZNg2XVutnB39u6JKgJkwm9LBKSfrEZZDxiBOKs/SOYAyTTqUgAAOSbZ2jZsrSHyv2Q3ZOzJCF0zGUogEJKi4OoUMmtlrrFjHYNCEhRys4JUCTahKXLHJhcsACYgl4oqITSKEpqWoqD06h/53OphqcWCxAYAKYEElGV+kbk5m1sr3gjbdspG2y9gpA5znGMxbVKDUoZnpCiQoDMVb3zOVcTZi56lpQlQWkBxYIIWT0ScqauIyjs/Dc5IXNDUoWhKg6gVrW5FKczoWJF4L4bZAUDQqmhXMCp1Ba0oCpynd2CkkNFlGWtstXsCcS2ZBWlJYBi6s7053N87WvFSVMWVAzAQWmMFBjTQqkNoL5Ro8JTImFM9VJUahMCrLFqnqF2OY+1YawP2xh0IxKRLVUkpBBcEdJsiOuKqNNstCK5rMniy61+sv8AMYrrQ3a58YmmKcqO8nxJivOVpuHm0KR3rqKs0/Jn5tfrDwQmChMDeT3zJ4rPglIgiTGuHajm5O9nDCjhhRYoIRJKN4iEPQbxIADlkGnJO9CfzKEAAbHgR4xoeWnpS/UP5j74zhWxPb4X9sZ5LU3Yn0oO8k1PiU8Qsd7wc5Jq/quWSlAG+tJZmvnADkj/ANXKG8t+GCOwMQESlJKm6RtcvZIyHxnuhUsTyRcV8v8AJj4zULzppGbMRmLsTk4GvDjpFcyChNdym5Ju5bToj3xYk4wANzZULMyGYDc7OIkpUv6Kkg6kAkWIyGeZjMuGyp9pyWqZBiZKfSmMEgOl3KKiCAA7GoeG+KfNkq/8ktklRegEEs32mGZBI68ommy0LAcuxL6ZWD5E2Ho3DM8LEYupggtSS7pe5e7JsHfdfsEOjJp0x0MjWnsVVT6OikCWikkvSKlZgkKBvlY5NCCucaxCT23ciz3eltz+UmNwqyksSk00hQWQXe4OpvZifEWrY7GGSgc4Cks5LKYgtcF2GbBOeb6CNEaa0Hxrcq4yYsI5uvoJIV6Tgq0sdBl2ExHNxSqSwcskJOQHRDEbwzt2QVRspeKNaJE7m1BJHOpKXIdyCzKztw74s7GniXNMvESwE3CQQ9LqDG4vd+p4Y7XsLjLWjnJ4A4IrWoAJn87e4eXLaX19NjxZtYg2ltQy58iWixw6Ki4dpk1lrr3qoKQeK1QXmpSpShb9nkqUuY7/ACigKlN1MBxKjujNbMWZkyZMXetaqtwckm/W46kiK8zss9DYSsRKxcoFQZiLOxlr4HNje+txm8ZzHSBLxZQC4SmWx6zK98SbKxBkTihRDG17g7qvjNss4hx818TMUC7JQx6jK/WBu1ZaG5m3itxOref6RYWqK5U4HZ5N74Sjsy9jXbB+Y61K9g9kXiYpbFP9XSd5WfxKi4TGqOyOfPuYjHI4TCixUQMPSbxEDD0mAAPy0HzR+yseKT7YzM8/HZ/KNTyzS8uWXAavPWycoyRv3A+yEyWpqxvpoN8mFti5B+2PER6F/RpySRi5c9S5igJc8oKAAyhSku57dNI8z5Pq/rMk/bDdWUegcgtvHCzcUgKSl5x9Koi1QcJTrbP3RfCup1+bmbimnv8Amx6QeQOHFNBWkJ9LWruZotz+S0kopSKSHYs5784BL5dykBqiVXe1Nt7HIX+GijiP6R0hTMMrF7m17Wv5xopmHpIdvf0YFeHK0n5S7pQHOfRIf0iMiLOOqMCnAKkkpJWKXDZLB+iMgAL/ABaNvi/6UFJPQIZvpJYK6v1OkAtrcrpeJXUtKUK+sMs/p2yfMglnJ3uueJT7ivLEzXNzig9FJJvn0k6ggjVncZW4QT5JSjKnidPfELlh0oUpkkGxUglwFoOhs+ozFvEmkai92ZvbZ37opYhMxqpdIUl6MmL2vfzzbLWE6Y9hqiqN7h9tqmzqlInS0KSFS5MwIQVjJSyokkgAmw3A8AJ5Q7FxU1ZmnmghIZLE1S0v0lkkAKLEk7gLAm8Adocp8U6StcpRoCAZksLITSXTm2RINr6wO25tXFTpJE3EKIayUgS0Po6UC7cXjS1adlL10CO1saj9kllAA54Ep4SqgEg8SEIJ9UwE2ewS31gXTk4uXY55APHNuKBGGlpICOblyioEFiXGTi1vHvvbR2LMwyETKhPlmkGYkUlJB6IIL6kX32PHFknCMlFvfYZyNq0DceaZRS9RNgdbg0jyHFjDkn0/spSm/AAf5Y7KxJUoJt6TcGvluHlaGWac1hYDqpmN5RaqTJxdwEUuI6vP2wlm47Iif2eyKpHXbNxsgNh5fq+ZJiyTFfZ9pMv1E+UTExoWxge4iYUNJhRJAgYckxGDDgYCQfywD4dHrkd6T7oyIUw7xGw5VB8Mk7pifFKhGMrteFy3HwdIIbJU0+T6yfMRvOSuDM3EY0JCXEwKBISc1Tcico89wCvlJfrD8wj0DkbMpxOK6RS3MKtaq6hS2r1ZRbDpIz8U9CxicLMdXOTUggWpNVtHScx1ZNAefhHSVc6Q2gDEtlwfhwgriEmbNVQH+kGIBpI3AuWIYsYAz5IWmYaumAChJckiWA+X2Tr9U3tD3I52pZ/eiFFJmkKItUoJOeVTZgPxaIMVtEOtKUiWoKLJySX0cP7m7IETJHNll5EuWLt7+zhFqRKlzVJQCyzapVkg+ikKNxe1y1wN5anM2ARkYhchSAv5uYAZZBcCxeW5ZwNAWyaCOIWLOpgLbx2Z3bXjA2QoTZZw8yzuZZB9FQNurIZ8IrCYoJWia/OSxk3pptSRwIvC5Y+Z6D4ZGlTLuKxQLEM2QO9rP4RBN2hzakzPqKSq2di9oDp2iqYOilky+i72cud3COTVqmEJszh+N/C0Nc6VAo62a7aE+tHPJlJKVhJWFIIJUUllAk1EkM7ZlsyTAHbGK6IuSGFnZ+k9uNoLbR2oiTK5qkspIMopdRBYKFO4pURmd0P2DgJOMwWKqQFTKQqUMlS1gEKCDu5wJ/hmJEIyYfVlGV7D3l5U0lV+DOykgJUUkn6CSQzqPpNv6L+EOWppc7s8BNHtgxL5DYlMpN5IFyEmYkHnCQohz0QAkJyOkB8XKKZU4KaoKILXFQqSpjrcwSVIpi7gAow1Z+O+OPHArteK0dGzf4cNLQNyU/lEOJjgyA4DyjhMOMgiYUNJhQAIGHAxGDDgYkCtyjvhTwUg+Le2MYzB+OXVG222HwkzhSe5SYxBTY9/thctxkXoWsKQFp9ZLd4jfck5p/a8UlLVTJICXyJFAbrue2PO5CmUnrB8Y9H5NSycStUogTAllVMAAWtfM2EWxaMTxHUirtXCzMFNHSUFFPRUFs9SXXfNgRk403vA0zubFaFBm+jbUVPUMxbf2xuMfyfVPvNCFZkMtswxZjFVXJGVS3NuMvnFZbs+Ai8kY1BmcwiEBKZkt6mHOAgFNRKqVjQWcU7w4EWP2ygmlmsCnTK7uCDlrByXybSl6ZbAhiKrNmzEwjyeR9T8Z98GgelIzOI2evFzAJAAmjpFzSOiRc+1t+UScstlhEtK5hBmS6UqCCRUlRZgcy1xvYnqg+NiMpVIpBb0VEFw73Bfd3QxHJqWC9DkFw61EA7wHZ+MCaD052Y8YZNmajMBIFhqzsxaJMOgAa2Yi+Qa4I42jUq5OSR/Zs25am35Owhk3ZkrVP4ifbGecJS2aHXJbFDaaGwkmcLFJVJUdE1BcuokX+gzi/SG6H8h8KkCYtYIUlctSBqp5a0qpt6N+qLYWgSjKIJQ7sSTd3z64ry1y0ClCVBJzCQQ7WGRBytuh8HW5Di3saXaMoT6QpQQm4LuT0mBt2EZ6x5rj/mJxdwV+ar+DQdOBwilkrlFRP1gpvNoHbew6U4ZfNvQVJN8wXbuiJuLWhfGmpKzGryPbCk6cbd5/WOFBLxJhpbLQ7NUnXjFDXZvlGGkwlqvDCYuKETHYjJhRIWJJh6TEKTDwYAKO38JMmAU/NoSVKuM7vY528zGccKLkqPxZo2qi6FDelQ7wYxaJKhelXaDCpjcdE8tABcB2yfSDGw+Ua8IVESgurN1EF973gUgHq7IlY8fGEc8k9DV6UJLU1SP6Slv/wBKn+8P+mJVf0mTD/2if7w/6YyBy3RKi2US80wXDYzUf8xV64T/ABT/AKY5/wAwVn/tv8T/AGxmuchc7fLxhfqzL/D4zSf8fr/+L/if7Yb/AMfqyOHP3/cmM9zvDxjoncIj1JeA+Hx+Q8eXKzlhvx/7YhXywWf+3H3/ANIEKmiGc/ELJLwS+HxhNXKtX/gH3v0iNXKhf/hH3v0geHVkCe+I1k7j3GLKTKPFjQQPKNZHzQ74hn7ZKkkKQGIikCdx7jEan+qe4xdOTIcMaIVhO49hEckgqUEJcubA5P7I6uUs5IX3GLOysMsTk1IUAHLkENYw2NiJqFB3BJUmWkL9IW32e3hEpMcUqGkw4zCKo7EZVCiSDoMOCoiBhwMBJOlcSjEGKwMdBgJLHPwueiAGO1QATc7C5yIqoVUFAS1wuciJ4TwUBJzkKuI3jlUFASVQuciOqOPABLzkLnYieOPAQTc9C5+IHjjwATHEQxU14jeOPBRB0qhpMcJhpMAWJSo7EZMKJIHCHCFCiAHiOiFCiSyOiOiOwoqAoUKFAAoUKFEgIQoUKIIFHIUKADhhGFCiQGwjHIUSByOQoUQQNMNMKFAiBio5ChRJ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2" name="Picture 2" descr="http://pressroom.pella.com/photo_library/images/preview/7012e_hopper_int_opn.jpg"/>
          <p:cNvPicPr>
            <a:picLocks noChangeAspect="1" noChangeArrowheads="1"/>
          </p:cNvPicPr>
          <p:nvPr/>
        </p:nvPicPr>
        <p:blipFill>
          <a:blip r:embed="rId2" cstate="print"/>
          <a:srcRect/>
          <a:stretch>
            <a:fillRect/>
          </a:stretch>
        </p:blipFill>
        <p:spPr bwMode="auto">
          <a:xfrm>
            <a:off x="5363700" y="2743200"/>
            <a:ext cx="3323099" cy="2600326"/>
          </a:xfrm>
          <a:prstGeom prst="rect">
            <a:avLst/>
          </a:prstGeom>
          <a:noFill/>
        </p:spPr>
      </p:pic>
    </p:spTree>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648</TotalTime>
  <Words>537</Words>
  <Application>Microsoft Office PowerPoint</Application>
  <PresentationFormat>On-screen Show (4:3)</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Wingdings</vt:lpstr>
      <vt:lpstr>Clarity</vt:lpstr>
      <vt:lpstr>Types of windows</vt:lpstr>
      <vt:lpstr>WINDOWS</vt:lpstr>
      <vt:lpstr>DOUBLE HUNG</vt:lpstr>
      <vt:lpstr>SINGLE HUNG</vt:lpstr>
      <vt:lpstr>CASEMENT</vt:lpstr>
      <vt:lpstr>PICTURE</vt:lpstr>
      <vt:lpstr>BOW</vt:lpstr>
      <vt:lpstr>BAY</vt:lpstr>
      <vt:lpstr>HOPPER</vt:lpstr>
      <vt:lpstr>SLIDING</vt:lpstr>
      <vt:lpstr>AWNING</vt:lpstr>
      <vt:lpstr>PIVOT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dc:title>
  <dc:creator>Solanco</dc:creator>
  <cp:lastModifiedBy>Shumaila Mushtaq</cp:lastModifiedBy>
  <cp:revision>28</cp:revision>
  <dcterms:created xsi:type="dcterms:W3CDTF">2013-02-01T14:44:46Z</dcterms:created>
  <dcterms:modified xsi:type="dcterms:W3CDTF">2019-01-15T03:11:11Z</dcterms:modified>
</cp:coreProperties>
</file>