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05" r:id="rId2"/>
    <p:sldId id="257" r:id="rId3"/>
    <p:sldId id="307" r:id="rId4"/>
    <p:sldId id="258" r:id="rId5"/>
    <p:sldId id="259" r:id="rId6"/>
    <p:sldId id="260" r:id="rId7"/>
    <p:sldId id="261" r:id="rId8"/>
    <p:sldId id="262" r:id="rId9"/>
    <p:sldId id="308" r:id="rId10"/>
    <p:sldId id="309"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p:scale>
          <a:sx n="51" d="100"/>
          <a:sy n="51" d="100"/>
        </p:scale>
        <p:origin x="-1914" y="-4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11/23/2018</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11/23/2018</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11/23/2018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11/23/2018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11/23/2018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11/23/2018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11/23/2018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914400"/>
            <a:ext cx="7772400" cy="1828800"/>
          </a:xfrm>
        </p:spPr>
        <p:txBody>
          <a:bodyPr/>
          <a:lstStyle/>
          <a:p>
            <a:r>
              <a:rPr lang="en-US" sz="4400" dirty="0" smtClean="0"/>
              <a:t>SITE REQUIREMNTS  OF RESIDENTIAL BUILDINGS</a:t>
            </a:r>
            <a:endParaRPr lang="en-US" sz="4400" dirty="0"/>
          </a:p>
        </p:txBody>
      </p:sp>
      <p:sp>
        <p:nvSpPr>
          <p:cNvPr id="3" name="Subtitle 2"/>
          <p:cNvSpPr>
            <a:spLocks noGrp="1"/>
          </p:cNvSpPr>
          <p:nvPr>
            <p:ph type="subTitle" idx="1"/>
          </p:nvPr>
        </p:nvSpPr>
        <p:spPr/>
        <p:txBody>
          <a:bodyPr>
            <a:noAutofit/>
          </a:bodyPr>
          <a:lstStyle/>
          <a:p>
            <a:r>
              <a:rPr lang="en-US" sz="4400" dirty="0" smtClean="0"/>
              <a:t>INSTRUCTOR: </a:t>
            </a:r>
          </a:p>
          <a:p>
            <a:r>
              <a:rPr lang="en-US" sz="4400" dirty="0" smtClean="0"/>
              <a:t>SYED ARIF HUSSAIN</a:t>
            </a:r>
            <a:endParaRPr lang="en-US" sz="4400" dirty="0"/>
          </a:p>
        </p:txBody>
      </p:sp>
    </p:spTree>
    <p:extLst>
      <p:ext uri="{BB962C8B-B14F-4D97-AF65-F5344CB8AC3E}">
        <p14:creationId xmlns:p14="http://schemas.microsoft.com/office/powerpoint/2010/main" val="756832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239000" cy="1143000"/>
          </a:xfrm>
        </p:spPr>
        <p:txBody>
          <a:bodyPr>
            <a:normAutofit fontScale="90000"/>
          </a:bodyPr>
          <a:lstStyle/>
          <a:p>
            <a:r>
              <a:rPr lang="en-US" dirty="0" smtClean="0"/>
              <a:t>Mandatory Open Spaces for Approved Schemes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1" y="1082645"/>
            <a:ext cx="7086599" cy="5286078"/>
          </a:xfrm>
          <a:prstGeom prst="rect">
            <a:avLst/>
          </a:prstGeom>
        </p:spPr>
      </p:pic>
      <p:sp>
        <p:nvSpPr>
          <p:cNvPr id="9" name="TextBox 8"/>
          <p:cNvSpPr txBox="1"/>
          <p:nvPr/>
        </p:nvSpPr>
        <p:spPr>
          <a:xfrm>
            <a:off x="4675600" y="6211669"/>
            <a:ext cx="4230710" cy="646331"/>
          </a:xfrm>
          <a:prstGeom prst="rect">
            <a:avLst/>
          </a:prstGeom>
          <a:noFill/>
        </p:spPr>
        <p:txBody>
          <a:bodyPr wrap="square" rtlCol="0">
            <a:spAutoFit/>
          </a:bodyPr>
          <a:lstStyle/>
          <a:p>
            <a:r>
              <a:rPr lang="en-US" dirty="0" smtClean="0"/>
              <a:t>Source: </a:t>
            </a:r>
            <a:r>
              <a:rPr lang="en-US" dirty="0"/>
              <a:t>L</a:t>
            </a:r>
            <a:r>
              <a:rPr lang="en-US" dirty="0" smtClean="0"/>
              <a:t>DA </a:t>
            </a:r>
            <a:r>
              <a:rPr lang="en-US" dirty="0" smtClean="0"/>
              <a:t>Building and Zoning Regulations</a:t>
            </a:r>
            <a:endParaRPr lang="en-US" dirty="0"/>
          </a:p>
        </p:txBody>
      </p:sp>
    </p:spTree>
    <p:extLst>
      <p:ext uri="{BB962C8B-B14F-4D97-AF65-F5344CB8AC3E}">
        <p14:creationId xmlns:p14="http://schemas.microsoft.com/office/powerpoint/2010/main" val="1583237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Building </a:t>
            </a:r>
            <a:r>
              <a:rPr lang="en-US" dirty="0" smtClean="0"/>
              <a:t>Height</a:t>
            </a:r>
            <a:endParaRPr lang="en-US" dirty="0"/>
          </a:p>
        </p:txBody>
      </p:sp>
      <p:sp>
        <p:nvSpPr>
          <p:cNvPr id="3" name="Content Placeholder 2"/>
          <p:cNvSpPr>
            <a:spLocks noGrp="1"/>
          </p:cNvSpPr>
          <p:nvPr>
            <p:ph idx="1"/>
          </p:nvPr>
        </p:nvSpPr>
        <p:spPr/>
        <p:txBody>
          <a:bodyPr/>
          <a:lstStyle/>
          <a:p>
            <a:r>
              <a:rPr lang="en-US" dirty="0"/>
              <a:t> The height of any building other than Apartment Buildings measured from the crown of the road to the top of the parapet wall shall not exceed 38 ft (11.58 m). (Exclusive of chimney stacks, lift heads and water tower).</a:t>
            </a:r>
          </a:p>
          <a:p>
            <a:r>
              <a:rPr lang="en-US" dirty="0"/>
              <a:t> No building other than Apartment Building shall contain more than three storeys and the minimum height of each </a:t>
            </a:r>
            <a:r>
              <a:rPr lang="en-US" dirty="0" err="1"/>
              <a:t>storey</a:t>
            </a:r>
            <a:r>
              <a:rPr lang="en-US" dirty="0"/>
              <a:t> shall not be less than 9-ft 6-inches (2.9 m). </a:t>
            </a:r>
          </a:p>
        </p:txBody>
      </p:sp>
    </p:spTree>
    <p:extLst>
      <p:ext uri="{BB962C8B-B14F-4D97-AF65-F5344CB8AC3E}">
        <p14:creationId xmlns:p14="http://schemas.microsoft.com/office/powerpoint/2010/main" val="2449388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239000" cy="1143000"/>
          </a:xfrm>
        </p:spPr>
        <p:txBody>
          <a:bodyPr>
            <a:normAutofit/>
          </a:bodyPr>
          <a:lstStyle/>
          <a:p>
            <a:r>
              <a:rPr lang="en-US" dirty="0"/>
              <a:t> Farm </a:t>
            </a:r>
            <a:r>
              <a:rPr lang="en-US" dirty="0" smtClean="0"/>
              <a:t>house</a:t>
            </a:r>
            <a:endParaRPr lang="en-US" dirty="0"/>
          </a:p>
        </p:txBody>
      </p:sp>
      <p:sp>
        <p:nvSpPr>
          <p:cNvPr id="3" name="Content Placeholder 2"/>
          <p:cNvSpPr>
            <a:spLocks noGrp="1"/>
          </p:cNvSpPr>
          <p:nvPr>
            <p:ph idx="1"/>
          </p:nvPr>
        </p:nvSpPr>
        <p:spPr>
          <a:xfrm>
            <a:off x="31102" y="990600"/>
            <a:ext cx="7239000" cy="4846320"/>
          </a:xfrm>
        </p:spPr>
        <p:txBody>
          <a:bodyPr/>
          <a:lstStyle/>
          <a:p>
            <a:r>
              <a:rPr lang="en-US" dirty="0"/>
              <a:t> The number of storeys permissible in a farm house shall not be more than two with a maximum building height of 30ft (9.15m). </a:t>
            </a:r>
          </a:p>
          <a:p>
            <a:r>
              <a:rPr lang="en-US" dirty="0" smtClean="0"/>
              <a:t>The </a:t>
            </a:r>
            <a:r>
              <a:rPr lang="en-US" dirty="0"/>
              <a:t>mandatory spaces as provided for 2 kanals and above in the section 2.2.1 shall be applicable.</a:t>
            </a:r>
          </a:p>
          <a:p>
            <a:r>
              <a:rPr lang="en-US" dirty="0" smtClean="0"/>
              <a:t>Maximum </a:t>
            </a:r>
            <a:r>
              <a:rPr lang="en-US" dirty="0"/>
              <a:t>ground coverage shall be 30%.</a:t>
            </a:r>
          </a:p>
        </p:txBody>
      </p:sp>
      <p:pic>
        <p:nvPicPr>
          <p:cNvPr id="4098"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3993726"/>
            <a:ext cx="3886200" cy="2864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9388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Professional Activities Allowed in a Residential </a:t>
            </a:r>
            <a:r>
              <a:rPr lang="en-US" dirty="0" smtClean="0"/>
              <a:t>Units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a:t>
            </a:r>
            <a:r>
              <a:rPr lang="en-US" dirty="0"/>
              <a:t>part, not exceeding 25% of the floor area of a residential building can be used subject to formal permission from a competent authority as office associated with the resident's profession e.g. a doctor's clinic or office, a lawyer's office, account's office or other technical consultant's offices etc. This facility shall be available only to a resident holding both a professional degree from a recognized University and registration with a Council or statutory body duly constituted under a Federal or Provincial Enactment. If the resident of a Housing Unit happens to be a tenant, he will also be required to submit a no objection certificate from the owner in this </a:t>
            </a:r>
            <a:r>
              <a:rPr lang="en-US" dirty="0" smtClean="0"/>
              <a:t>regard</a:t>
            </a:r>
            <a:r>
              <a:rPr lang="en-US" dirty="0"/>
              <a:t> </a:t>
            </a:r>
          </a:p>
        </p:txBody>
      </p:sp>
    </p:spTree>
    <p:extLst>
      <p:ext uri="{BB962C8B-B14F-4D97-AF65-F5344CB8AC3E}">
        <p14:creationId xmlns:p14="http://schemas.microsoft.com/office/powerpoint/2010/main" val="2449388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38600"/>
            <a:ext cx="7239000" cy="1143000"/>
          </a:xfrm>
        </p:spPr>
        <p:txBody>
          <a:bodyPr>
            <a:noAutofit/>
          </a:bodyPr>
          <a:lstStyle/>
          <a:p>
            <a:r>
              <a:rPr lang="en-US" sz="8800" dirty="0"/>
              <a:t>ESTABLISHED BUILT-UP AREAS</a:t>
            </a:r>
          </a:p>
        </p:txBody>
      </p:sp>
    </p:spTree>
    <p:extLst>
      <p:ext uri="{BB962C8B-B14F-4D97-AF65-F5344CB8AC3E}">
        <p14:creationId xmlns:p14="http://schemas.microsoft.com/office/powerpoint/2010/main" val="3954152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Mandatory Open Spaces for </a:t>
            </a:r>
            <a:r>
              <a:rPr lang="en-US" dirty="0" smtClean="0"/>
              <a:t>ESTABLISHED BUILT-UP AREAS</a:t>
            </a:r>
            <a:endParaRPr lang="en-US" dirty="0"/>
          </a:p>
        </p:txBody>
      </p:sp>
      <p:sp>
        <p:nvSpPr>
          <p:cNvPr id="7" name="TextBox 6"/>
          <p:cNvSpPr txBox="1"/>
          <p:nvPr/>
        </p:nvSpPr>
        <p:spPr>
          <a:xfrm>
            <a:off x="4675600" y="6211669"/>
            <a:ext cx="4230710" cy="646331"/>
          </a:xfrm>
          <a:prstGeom prst="rect">
            <a:avLst/>
          </a:prstGeom>
          <a:noFill/>
        </p:spPr>
        <p:txBody>
          <a:bodyPr wrap="square" rtlCol="0">
            <a:spAutoFit/>
          </a:bodyPr>
          <a:lstStyle/>
          <a:p>
            <a:r>
              <a:rPr lang="en-US" dirty="0" smtClean="0"/>
              <a:t>Source: </a:t>
            </a:r>
            <a:r>
              <a:rPr lang="en-US" dirty="0" smtClean="0"/>
              <a:t>MDA </a:t>
            </a:r>
            <a:r>
              <a:rPr lang="en-US" dirty="0" smtClean="0"/>
              <a:t>Building and Zoning Regulations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365031"/>
            <a:ext cx="6503937" cy="4846638"/>
          </a:xfrm>
        </p:spPr>
      </p:pic>
    </p:spTree>
    <p:extLst>
      <p:ext uri="{BB962C8B-B14F-4D97-AF65-F5344CB8AC3E}">
        <p14:creationId xmlns:p14="http://schemas.microsoft.com/office/powerpoint/2010/main" val="955352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Building </a:t>
            </a:r>
            <a:r>
              <a:rPr lang="en-US" dirty="0" smtClean="0"/>
              <a:t>Height</a:t>
            </a:r>
            <a:endParaRPr lang="en-US" dirty="0"/>
          </a:p>
        </p:txBody>
      </p:sp>
      <p:sp>
        <p:nvSpPr>
          <p:cNvPr id="3" name="Content Placeholder 2"/>
          <p:cNvSpPr>
            <a:spLocks noGrp="1"/>
          </p:cNvSpPr>
          <p:nvPr>
            <p:ph idx="1"/>
          </p:nvPr>
        </p:nvSpPr>
        <p:spPr/>
        <p:txBody>
          <a:bodyPr>
            <a:normAutofit lnSpcReduction="10000"/>
          </a:bodyPr>
          <a:lstStyle/>
          <a:p>
            <a:r>
              <a:rPr lang="en-US" dirty="0"/>
              <a:t> The height of any building other than Apartment Buildings measured from the crown of the road to the top of the parapet wall (exclusive of chimney stacks, lift heads and water tower) shall not exceed 38 ft (11.58 m).</a:t>
            </a:r>
          </a:p>
          <a:p>
            <a:r>
              <a:rPr lang="en-US" dirty="0" smtClean="0"/>
              <a:t>In </a:t>
            </a:r>
            <a:r>
              <a:rPr lang="en-US" dirty="0"/>
              <a:t>case of Apartment Building the maximum building height allowed on residential plots measured from the crown of the road to the top of the parapet wall (exclusive of chimney stacks, lift heads and water tower) shall not exceed 45 ft (13.72m).</a:t>
            </a:r>
          </a:p>
          <a:p>
            <a:endParaRPr lang="en-US" dirty="0"/>
          </a:p>
        </p:txBody>
      </p:sp>
    </p:spTree>
    <p:extLst>
      <p:ext uri="{BB962C8B-B14F-4D97-AF65-F5344CB8AC3E}">
        <p14:creationId xmlns:p14="http://schemas.microsoft.com/office/powerpoint/2010/main" val="2449388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239000" cy="1143000"/>
          </a:xfrm>
        </p:spPr>
        <p:txBody>
          <a:bodyPr>
            <a:normAutofit fontScale="90000"/>
          </a:bodyPr>
          <a:lstStyle/>
          <a:p>
            <a:r>
              <a:rPr lang="en-US" dirty="0"/>
              <a:t> Height of Residential Building</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215392"/>
            <a:ext cx="6332797" cy="564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9388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Porch </a:t>
            </a:r>
          </a:p>
        </p:txBody>
      </p:sp>
      <p:sp>
        <p:nvSpPr>
          <p:cNvPr id="3" name="Content Placeholder 2"/>
          <p:cNvSpPr>
            <a:spLocks noGrp="1"/>
          </p:cNvSpPr>
          <p:nvPr>
            <p:ph idx="1"/>
          </p:nvPr>
        </p:nvSpPr>
        <p:spPr/>
        <p:txBody>
          <a:bodyPr/>
          <a:lstStyle/>
          <a:p>
            <a:pPr algn="just"/>
            <a:r>
              <a:rPr lang="en-US" dirty="0"/>
              <a:t>In case of plot size 10 </a:t>
            </a:r>
            <a:r>
              <a:rPr lang="en-US" dirty="0" smtClean="0"/>
              <a:t>Marla's </a:t>
            </a:r>
            <a:r>
              <a:rPr lang="en-US" dirty="0"/>
              <a:t>and above, a car porch not exceeding 20-ft (6.1m) in length shall be permissible in the side space. In case of corner plots car porch shall be permissible along longer side. In case of sites with minimum 5-ft (1.5m) side space, construction of a room over the car porch equal to its area shall also be permissible. </a:t>
            </a:r>
          </a:p>
        </p:txBody>
      </p:sp>
    </p:spTree>
    <p:extLst>
      <p:ext uri="{BB962C8B-B14F-4D97-AF65-F5344CB8AC3E}">
        <p14:creationId xmlns:p14="http://schemas.microsoft.com/office/powerpoint/2010/main" val="2449388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Toilet /Bathroom</a:t>
            </a:r>
          </a:p>
        </p:txBody>
      </p:sp>
      <p:sp>
        <p:nvSpPr>
          <p:cNvPr id="3" name="Content Placeholder 2"/>
          <p:cNvSpPr>
            <a:spLocks noGrp="1"/>
          </p:cNvSpPr>
          <p:nvPr>
            <p:ph idx="1"/>
          </p:nvPr>
        </p:nvSpPr>
        <p:spPr/>
        <p:txBody>
          <a:bodyPr/>
          <a:lstStyle/>
          <a:p>
            <a:pPr algn="just"/>
            <a:r>
              <a:rPr lang="en-US" dirty="0"/>
              <a:t>A toilet / bathroom not exceeding 40 sq ft (3.72 sq.m) in area and 8 ft (2.44m) in height can be constructed in the rear corner towards the dead wall as an integral part of main building. </a:t>
            </a:r>
          </a:p>
        </p:txBody>
      </p:sp>
    </p:spTree>
    <p:extLst>
      <p:ext uri="{BB962C8B-B14F-4D97-AF65-F5344CB8AC3E}">
        <p14:creationId xmlns:p14="http://schemas.microsoft.com/office/powerpoint/2010/main" val="2449388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Apartment </a:t>
            </a:r>
            <a:r>
              <a:rPr lang="en-US" dirty="0" smtClean="0"/>
              <a:t>Buildings</a:t>
            </a:r>
            <a:endParaRPr lang="en-US" dirty="0"/>
          </a:p>
        </p:txBody>
      </p:sp>
      <p:sp>
        <p:nvSpPr>
          <p:cNvPr id="3" name="Content Placeholder 2"/>
          <p:cNvSpPr>
            <a:spLocks noGrp="1"/>
          </p:cNvSpPr>
          <p:nvPr>
            <p:ph idx="1"/>
          </p:nvPr>
        </p:nvSpPr>
        <p:spPr/>
        <p:txBody>
          <a:bodyPr/>
          <a:lstStyle/>
          <a:p>
            <a:r>
              <a:rPr lang="en-US" dirty="0"/>
              <a:t>The apartment building can be allowed on the sites measuring 4 kanals and above.</a:t>
            </a:r>
          </a:p>
        </p:txBody>
      </p:sp>
    </p:spTree>
    <p:extLst>
      <p:ext uri="{BB962C8B-B14F-4D97-AF65-F5344CB8AC3E}">
        <p14:creationId xmlns:p14="http://schemas.microsoft.com/office/powerpoint/2010/main" val="2449388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6255488" cy="1362075"/>
          </a:xfrm>
        </p:spPr>
        <p:txBody>
          <a:bodyPr/>
          <a:lstStyle/>
          <a:p>
            <a:r>
              <a:rPr lang="en-US" dirty="0"/>
              <a:t>Approved Schemes</a:t>
            </a:r>
            <a:br>
              <a:rPr lang="en-US" dirty="0"/>
            </a:br>
            <a:endParaRPr lang="en-US" dirty="0"/>
          </a:p>
        </p:txBody>
      </p:sp>
      <p:pic>
        <p:nvPicPr>
          <p:cNvPr id="7170" name="Picture 2" descr="Image result for APPROVED SCHEMES IN LAHORE GOOGLE EARTH 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00200"/>
            <a:ext cx="7123416"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3403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102</TotalTime>
  <Words>537</Words>
  <Application>Microsoft Office PowerPoint</Application>
  <PresentationFormat>On-screen Show (4:3)</PresentationFormat>
  <Paragraphs>28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SITE REQUIREMNTS  OF RESIDENTIAL BUILDINGS</vt:lpstr>
      <vt:lpstr>ESTABLISHED BUILT-UP AREAS</vt:lpstr>
      <vt:lpstr>Mandatory Open Spaces for ESTABLISHED BUILT-UP AREAS</vt:lpstr>
      <vt:lpstr> Building Height</vt:lpstr>
      <vt:lpstr> Height of Residential Building</vt:lpstr>
      <vt:lpstr>Porch </vt:lpstr>
      <vt:lpstr>Toilet /Bathroom</vt:lpstr>
      <vt:lpstr>Apartment Buildings</vt:lpstr>
      <vt:lpstr>Approved Schemes </vt:lpstr>
      <vt:lpstr>Mandatory Open Spaces for Approved Schemes</vt:lpstr>
      <vt:lpstr> Building Height</vt:lpstr>
      <vt:lpstr> Farm house</vt:lpstr>
      <vt:lpstr>Professional Activities Allowed in a Residential Units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SITE REQUIREMNTS RESIDENTIAL</dc:title>
  <dc:creator>ali raza</dc:creator>
  <cp:lastModifiedBy>Ali Raza</cp:lastModifiedBy>
  <cp:revision>14</cp:revision>
  <dcterms:created xsi:type="dcterms:W3CDTF">2006-08-16T00:00:00Z</dcterms:created>
  <dcterms:modified xsi:type="dcterms:W3CDTF">2018-11-23T14:43:00Z</dcterms:modified>
</cp:coreProperties>
</file>