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72" r:id="rId3"/>
    <p:sldId id="273" r:id="rId4"/>
    <p:sldId id="274" r:id="rId5"/>
    <p:sldId id="277" r:id="rId6"/>
    <p:sldId id="278" r:id="rId7"/>
    <p:sldId id="265" r:id="rId8"/>
    <p:sldId id="257" r:id="rId9"/>
    <p:sldId id="266" r:id="rId10"/>
    <p:sldId id="268" r:id="rId11"/>
    <p:sldId id="270" r:id="rId12"/>
    <p:sldId id="258" r:id="rId13"/>
    <p:sldId id="259" r:id="rId14"/>
    <p:sldId id="263" r:id="rId15"/>
    <p:sldId id="264" r:id="rId16"/>
    <p:sldId id="261" r:id="rId17"/>
    <p:sldId id="280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D74C"/>
    <a:srgbClr val="DC44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F07-CDA5-450E-B089-2220AC83B905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4855464"/>
            <a:ext cx="758952" cy="185166"/>
          </a:xfrm>
        </p:spPr>
        <p:txBody>
          <a:bodyPr/>
          <a:lstStyle/>
          <a:p>
            <a:fld id="{34116006-EE23-42E8-8B3D-69BC892A64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F07-CDA5-450E-B089-2220AC83B905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006-EE23-42E8-8B3D-69BC892A64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F07-CDA5-450E-B089-2220AC83B905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006-EE23-42E8-8B3D-69BC892A64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F07-CDA5-450E-B089-2220AC83B905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57150"/>
            <a:ext cx="2895600" cy="216694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4855464"/>
            <a:ext cx="758952" cy="185166"/>
          </a:xfrm>
        </p:spPr>
        <p:txBody>
          <a:bodyPr/>
          <a:lstStyle/>
          <a:p>
            <a:fld id="{34116006-EE23-42E8-8B3D-69BC892A64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F07-CDA5-450E-B089-2220AC83B905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006-EE23-42E8-8B3D-69BC892A64E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F07-CDA5-450E-B089-2220AC83B905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006-EE23-42E8-8B3D-69BC892A64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F07-CDA5-450E-B089-2220AC83B905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166"/>
          </a:xfrm>
        </p:spPr>
        <p:txBody>
          <a:bodyPr/>
          <a:lstStyle/>
          <a:p>
            <a:fld id="{34116006-EE23-42E8-8B3D-69BC892A64E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F07-CDA5-450E-B089-2220AC83B905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006-EE23-42E8-8B3D-69BC892A64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F07-CDA5-450E-B089-2220AC83B905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006-EE23-42E8-8B3D-69BC892A64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F07-CDA5-450E-B089-2220AC83B905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006-EE23-42E8-8B3D-69BC892A64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F07-CDA5-450E-B089-2220AC83B905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16006-EE23-42E8-8B3D-69BC892A64E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165622"/>
            <a:ext cx="86868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09C7F07-CDA5-450E-B089-2220AC83B905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4116006-EE23-42E8-8B3D-69BC892A64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276350"/>
            <a:ext cx="8458200" cy="916781"/>
          </a:xfrm>
        </p:spPr>
        <p:txBody>
          <a:bodyPr>
            <a:noAutofit/>
          </a:bodyPr>
          <a:lstStyle/>
          <a:p>
            <a:r>
              <a:rPr lang="en-US" sz="4400" dirty="0" smtClean="0"/>
              <a:t>RECCOMENDED SIZES </a:t>
            </a:r>
            <a:r>
              <a:rPr lang="en-US" sz="4400" smtClean="0"/>
              <a:t>FOR house </a:t>
            </a:r>
            <a:r>
              <a:rPr lang="en-US" sz="4400" dirty="0" smtClean="0"/>
              <a:t>PLAN COMPONENTS AND FAR REQUIREMENTS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4806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</a:t>
            </a:r>
            <a:r>
              <a:rPr lang="en-US" dirty="0" smtClean="0"/>
              <a:t>) drainage, culvert, conduit, catch-pit, chamber gutter and the like;</a:t>
            </a:r>
          </a:p>
          <a:p>
            <a:pPr marL="0" indent="0">
              <a:buNone/>
            </a:pPr>
            <a:r>
              <a:rPr lang="en-US" dirty="0" smtClean="0"/>
              <a:t>c) Compound or boundary wall, gate, slide, swing, uncovered staircase, watchman booth and pump house.</a:t>
            </a:r>
          </a:p>
          <a:p>
            <a:pPr marL="0" indent="0">
              <a:buNone/>
            </a:pPr>
            <a:r>
              <a:rPr lang="en-US" dirty="0" smtClean="0"/>
              <a:t>Sump tank and electricity transformer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58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5400000">
            <a:off x="2690814" y="1190292"/>
            <a:ext cx="3571875" cy="30861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 rot="5400000">
            <a:off x="2819400" y="1385888"/>
            <a:ext cx="3314700" cy="27432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105150" y="1600200"/>
            <a:ext cx="2743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05150" y="4000500"/>
            <a:ext cx="2743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 flipV="1">
            <a:off x="2857763" y="4057650"/>
            <a:ext cx="1905000" cy="726708"/>
            <a:chOff x="2607733" y="1577421"/>
            <a:chExt cx="6811657" cy="3324462"/>
          </a:xfrm>
        </p:grpSpPr>
        <p:sp>
          <p:nvSpPr>
            <p:cNvPr id="8" name="Rectangle 7"/>
            <p:cNvSpPr/>
            <p:nvPr/>
          </p:nvSpPr>
          <p:spPr>
            <a:xfrm>
              <a:off x="7855930" y="1577421"/>
              <a:ext cx="128789" cy="1622738"/>
            </a:xfrm>
            <a:prstGeom prst="rect">
              <a:avLst/>
            </a:prstGeom>
            <a:solidFill>
              <a:schemeClr val="accent2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984719" y="3200159"/>
              <a:ext cx="77023" cy="103031"/>
            </a:xfrm>
            <a:prstGeom prst="rect">
              <a:avLst/>
            </a:prstGeom>
            <a:solidFill>
              <a:schemeClr val="accent2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Arc 9"/>
            <p:cNvSpPr/>
            <p:nvPr/>
          </p:nvSpPr>
          <p:spPr>
            <a:xfrm rot="16200000">
              <a:off x="6102658" y="1585150"/>
              <a:ext cx="3300416" cy="3333049"/>
            </a:xfrm>
            <a:prstGeom prst="arc">
              <a:avLst>
                <a:gd name="adj1" fmla="val 16291345"/>
                <a:gd name="adj2" fmla="val 232493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09317" y="3212729"/>
              <a:ext cx="77023" cy="103031"/>
            </a:xfrm>
            <a:prstGeom prst="rect">
              <a:avLst/>
            </a:prstGeom>
            <a:solidFill>
              <a:schemeClr val="accent2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165461" y="3251672"/>
              <a:ext cx="77023" cy="103031"/>
            </a:xfrm>
            <a:prstGeom prst="rect">
              <a:avLst/>
            </a:prstGeom>
            <a:solidFill>
              <a:schemeClr val="accent2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242484" y="1628936"/>
              <a:ext cx="128789" cy="1622738"/>
            </a:xfrm>
            <a:prstGeom prst="rect">
              <a:avLst/>
            </a:prstGeom>
            <a:solidFill>
              <a:schemeClr val="accent2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Arc 13"/>
            <p:cNvSpPr/>
            <p:nvPr/>
          </p:nvSpPr>
          <p:spPr>
            <a:xfrm>
              <a:off x="2607733" y="1628935"/>
              <a:ext cx="3478607" cy="2959997"/>
            </a:xfrm>
            <a:prstGeom prst="arc">
              <a:avLst>
                <a:gd name="adj1" fmla="val 15995871"/>
                <a:gd name="adj2" fmla="val 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073711" y="3212729"/>
              <a:ext cx="77023" cy="103031"/>
            </a:xfrm>
            <a:prstGeom prst="rect">
              <a:avLst/>
            </a:prstGeom>
            <a:solidFill>
              <a:schemeClr val="accent2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344194" y="4365228"/>
            <a:ext cx="983071" cy="191369"/>
            <a:chOff x="3344190" y="5820300"/>
            <a:chExt cx="983071" cy="255158"/>
          </a:xfrm>
        </p:grpSpPr>
        <p:sp>
          <p:nvSpPr>
            <p:cNvPr id="17" name="Rectangle 16"/>
            <p:cNvSpPr/>
            <p:nvPr/>
          </p:nvSpPr>
          <p:spPr>
            <a:xfrm>
              <a:off x="3344190" y="5820300"/>
              <a:ext cx="458109" cy="2551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869152" y="5852418"/>
              <a:ext cx="458109" cy="223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1" name="Straight Connector 20"/>
          <p:cNvCxnSpPr/>
          <p:nvPr/>
        </p:nvCxnSpPr>
        <p:spPr>
          <a:xfrm flipV="1">
            <a:off x="4476750" y="1600200"/>
            <a:ext cx="0" cy="24003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128067" y="2386929"/>
            <a:ext cx="2743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Image result for top view of car with whit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854635" y="3514721"/>
            <a:ext cx="1130165" cy="50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3124410" y="1266959"/>
            <a:ext cx="94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Bath Room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3722130" y="3415195"/>
            <a:ext cx="94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Car Porch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4829852" y="2164527"/>
            <a:ext cx="94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Kitchen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3398424" y="2144560"/>
            <a:ext cx="94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Bedroom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4762764" y="3449820"/>
            <a:ext cx="94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Drawing Room</a:t>
            </a:r>
            <a:endParaRPr lang="en-US" sz="12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962400" y="1085855"/>
            <a:ext cx="0" cy="51306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092008" y="3200400"/>
            <a:ext cx="2743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667229" y="2696478"/>
            <a:ext cx="94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Lounge</a:t>
            </a:r>
            <a:endParaRPr lang="en-US" sz="1200" dirty="0"/>
          </a:p>
        </p:txBody>
      </p:sp>
      <p:pic>
        <p:nvPicPr>
          <p:cNvPr id="2050" name="Picture 2" descr="Image result for plan of stairs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8" t="58157" r="58964" b="26964"/>
          <a:stretch/>
        </p:blipFill>
        <p:spPr bwMode="auto">
          <a:xfrm rot="16200000">
            <a:off x="3003370" y="2526322"/>
            <a:ext cx="718292" cy="468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itle 1"/>
          <p:cNvSpPr txBox="1">
            <a:spLocks/>
          </p:cNvSpPr>
          <p:nvPr/>
        </p:nvSpPr>
        <p:spPr>
          <a:xfrm>
            <a:off x="2114551" y="57150"/>
            <a:ext cx="5458208" cy="4000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000" b="1" dirty="0" smtClean="0"/>
              <a:t>COVERED AREA AND UNCOVERED AREA</a:t>
            </a:r>
            <a:endParaRPr lang="en-US" altLang="en-US" sz="3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99998" y="4112315"/>
            <a:ext cx="182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Uncovered area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023230" y="1232331"/>
            <a:ext cx="182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Uncovered area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5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Cont.…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Town Planning Schemes mandates different F.A.R. values for different areas. The F.A.R. value, when multiplied with the Plot area gives us the maximum floor area that can be constructed for a building in the plot. </a:t>
            </a:r>
          </a:p>
          <a:p>
            <a:pPr algn="just"/>
            <a:r>
              <a:rPr lang="en-US" dirty="0" smtClean="0"/>
              <a:t>This is subject to satisfying other conditions such as Parking, setbacks, access width 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83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Cont.…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F.A.R. values mainly determine the density or intensity of development of an area. Hence different F.A.R. values are prescribed for different locations in development plans.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4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Calculate Floor Area Ratio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The </a:t>
            </a:r>
            <a:r>
              <a:rPr lang="en-US" dirty="0"/>
              <a:t>Floor Area includes:</a:t>
            </a:r>
            <a:br>
              <a:rPr lang="en-US" dirty="0"/>
            </a:br>
            <a:r>
              <a:rPr lang="en-US" dirty="0"/>
              <a:t>Total </a:t>
            </a:r>
            <a:r>
              <a:rPr lang="en-US" dirty="0" smtClean="0"/>
              <a:t>square </a:t>
            </a:r>
            <a:r>
              <a:rPr lang="en-US" dirty="0"/>
              <a:t>footage of the floors in a main </a:t>
            </a:r>
            <a:r>
              <a:rPr lang="en-US" dirty="0" smtClean="0"/>
              <a:t>structure </a:t>
            </a:r>
            <a:r>
              <a:rPr lang="en-US" dirty="0"/>
              <a:t>measured to the outside surface of the exterior wall, including stairwells, and all areas that are greater than 50% enclosed with walls and covered.</a:t>
            </a:r>
            <a:br>
              <a:rPr lang="en-US" dirty="0"/>
            </a:br>
            <a:r>
              <a:rPr lang="en-US" dirty="0"/>
              <a:t>Garage square footage (attached or detached), square footage of accessory structures on the lot, and square footage of </a:t>
            </a:r>
            <a:r>
              <a:rPr lang="en-US" dirty="0" smtClean="0"/>
              <a:t>basements is </a:t>
            </a:r>
            <a:r>
              <a:rPr lang="en-US" dirty="0"/>
              <a:t>not included in the calculation of F.A.R.</a:t>
            </a:r>
          </a:p>
        </p:txBody>
      </p:sp>
    </p:spTree>
    <p:extLst>
      <p:ext uri="{BB962C8B-B14F-4D97-AF65-F5344CB8AC3E}">
        <p14:creationId xmlns:p14="http://schemas.microsoft.com/office/powerpoint/2010/main" val="368253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2512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Calculations for FAR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52134" y="1600203"/>
            <a:ext cx="2499932" cy="306406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357817" y="2138274"/>
            <a:ext cx="1488573" cy="2012034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725157" y="1224643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50’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2124888" y="2870622"/>
            <a:ext cx="857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90’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878286" y="2057403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Formula: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FAR= 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Floor Area</a:t>
            </a:r>
          </a:p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Plot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Area</a:t>
            </a:r>
          </a:p>
          <a:p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78286" y="2857504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Floor Area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3150x2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sq.ft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6300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sq.ft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03796" y="1134132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</a:t>
            </a:r>
            <a:r>
              <a:rPr lang="en-US" sz="2800" dirty="0" smtClean="0"/>
              <a:t>l</a:t>
            </a:r>
            <a:r>
              <a:rPr lang="en-US" sz="2800" dirty="0" smtClean="0"/>
              <a:t>ot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5969001" y="3342252"/>
            <a:ext cx="2351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ot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Area= 50’x90’</a:t>
            </a:r>
          </a:p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4500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sq.ft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8513" y="901477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3150 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sq.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ft</a:t>
            </a:r>
            <a:endParaRPr lang="en-US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torey Building</a:t>
            </a:r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8286" y="3836524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Substituting the values,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FAR= 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6300 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1.4</a:t>
            </a:r>
            <a:endParaRPr lang="en-US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4500 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25157" y="1777530"/>
            <a:ext cx="694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Floor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70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Bye-Laws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754747"/>
              </p:ext>
            </p:extLst>
          </p:nvPr>
        </p:nvGraphicFramePr>
        <p:xfrm>
          <a:off x="304800" y="1165225"/>
          <a:ext cx="8686800" cy="293751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95600"/>
                <a:gridCol w="2895600"/>
                <a:gridCol w="28956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Plot size/Zone </a:t>
                      </a:r>
                      <a:endParaRPr lang="en-US" sz="1400" dirty="0"/>
                    </a:p>
                  </a:txBody>
                  <a:tcPr marL="96520" marR="9652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Maximum FAR</a:t>
                      </a:r>
                      <a:endParaRPr lang="en-US" sz="1400" dirty="0"/>
                    </a:p>
                  </a:txBody>
                  <a:tcPr marL="96520" marR="9652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Height of Building</a:t>
                      </a:r>
                      <a:endParaRPr lang="en-US" sz="1400" dirty="0"/>
                    </a:p>
                  </a:txBody>
                  <a:tcPr marL="96520" marR="96520" marT="34290" marB="34290"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Less than 5 Marla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6520" marR="9652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1:1.8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6520" marR="9652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38’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6520" marR="96520" marT="34290" marB="34290"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 Marla &amp; above but less than 10 Marla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6520" marR="9652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1:1.6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6520" marR="9652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38’</a:t>
                      </a: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6520" marR="96520" marT="34290" marB="34290"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solidFill>
                            <a:schemeClr val="tx1"/>
                          </a:solidFill>
                        </a:rPr>
                        <a:t>10 Marla to 30 Marla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6520" marR="9652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1:1.5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6520" marR="9652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45’</a:t>
                      </a:r>
                    </a:p>
                  </a:txBody>
                  <a:tcPr marL="96520" marR="96520" marT="34290" marB="34290"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Above 30 Marla but less than 2 Kanal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6520" marR="9652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1:1.4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6520" marR="9652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45’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6520" marR="96520" marT="34290" marB="34290"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 Kanal &amp; Above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6520" marR="9652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1:1.3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6520" marR="9652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45’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6520" marR="96520" marT="34290" marB="34290"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Apartment Buildings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6520" marR="9652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1:2.5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6520" marR="9652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80’</a:t>
                      </a:r>
                    </a:p>
                  </a:txBody>
                  <a:tcPr marL="96520" marR="96520" marT="34290" marB="34290"/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Approved Apartment Sites </a:t>
                      </a:r>
                    </a:p>
                  </a:txBody>
                  <a:tcPr marL="96520" marR="9652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1:5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6520" marR="96520" marT="34290" marB="34290"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6520" marR="9652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30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Units of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1 square </a:t>
            </a:r>
            <a:r>
              <a:rPr lang="en-US" sz="2400" dirty="0" smtClean="0"/>
              <a:t>mile= 640 acres</a:t>
            </a:r>
          </a:p>
          <a:p>
            <a:r>
              <a:rPr lang="en-US" sz="2400" dirty="0" smtClean="0"/>
              <a:t>1 square kilometer= 247.105 acres</a:t>
            </a:r>
          </a:p>
          <a:p>
            <a:r>
              <a:rPr lang="en-US" sz="2400" dirty="0" smtClean="0"/>
              <a:t>1 hectare= 2.471 acres</a:t>
            </a:r>
          </a:p>
          <a:p>
            <a:r>
              <a:rPr lang="en-US" sz="2400" dirty="0" smtClean="0"/>
              <a:t>1 Acre= 8 Kanal</a:t>
            </a:r>
          </a:p>
          <a:p>
            <a:r>
              <a:rPr lang="en-US" sz="2400" dirty="0"/>
              <a:t>1 </a:t>
            </a:r>
            <a:r>
              <a:rPr lang="en-US" sz="2400" dirty="0" smtClean="0"/>
              <a:t>Kanal= 20 Marla</a:t>
            </a:r>
          </a:p>
          <a:p>
            <a:r>
              <a:rPr lang="en-US" sz="2400" dirty="0" smtClean="0"/>
              <a:t>1 Marla=272.25 square feet (Outside Lahore)</a:t>
            </a:r>
          </a:p>
          <a:p>
            <a:r>
              <a:rPr lang="en-US" sz="2400" dirty="0"/>
              <a:t>1 </a:t>
            </a:r>
            <a:r>
              <a:rPr lang="en-US" sz="2400" dirty="0" smtClean="0"/>
              <a:t>Marla=225 </a:t>
            </a:r>
            <a:r>
              <a:rPr lang="en-US" sz="2400" dirty="0"/>
              <a:t>square feet (Lahore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So, 1 acres=36000 square feet </a:t>
            </a:r>
            <a:r>
              <a:rPr lang="en-US" sz="2400" dirty="0"/>
              <a:t>(Lahore</a:t>
            </a:r>
            <a:r>
              <a:rPr lang="en-US" sz="2400" dirty="0" smtClean="0"/>
              <a:t>)</a:t>
            </a:r>
          </a:p>
          <a:p>
            <a:r>
              <a:rPr lang="en-US" sz="2400" dirty="0"/>
              <a:t>1 </a:t>
            </a:r>
            <a:r>
              <a:rPr lang="en-US" sz="2400" dirty="0" smtClean="0"/>
              <a:t>acres=43560 </a:t>
            </a:r>
            <a:r>
              <a:rPr lang="en-US" sz="2400" dirty="0"/>
              <a:t>square </a:t>
            </a:r>
            <a:r>
              <a:rPr lang="en-US" sz="2400" dirty="0" smtClean="0"/>
              <a:t>feet </a:t>
            </a:r>
            <a:r>
              <a:rPr lang="en-US" sz="2400" dirty="0"/>
              <a:t>(Outside Lahore)</a:t>
            </a:r>
          </a:p>
        </p:txBody>
      </p:sp>
    </p:spTree>
    <p:extLst>
      <p:ext uri="{BB962C8B-B14F-4D97-AF65-F5344CB8AC3E}">
        <p14:creationId xmlns:p14="http://schemas.microsoft.com/office/powerpoint/2010/main" val="94190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Load Bearing 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 </a:t>
            </a:r>
            <a:r>
              <a:rPr lang="en-US" b="1" dirty="0"/>
              <a:t>load</a:t>
            </a:r>
            <a:r>
              <a:rPr lang="en-US" dirty="0"/>
              <a:t>-</a:t>
            </a:r>
            <a:r>
              <a:rPr lang="en-US" b="1" dirty="0"/>
              <a:t>bearing wall</a:t>
            </a:r>
            <a:r>
              <a:rPr lang="en-US" dirty="0"/>
              <a:t> or </a:t>
            </a:r>
            <a:r>
              <a:rPr lang="en-US" b="1" dirty="0"/>
              <a:t>bearing wall</a:t>
            </a:r>
            <a:r>
              <a:rPr lang="en-US" dirty="0"/>
              <a:t> is a </a:t>
            </a:r>
            <a:r>
              <a:rPr lang="en-US" b="1" dirty="0"/>
              <a:t>wall</a:t>
            </a:r>
            <a:r>
              <a:rPr lang="en-US" dirty="0"/>
              <a:t> that is an active structural element of a building, that is, it bears the </a:t>
            </a:r>
            <a:r>
              <a:rPr lang="en-US" b="1" dirty="0"/>
              <a:t>weight</a:t>
            </a:r>
            <a:r>
              <a:rPr lang="en-US" dirty="0"/>
              <a:t> of the elements above said </a:t>
            </a:r>
            <a:r>
              <a:rPr lang="en-US" b="1" dirty="0"/>
              <a:t>wall</a:t>
            </a:r>
            <a:r>
              <a:rPr lang="en-US" dirty="0"/>
              <a:t>, resting upon it by conducting its </a:t>
            </a:r>
            <a:r>
              <a:rPr lang="en-US" b="1" dirty="0"/>
              <a:t>weight</a:t>
            </a:r>
            <a:r>
              <a:rPr lang="en-US" dirty="0"/>
              <a:t> to a foundation </a:t>
            </a:r>
            <a:r>
              <a:rPr lang="en-US" dirty="0" smtClean="0"/>
              <a:t>structure.</a:t>
            </a:r>
          </a:p>
          <a:p>
            <a:r>
              <a:rPr lang="en-US" dirty="0" smtClean="0"/>
              <a:t>In plan, the wall thickness</a:t>
            </a:r>
          </a:p>
          <a:p>
            <a:pPr marL="0" indent="0">
              <a:buNone/>
            </a:pPr>
            <a:r>
              <a:rPr lang="en-US" dirty="0" smtClean="0"/>
              <a:t>of load-bearing wall is 9”.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utoShape 4" descr="https://konspekta.net/studopediainfo/baza1/440299288686.files/image073.jpg"/>
          <p:cNvSpPr>
            <a:spLocks noChangeAspect="1" noChangeArrowheads="1"/>
          </p:cNvSpPr>
          <p:nvPr/>
        </p:nvSpPr>
        <p:spPr bwMode="auto">
          <a:xfrm>
            <a:off x="116681" y="-108346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3" name="Picture 5" descr="C:\Users\Ali Raza\Desktop\image07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3959" y="2485884"/>
            <a:ext cx="2345531" cy="2218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097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Non-Load Bearing 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of the time, they are interior </a:t>
            </a:r>
            <a:r>
              <a:rPr lang="en-US" b="1" dirty="0"/>
              <a:t>walls</a:t>
            </a:r>
            <a:r>
              <a:rPr lang="en-US" dirty="0"/>
              <a:t> whose purpose is to divide the floor into rooms. </a:t>
            </a:r>
            <a:endParaRPr lang="en-US" dirty="0" smtClean="0"/>
          </a:p>
          <a:p>
            <a:r>
              <a:rPr lang="en-US" dirty="0"/>
              <a:t>In plan, the wall </a:t>
            </a:r>
            <a:r>
              <a:rPr lang="en-US" dirty="0" smtClean="0"/>
              <a:t>thickness of </a:t>
            </a:r>
            <a:r>
              <a:rPr lang="en-US" dirty="0"/>
              <a:t>load-bearing wall is </a:t>
            </a:r>
            <a:r>
              <a:rPr lang="en-US" dirty="0" smtClean="0"/>
              <a:t>4.5”.</a:t>
            </a:r>
            <a:endParaRPr lang="en-US" dirty="0"/>
          </a:p>
          <a:p>
            <a:endParaRPr lang="en-US" dirty="0"/>
          </a:p>
        </p:txBody>
      </p:sp>
      <p:pic>
        <p:nvPicPr>
          <p:cNvPr id="3074" name="Picture 2" descr="C:\Users\Ali Raza\Desktop\image07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473" y="2233447"/>
            <a:ext cx="4060031" cy="2739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56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Stair</a:t>
            </a:r>
            <a:endParaRPr lang="en-US" dirty="0"/>
          </a:p>
        </p:txBody>
      </p:sp>
      <p:pic>
        <p:nvPicPr>
          <p:cNvPr id="4098" name="Picture 2" descr="C:\Users\Ali Raza\Desktop\staircase_diagr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735" y="1875286"/>
            <a:ext cx="2057400" cy="250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3569313" y="1439215"/>
            <a:ext cx="4206311" cy="3175628"/>
            <a:chOff x="4495756" y="616352"/>
            <a:chExt cx="6219825" cy="5044624"/>
          </a:xfrm>
        </p:grpSpPr>
        <p:pic>
          <p:nvPicPr>
            <p:cNvPr id="4101" name="Picture 5" descr="Image result for staircases with dimension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5756" y="616352"/>
              <a:ext cx="6219825" cy="49815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Straight Arrow Connector 4"/>
            <p:cNvCxnSpPr/>
            <p:nvPr/>
          </p:nvCxnSpPr>
          <p:spPr bwMode="auto">
            <a:xfrm>
              <a:off x="7250806" y="4551363"/>
              <a:ext cx="1468191" cy="78049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" name="TextBox 5"/>
            <p:cNvSpPr txBox="1"/>
            <p:nvPr/>
          </p:nvSpPr>
          <p:spPr>
            <a:xfrm>
              <a:off x="7340957" y="5074276"/>
              <a:ext cx="643942" cy="586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3’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9558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8778212"/>
              </p:ext>
            </p:extLst>
          </p:nvPr>
        </p:nvGraphicFramePr>
        <p:xfrm>
          <a:off x="533400" y="449287"/>
          <a:ext cx="8229600" cy="466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891540">
                <a:tc>
                  <a:txBody>
                    <a:bodyPr/>
                    <a:lstStyle/>
                    <a:p>
                      <a:r>
                        <a:rPr lang="en-US" sz="27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Floor Plan Components</a:t>
                      </a:r>
                      <a:endParaRPr lang="en-US" sz="27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7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Sizes</a:t>
                      </a:r>
                      <a:endParaRPr lang="en-US" sz="27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Living Room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12’x18’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Kitchen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6’x10’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Drawing Room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16’x18’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Bath Room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7’x5’</a:t>
                      </a:r>
                    </a:p>
                  </a:txBody>
                  <a:tcPr marL="68580" marR="68580" marT="34290" marB="34290"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Car Porch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8’x16’</a:t>
                      </a:r>
                    </a:p>
                  </a:txBody>
                  <a:tcPr marL="68580" marR="68580" marT="34290" marB="34290"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Laundry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4’x7’</a:t>
                      </a:r>
                    </a:p>
                  </a:txBody>
                  <a:tcPr marL="68580" marR="68580" marT="34290" marB="34290"/>
                </a:tc>
              </a:tr>
              <a:tr h="1165860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ENTRY CLOSETS (24" minimum inside dimensions)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2’x4’</a:t>
                      </a: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628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 Dimension for Car Porch 8’x16’</a:t>
            </a:r>
            <a:endParaRPr lang="en-US" dirty="0"/>
          </a:p>
        </p:txBody>
      </p:sp>
      <p:pic>
        <p:nvPicPr>
          <p:cNvPr id="1026" name="Picture 2" descr="C:\Users\Ali Raza\Desktop\main-qimg-84bbbf2a70f7abc2965aad1da03f05f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256" y="1629766"/>
            <a:ext cx="4300538" cy="286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12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333750"/>
            <a:ext cx="7772400" cy="1102519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FLOOR AREA RATIO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Image result for floor area rat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963386"/>
            <a:ext cx="4423696" cy="2057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436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Floor Area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floor area ratio (F.A.R.) is the principal bulk regulation controlling the size of buildings. </a:t>
            </a:r>
          </a:p>
          <a:p>
            <a:r>
              <a:rPr lang="en-US" dirty="0" smtClean="0"/>
              <a:t>F.A.R. is the ratio of total building floor(covered) area to the area of the plot.   </a:t>
            </a:r>
          </a:p>
          <a:p>
            <a:pPr algn="just"/>
            <a:r>
              <a:rPr lang="en-US" dirty="0" smtClean="0"/>
              <a:t>For example, if a plot measures 25 cents (approx. 10886 sq.ft) and the F.A.R. permissible for that area is 2, then a maximum of 21772 sq.ft of space will be permitted to construct in all floors of the building put together.  </a:t>
            </a:r>
          </a:p>
        </p:txBody>
      </p:sp>
    </p:spTree>
    <p:extLst>
      <p:ext uri="{BB962C8B-B14F-4D97-AF65-F5344CB8AC3E}">
        <p14:creationId xmlns:p14="http://schemas.microsoft.com/office/powerpoint/2010/main" val="388752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Covered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Covered Areas: means area covered by the building/buildings above and below the ground level, but doesn’t include the space covered by:</a:t>
            </a:r>
          </a:p>
          <a:p>
            <a:pPr marL="0" indent="0">
              <a:buNone/>
            </a:pPr>
            <a:r>
              <a:rPr lang="en-US" dirty="0" smtClean="0"/>
              <a:t>a) Courtyard at the ground level, garden, rocky area, plant nursery, water pool, swimming pool (if uncovered) platform around a tree, water tank, fountain and bench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53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374</TotalTime>
  <Words>565</Words>
  <Application>Microsoft Office PowerPoint</Application>
  <PresentationFormat>On-screen Show (16:9)</PresentationFormat>
  <Paragraphs>106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Franklin Gothic Book</vt:lpstr>
      <vt:lpstr>Franklin Gothic Medium</vt:lpstr>
      <vt:lpstr>Times New Roman</vt:lpstr>
      <vt:lpstr>Wingdings</vt:lpstr>
      <vt:lpstr>Wingdings 2</vt:lpstr>
      <vt:lpstr>Trek</vt:lpstr>
      <vt:lpstr>RECCOMENDED SIZES FOR house PLAN COMPONENTS AND FAR REQUIREMENTS</vt:lpstr>
      <vt:lpstr>Load Bearing Wall</vt:lpstr>
      <vt:lpstr>Non-Load Bearing Wall</vt:lpstr>
      <vt:lpstr>Stair</vt:lpstr>
      <vt:lpstr>PowerPoint Presentation</vt:lpstr>
      <vt:lpstr>Standard Dimension for Car Porch 8’x16’</vt:lpstr>
      <vt:lpstr>FLOOR AREA RATIO</vt:lpstr>
      <vt:lpstr>Floor Area Ratio</vt:lpstr>
      <vt:lpstr>Covered Area</vt:lpstr>
      <vt:lpstr>Cont.…</vt:lpstr>
      <vt:lpstr>PowerPoint Presentation</vt:lpstr>
      <vt:lpstr>Cont.…</vt:lpstr>
      <vt:lpstr>Cont.…</vt:lpstr>
      <vt:lpstr>How to Calculate Floor Area Ratio</vt:lpstr>
      <vt:lpstr>Calculations for FAR</vt:lpstr>
      <vt:lpstr>Bye-Laws</vt:lpstr>
      <vt:lpstr>Units of Area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 Raza</dc:creator>
  <cp:lastModifiedBy>Shumaila Mushtaq</cp:lastModifiedBy>
  <cp:revision>38</cp:revision>
  <dcterms:created xsi:type="dcterms:W3CDTF">2018-11-18T08:47:29Z</dcterms:created>
  <dcterms:modified xsi:type="dcterms:W3CDTF">2019-01-10T11:03:48Z</dcterms:modified>
</cp:coreProperties>
</file>