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3"/>
  </p:notesMasterIdLst>
  <p:sldIdLst>
    <p:sldId id="257" r:id="rId2"/>
    <p:sldId id="395" r:id="rId3"/>
    <p:sldId id="415" r:id="rId4"/>
    <p:sldId id="416" r:id="rId5"/>
    <p:sldId id="417" r:id="rId6"/>
    <p:sldId id="418" r:id="rId7"/>
    <p:sldId id="427" r:id="rId8"/>
    <p:sldId id="426" r:id="rId9"/>
    <p:sldId id="425" r:id="rId10"/>
    <p:sldId id="423" r:id="rId11"/>
    <p:sldId id="422" r:id="rId12"/>
    <p:sldId id="421" r:id="rId13"/>
    <p:sldId id="420" r:id="rId14"/>
    <p:sldId id="430" r:id="rId15"/>
    <p:sldId id="431" r:id="rId16"/>
    <p:sldId id="429" r:id="rId17"/>
    <p:sldId id="451" r:id="rId18"/>
    <p:sldId id="452" r:id="rId19"/>
    <p:sldId id="453" r:id="rId20"/>
    <p:sldId id="454" r:id="rId21"/>
    <p:sldId id="455" r:id="rId22"/>
    <p:sldId id="456" r:id="rId23"/>
    <p:sldId id="457" r:id="rId24"/>
    <p:sldId id="428" r:id="rId25"/>
    <p:sldId id="419" r:id="rId26"/>
    <p:sldId id="432" r:id="rId27"/>
    <p:sldId id="442" r:id="rId28"/>
    <p:sldId id="439" r:id="rId29"/>
    <p:sldId id="438" r:id="rId30"/>
    <p:sldId id="458" r:id="rId31"/>
    <p:sldId id="459" r:id="rId32"/>
    <p:sldId id="461" r:id="rId33"/>
    <p:sldId id="462" r:id="rId34"/>
    <p:sldId id="463" r:id="rId35"/>
    <p:sldId id="466" r:id="rId36"/>
    <p:sldId id="467" r:id="rId37"/>
    <p:sldId id="468" r:id="rId38"/>
    <p:sldId id="469" r:id="rId39"/>
    <p:sldId id="412" r:id="rId40"/>
    <p:sldId id="413" r:id="rId41"/>
    <p:sldId id="281"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slide" Target="slides/slide40.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viewProps" Target="view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notesMaster" Target="notesMasters/notesMaster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B5C597-5D1B-42E1-9DA2-095A030ADCA6}" type="datetimeFigureOut">
              <a:rPr lang="en-US" smtClean="0"/>
              <a:pPr/>
              <a:t>2/11/2020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2993DB-62F8-44BA-BB3A-DC7A7F83A15B}" type="slidenum">
              <a:rPr lang="en-US" smtClean="0"/>
              <a:pPr/>
              <a:t>‹#›</a:t>
            </a:fld>
            <a:endParaRPr lang="en-US"/>
          </a:p>
        </p:txBody>
      </p:sp>
    </p:spTree>
    <p:extLst>
      <p:ext uri="{BB962C8B-B14F-4D97-AF65-F5344CB8AC3E}">
        <p14:creationId xmlns:p14="http://schemas.microsoft.com/office/powerpoint/2010/main" val="2278076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 /><Relationship Id="rId1" Type="http://schemas.openxmlformats.org/officeDocument/2006/relationships/notesMaster" Target="../notesMasters/notesMaster1.xml" /></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F77E2D8-904D-45B2-8217-16C017B5586A}" type="slidenum">
              <a:rPr lang="en-US" smtClean="0"/>
              <a:pPr eaLnBrk="1" hangingPunct="1"/>
              <a:t>17</a:t>
            </a:fld>
            <a:endParaRPr lang="en-US"/>
          </a:p>
        </p:txBody>
      </p:sp>
      <p:sp>
        <p:nvSpPr>
          <p:cNvPr id="21507" name="Rectangle 2"/>
          <p:cNvSpPr>
            <a:spLocks noGrp="1" noRot="1" noChangeAspect="1" noChangeArrowheads="1" noTextEdit="1"/>
          </p:cNvSpPr>
          <p:nvPr>
            <p:ph type="sldImg"/>
          </p:nvPr>
        </p:nvSpPr>
        <p:spPr>
          <a:xfrm>
            <a:off x="1144588" y="685800"/>
            <a:ext cx="4572000" cy="3429000"/>
          </a:xfrm>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The social and economic </a:t>
            </a:r>
            <a:r>
              <a:rPr lang="en-GB" sz="1200" b="0" i="1" kern="1200" dirty="0">
                <a:solidFill>
                  <a:schemeClr val="tx1"/>
                </a:solidFill>
                <a:effectLst/>
                <a:latin typeface="+mn-lt"/>
                <a:ea typeface="+mn-ea"/>
                <a:cs typeface="+mn-cs"/>
              </a:rPr>
              <a:t>character</a:t>
            </a:r>
            <a:r>
              <a:rPr lang="en-GB" sz="1200" b="0" i="0" kern="1200" dirty="0">
                <a:solidFill>
                  <a:schemeClr val="tx1"/>
                </a:solidFill>
                <a:effectLst/>
                <a:latin typeface="+mn-lt"/>
                <a:ea typeface="+mn-ea"/>
                <a:cs typeface="+mn-cs"/>
              </a:rPr>
              <a:t> of the users attributes like average family income, education, and car ownership.</a:t>
            </a:r>
            <a:endParaRPr lang="en-GB" dirty="0"/>
          </a:p>
          <a:p>
            <a:endParaRPr lang="en-GB" dirty="0"/>
          </a:p>
        </p:txBody>
      </p:sp>
      <p:sp>
        <p:nvSpPr>
          <p:cNvPr id="4" name="Slide Number Placeholder 3"/>
          <p:cNvSpPr>
            <a:spLocks noGrp="1"/>
          </p:cNvSpPr>
          <p:nvPr>
            <p:ph type="sldNum" sz="quarter" idx="10"/>
          </p:nvPr>
        </p:nvSpPr>
        <p:spPr/>
        <p:txBody>
          <a:bodyPr/>
          <a:lstStyle/>
          <a:p>
            <a:fld id="{8D6A6715-DAAA-4655-92C0-2CEA0793014B}" type="slidenum">
              <a:rPr lang="en-GB" smtClean="0"/>
              <a:pPr/>
              <a:t>32</a:t>
            </a:fld>
            <a:endParaRPr lang="en-GB"/>
          </a:p>
        </p:txBody>
      </p:sp>
    </p:spTree>
    <p:extLst>
      <p:ext uri="{BB962C8B-B14F-4D97-AF65-F5344CB8AC3E}">
        <p14:creationId xmlns:p14="http://schemas.microsoft.com/office/powerpoint/2010/main" val="7903368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One end is home in trip production, and non home-end trips are trip attractions. </a:t>
            </a:r>
          </a:p>
        </p:txBody>
      </p:sp>
      <p:sp>
        <p:nvSpPr>
          <p:cNvPr id="4" name="Slide Number Placeholder 3"/>
          <p:cNvSpPr>
            <a:spLocks noGrp="1"/>
          </p:cNvSpPr>
          <p:nvPr>
            <p:ph type="sldNum" sz="quarter" idx="10"/>
          </p:nvPr>
        </p:nvSpPr>
        <p:spPr/>
        <p:txBody>
          <a:bodyPr/>
          <a:lstStyle/>
          <a:p>
            <a:fld id="{8D6A6715-DAAA-4655-92C0-2CEA0793014B}" type="slidenum">
              <a:rPr lang="en-GB" smtClean="0"/>
              <a:pPr/>
              <a:t>33</a:t>
            </a:fld>
            <a:endParaRPr lang="en-GB"/>
          </a:p>
        </p:txBody>
      </p:sp>
    </p:spTree>
    <p:extLst>
      <p:ext uri="{BB962C8B-B14F-4D97-AF65-F5344CB8AC3E}">
        <p14:creationId xmlns:p14="http://schemas.microsoft.com/office/powerpoint/2010/main" val="32576663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Both trips are analysed separately</a:t>
            </a:r>
            <a:r>
              <a:rPr lang="en-GB" baseline="0" dirty="0"/>
              <a:t> i.e. separate models should be developed b/c types of variables and/or extent of their influence on trip-making may vary for both the types. </a:t>
            </a:r>
            <a:endParaRPr lang="en-GB" dirty="0"/>
          </a:p>
        </p:txBody>
      </p:sp>
      <p:sp>
        <p:nvSpPr>
          <p:cNvPr id="4" name="Slide Number Placeholder 3"/>
          <p:cNvSpPr>
            <a:spLocks noGrp="1"/>
          </p:cNvSpPr>
          <p:nvPr>
            <p:ph type="sldNum" sz="quarter" idx="10"/>
          </p:nvPr>
        </p:nvSpPr>
        <p:spPr/>
        <p:txBody>
          <a:bodyPr/>
          <a:lstStyle/>
          <a:p>
            <a:fld id="{8D6A6715-DAAA-4655-92C0-2CEA0793014B}" type="slidenum">
              <a:rPr lang="en-GB" smtClean="0"/>
              <a:pPr/>
              <a:t>34</a:t>
            </a:fld>
            <a:endParaRPr lang="en-GB"/>
          </a:p>
        </p:txBody>
      </p:sp>
    </p:spTree>
    <p:extLst>
      <p:ext uri="{BB962C8B-B14F-4D97-AF65-F5344CB8AC3E}">
        <p14:creationId xmlns:p14="http://schemas.microsoft.com/office/powerpoint/2010/main" val="10902351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Home-based trips are used for trip production</a:t>
            </a:r>
            <a:r>
              <a:rPr lang="en-GB" baseline="0" dirty="0"/>
              <a:t> analysis. Likewise, non-home based trips will be used for trip attraction analysis. </a:t>
            </a:r>
            <a:endParaRPr lang="en-GB" dirty="0"/>
          </a:p>
        </p:txBody>
      </p:sp>
      <p:sp>
        <p:nvSpPr>
          <p:cNvPr id="4" name="Slide Number Placeholder 3"/>
          <p:cNvSpPr>
            <a:spLocks noGrp="1"/>
          </p:cNvSpPr>
          <p:nvPr>
            <p:ph type="sldNum" sz="quarter" idx="10"/>
          </p:nvPr>
        </p:nvSpPr>
        <p:spPr/>
        <p:txBody>
          <a:bodyPr/>
          <a:lstStyle/>
          <a:p>
            <a:fld id="{8D6A6715-DAAA-4655-92C0-2CEA0793014B}" type="slidenum">
              <a:rPr lang="en-GB" smtClean="0"/>
              <a:pPr/>
              <a:t>35</a:t>
            </a:fld>
            <a:endParaRPr lang="en-GB"/>
          </a:p>
        </p:txBody>
      </p:sp>
    </p:spTree>
    <p:extLst>
      <p:ext uri="{BB962C8B-B14F-4D97-AF65-F5344CB8AC3E}">
        <p14:creationId xmlns:p14="http://schemas.microsoft.com/office/powerpoint/2010/main" val="19098266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just">
              <a:lnSpc>
                <a:spcPct val="150000"/>
              </a:lnSpc>
              <a:buFont typeface="+mj-lt"/>
              <a:buNone/>
            </a:pPr>
            <a:r>
              <a:rPr lang="en-GB" sz="1200" dirty="0">
                <a:latin typeface="Arial" pitchFamily="34" charset="0"/>
                <a:cs typeface="Arial" pitchFamily="34" charset="0"/>
              </a:rPr>
              <a:t>To </a:t>
            </a:r>
            <a:r>
              <a:rPr lang="en-GB" sz="1200" dirty="0">
                <a:solidFill>
                  <a:srgbClr val="FF0000"/>
                </a:solidFill>
                <a:latin typeface="Arial" pitchFamily="34" charset="0"/>
                <a:cs typeface="Arial" pitchFamily="34" charset="0"/>
              </a:rPr>
              <a:t>develop a relationship between trip </a:t>
            </a:r>
            <a:r>
              <a:rPr lang="en-GB" sz="1200" dirty="0">
                <a:latin typeface="Arial" pitchFamily="34" charset="0"/>
                <a:cs typeface="Arial" pitchFamily="34" charset="0"/>
              </a:rPr>
              <a:t>end production (or attraction) </a:t>
            </a:r>
            <a:r>
              <a:rPr lang="en-GB" sz="1200" dirty="0">
                <a:solidFill>
                  <a:srgbClr val="FF0000"/>
                </a:solidFill>
                <a:latin typeface="Arial" pitchFamily="34" charset="0"/>
                <a:cs typeface="Arial" pitchFamily="34" charset="0"/>
              </a:rPr>
              <a:t>and land use</a:t>
            </a:r>
            <a:r>
              <a:rPr lang="en-GB" sz="1200" dirty="0">
                <a:latin typeface="Arial" pitchFamily="34" charset="0"/>
                <a:cs typeface="Arial" pitchFamily="34" charset="0"/>
              </a:rPr>
              <a:t>, and </a:t>
            </a:r>
          </a:p>
          <a:p>
            <a:endParaRPr lang="en-GB" dirty="0"/>
          </a:p>
        </p:txBody>
      </p:sp>
      <p:sp>
        <p:nvSpPr>
          <p:cNvPr id="4" name="Slide Number Placeholder 3"/>
          <p:cNvSpPr>
            <a:spLocks noGrp="1"/>
          </p:cNvSpPr>
          <p:nvPr>
            <p:ph type="sldNum" sz="quarter" idx="10"/>
          </p:nvPr>
        </p:nvSpPr>
        <p:spPr/>
        <p:txBody>
          <a:bodyPr/>
          <a:lstStyle/>
          <a:p>
            <a:fld id="{8D6A6715-DAAA-4655-92C0-2CEA0793014B}" type="slidenum">
              <a:rPr lang="en-GB" smtClean="0">
                <a:solidFill>
                  <a:prstClr val="black"/>
                </a:solidFill>
              </a:rPr>
              <a:pPr/>
              <a:t>36</a:t>
            </a:fld>
            <a:endParaRPr lang="en-GB">
              <a:solidFill>
                <a:prstClr val="black"/>
              </a:solidFill>
            </a:endParaRPr>
          </a:p>
        </p:txBody>
      </p:sp>
    </p:spTree>
    <p:extLst>
      <p:ext uri="{BB962C8B-B14F-4D97-AF65-F5344CB8AC3E}">
        <p14:creationId xmlns:p14="http://schemas.microsoft.com/office/powerpoint/2010/main" val="7903368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latin typeface="Arial" pitchFamily="34" charset="0"/>
                <a:cs typeface="Arial" pitchFamily="34" charset="0"/>
              </a:rPr>
              <a:t>The difference between the aggregate and disaggregate techniques is mainly in the data efficiency.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t>The disaggregate approach is based on large samples of household types and travel behaviours and uses data directly. There are savings in the amount of data required and some of the data can be transferred to other applications. The disaggregate approach expresses non-linear relationships and is more easily understood. </a:t>
            </a:r>
            <a:endParaRPr lang="en-GB" sz="1200" dirty="0">
              <a:latin typeface="Arial" pitchFamily="34" charset="0"/>
              <a:cs typeface="Arial" pitchFamily="34" charset="0"/>
            </a:endParaRPr>
          </a:p>
          <a:p>
            <a:endParaRPr lang="en-GB" dirty="0"/>
          </a:p>
        </p:txBody>
      </p:sp>
      <p:sp>
        <p:nvSpPr>
          <p:cNvPr id="4" name="Slide Number Placeholder 3"/>
          <p:cNvSpPr>
            <a:spLocks noGrp="1"/>
          </p:cNvSpPr>
          <p:nvPr>
            <p:ph type="sldNum" sz="quarter" idx="10"/>
          </p:nvPr>
        </p:nvSpPr>
        <p:spPr/>
        <p:txBody>
          <a:bodyPr/>
          <a:lstStyle/>
          <a:p>
            <a:fld id="{8D6A6715-DAAA-4655-92C0-2CEA0793014B}" type="slidenum">
              <a:rPr lang="en-GB" smtClean="0">
                <a:solidFill>
                  <a:prstClr val="black"/>
                </a:solidFill>
              </a:rPr>
              <a:pPr/>
              <a:t>37</a:t>
            </a:fld>
            <a:endParaRPr lang="en-GB">
              <a:solidFill>
                <a:prstClr val="black"/>
              </a:solidFill>
            </a:endParaRPr>
          </a:p>
        </p:txBody>
      </p:sp>
    </p:spTree>
    <p:extLst>
      <p:ext uri="{BB962C8B-B14F-4D97-AF65-F5344CB8AC3E}">
        <p14:creationId xmlns:p14="http://schemas.microsoft.com/office/powerpoint/2010/main" val="7903368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sz="1200" b="0" i="0" u="none" strike="noStrike" kern="1200" baseline="0" dirty="0">
                <a:solidFill>
                  <a:schemeClr val="tx1"/>
                </a:solidFill>
                <a:latin typeface="+mn-lt"/>
                <a:ea typeface="+mn-ea"/>
                <a:cs typeface="+mn-cs"/>
              </a:rPr>
              <a:t>The development of aggregate models usually requires a full-scale O-D survey. </a:t>
            </a:r>
          </a:p>
          <a:p>
            <a:pPr algn="just"/>
            <a:r>
              <a:rPr lang="en-GB" sz="1200" b="0" i="0" u="none" strike="noStrike" kern="1200" baseline="0" dirty="0">
                <a:solidFill>
                  <a:schemeClr val="tx1"/>
                </a:solidFill>
                <a:latin typeface="+mn-lt"/>
                <a:ea typeface="+mn-ea"/>
                <a:cs typeface="+mn-cs"/>
              </a:rPr>
              <a:t>One advantage of disaggregate models is that for developing these models a full-scale O-D survey is not needed. </a:t>
            </a:r>
            <a:endParaRPr lang="en-GB" dirty="0"/>
          </a:p>
          <a:p>
            <a:r>
              <a:rPr lang="en-GB" b="1" u="sng" dirty="0"/>
              <a:t>WHY?</a:t>
            </a:r>
            <a:r>
              <a:rPr lang="en-GB" baseline="0" dirty="0"/>
              <a:t> </a:t>
            </a:r>
            <a:endParaRPr lang="en-GB" dirty="0"/>
          </a:p>
          <a:p>
            <a:r>
              <a:rPr lang="en-GB" dirty="0"/>
              <a:t>Recall, that the</a:t>
            </a:r>
            <a:r>
              <a:rPr lang="en-GB" baseline="0" dirty="0"/>
              <a:t> movements could be internal-internal, internal-external, and through movement. However, the main focus is on internal-internal movement here. </a:t>
            </a:r>
          </a:p>
          <a:p>
            <a:endParaRPr lang="en-GB" baseline="0" dirty="0"/>
          </a:p>
          <a:p>
            <a:r>
              <a:rPr lang="en-GB" sz="1200" b="0" i="0" u="none" strike="noStrike" kern="1200" baseline="0" dirty="0">
                <a:solidFill>
                  <a:schemeClr val="tx1"/>
                </a:solidFill>
                <a:latin typeface="+mn-lt"/>
                <a:ea typeface="+mn-ea"/>
                <a:cs typeface="+mn-cs"/>
              </a:rPr>
              <a:t>Household generated trips comprise a major portion of all trips in an urban area. Actually more than 80% of trips in an urban area are generated by the residents of households in the area. Trips by non-residents and a variety of other vehicles including commercial vehicles such as taxis and trucks, and public utility and public service vehicles comprise the remaining portion of total travel.</a:t>
            </a:r>
            <a:endParaRPr lang="en-GB" dirty="0"/>
          </a:p>
        </p:txBody>
      </p:sp>
      <p:sp>
        <p:nvSpPr>
          <p:cNvPr id="4" name="Slide Number Placeholder 3"/>
          <p:cNvSpPr>
            <a:spLocks noGrp="1"/>
          </p:cNvSpPr>
          <p:nvPr>
            <p:ph type="sldNum" sz="quarter" idx="10"/>
          </p:nvPr>
        </p:nvSpPr>
        <p:spPr/>
        <p:txBody>
          <a:bodyPr/>
          <a:lstStyle/>
          <a:p>
            <a:fld id="{8D6A6715-DAAA-4655-92C0-2CEA0793014B}" type="slidenum">
              <a:rPr lang="en-GB" smtClean="0">
                <a:solidFill>
                  <a:prstClr val="black"/>
                </a:solidFill>
              </a:rPr>
              <a:pPr/>
              <a:t>38</a:t>
            </a:fld>
            <a:endParaRPr lang="en-GB">
              <a:solidFill>
                <a:prstClr val="black"/>
              </a:solidFill>
            </a:endParaRPr>
          </a:p>
        </p:txBody>
      </p:sp>
    </p:spTree>
    <p:extLst>
      <p:ext uri="{BB962C8B-B14F-4D97-AF65-F5344CB8AC3E}">
        <p14:creationId xmlns:p14="http://schemas.microsoft.com/office/powerpoint/2010/main" val="790336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3BBF284-1AD4-42F3-8CD7-597BDE874641}" type="slidenum">
              <a:rPr lang="en-US" smtClean="0"/>
              <a:pPr eaLnBrk="1" hangingPunct="1"/>
              <a:t>18</a:t>
            </a:fld>
            <a:endParaRPr lang="en-US"/>
          </a:p>
        </p:txBody>
      </p:sp>
      <p:sp>
        <p:nvSpPr>
          <p:cNvPr id="22531" name="Rectangle 2"/>
          <p:cNvSpPr>
            <a:spLocks noGrp="1" noRot="1" noChangeAspect="1" noChangeArrowheads="1" noTextEdit="1"/>
          </p:cNvSpPr>
          <p:nvPr>
            <p:ph type="sldImg"/>
          </p:nvPr>
        </p:nvSpPr>
        <p:spPr>
          <a:xfrm>
            <a:off x="1144588" y="685800"/>
            <a:ext cx="4572000" cy="3429000"/>
          </a:xfrm>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682A1A2-EF5F-4304-848A-2B8A9E2313C7}" type="slidenum">
              <a:rPr lang="en-US" smtClean="0"/>
              <a:pPr eaLnBrk="1" hangingPunct="1"/>
              <a:t>19</a:t>
            </a:fld>
            <a:endParaRPr lang="en-US"/>
          </a:p>
        </p:txBody>
      </p:sp>
      <p:sp>
        <p:nvSpPr>
          <p:cNvPr id="23555" name="Rectangle 2"/>
          <p:cNvSpPr>
            <a:spLocks noGrp="1" noRot="1" noChangeAspect="1" noChangeArrowheads="1" noTextEdit="1"/>
          </p:cNvSpPr>
          <p:nvPr>
            <p:ph type="sldImg"/>
          </p:nvPr>
        </p:nvSpPr>
        <p:spPr>
          <a:xfrm>
            <a:off x="1144588" y="685800"/>
            <a:ext cx="4572000" cy="3429000"/>
          </a:xfrm>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66C6D00-9DBB-470A-9A8C-1D8B060C922B}" type="slidenum">
              <a:rPr lang="en-US" smtClean="0"/>
              <a:pPr eaLnBrk="1" hangingPunct="1"/>
              <a:t>20</a:t>
            </a:fld>
            <a:endParaRPr lang="en-US"/>
          </a:p>
        </p:txBody>
      </p:sp>
      <p:sp>
        <p:nvSpPr>
          <p:cNvPr id="24579" name="Rectangle 2"/>
          <p:cNvSpPr>
            <a:spLocks noGrp="1" noRot="1" noChangeAspect="1" noChangeArrowheads="1" noTextEdit="1"/>
          </p:cNvSpPr>
          <p:nvPr>
            <p:ph type="sldImg"/>
          </p:nvPr>
        </p:nvSpPr>
        <p:spPr>
          <a:xfrm>
            <a:off x="1144588" y="685800"/>
            <a:ext cx="4572000" cy="3429000"/>
          </a:xfrm>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9EEC184-6EF2-402D-86F2-DAB68F868FB2}" type="slidenum">
              <a:rPr lang="en-US" smtClean="0"/>
              <a:pPr eaLnBrk="1" hangingPunct="1"/>
              <a:t>21</a:t>
            </a:fld>
            <a:endParaRPr lang="en-US"/>
          </a:p>
        </p:txBody>
      </p:sp>
      <p:sp>
        <p:nvSpPr>
          <p:cNvPr id="25603" name="Rectangle 2"/>
          <p:cNvSpPr>
            <a:spLocks noGrp="1" noRot="1" noChangeAspect="1" noChangeArrowheads="1" noTextEdit="1"/>
          </p:cNvSpPr>
          <p:nvPr>
            <p:ph type="sldImg"/>
          </p:nvPr>
        </p:nvSpPr>
        <p:spPr>
          <a:xfrm>
            <a:off x="1144588" y="685800"/>
            <a:ext cx="4572000" cy="3429000"/>
          </a:xfrm>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090CAF6-0724-409B-8071-313C993768E3}" type="slidenum">
              <a:rPr lang="en-US" smtClean="0"/>
              <a:pPr eaLnBrk="1" hangingPunct="1"/>
              <a:t>22</a:t>
            </a:fld>
            <a:endParaRPr lang="en-US"/>
          </a:p>
        </p:txBody>
      </p:sp>
      <p:sp>
        <p:nvSpPr>
          <p:cNvPr id="26627" name="Rectangle 2"/>
          <p:cNvSpPr>
            <a:spLocks noGrp="1" noRot="1" noChangeAspect="1" noChangeArrowheads="1" noTextEdit="1"/>
          </p:cNvSpPr>
          <p:nvPr>
            <p:ph type="sldImg"/>
          </p:nvPr>
        </p:nvSpPr>
        <p:spPr>
          <a:xfrm>
            <a:off x="1144588" y="685800"/>
            <a:ext cx="4572000" cy="3429000"/>
          </a:xfrm>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42F3E44-5778-42CC-916C-DDB78AD2401F}" type="slidenum">
              <a:rPr lang="en-US" smtClean="0"/>
              <a:pPr eaLnBrk="1" hangingPunct="1"/>
              <a:t>23</a:t>
            </a:fld>
            <a:endParaRPr lang="en-US"/>
          </a:p>
        </p:txBody>
      </p:sp>
      <p:sp>
        <p:nvSpPr>
          <p:cNvPr id="27651" name="Rectangle 2"/>
          <p:cNvSpPr>
            <a:spLocks noGrp="1" noRot="1" noChangeAspect="1" noChangeArrowheads="1" noTextEdit="1"/>
          </p:cNvSpPr>
          <p:nvPr>
            <p:ph type="sldImg"/>
          </p:nvPr>
        </p:nvSpPr>
        <p:spPr>
          <a:xfrm>
            <a:off x="1144588" y="685800"/>
            <a:ext cx="4572000" cy="3429000"/>
          </a:xfrm>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GB" sz="1200" dirty="0">
                <a:latin typeface="Arial" pitchFamily="34" charset="0"/>
                <a:cs typeface="Arial" pitchFamily="34" charset="0"/>
              </a:rPr>
              <a:t>The commonly used units for trip generation analysis usually include a household, a ‘dwelling unit’ (DU), and a business establishment. However, the results of a trip generation analysis for a study area are aggregated based on larger areas known as ‘traffic zones’</a:t>
            </a:r>
          </a:p>
          <a:p>
            <a:endParaRPr lang="en-GB" sz="1200" i="1"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8D6A6715-DAAA-4655-92C0-2CEA0793014B}" type="slidenum">
              <a:rPr lang="en-GB" smtClean="0"/>
              <a:pPr/>
              <a:t>30</a:t>
            </a:fld>
            <a:endParaRPr lang="en-GB"/>
          </a:p>
        </p:txBody>
      </p:sp>
    </p:spTree>
    <p:extLst>
      <p:ext uri="{BB962C8B-B14F-4D97-AF65-F5344CB8AC3E}">
        <p14:creationId xmlns:p14="http://schemas.microsoft.com/office/powerpoint/2010/main" val="7903368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latin typeface="Arial" pitchFamily="34" charset="0"/>
                <a:cs typeface="Arial" pitchFamily="34" charset="0"/>
              </a:rPr>
              <a:t>Since the trips are determined without regard to destination, they are referred to as </a:t>
            </a:r>
            <a:r>
              <a:rPr lang="en-GB" sz="1200" i="1" dirty="0">
                <a:latin typeface="Arial" pitchFamily="34" charset="0"/>
                <a:cs typeface="Arial" pitchFamily="34" charset="0"/>
              </a:rPr>
              <a:t>trip ends. </a:t>
            </a:r>
          </a:p>
          <a:p>
            <a:endParaRPr lang="en-GB" sz="1200" i="1" dirty="0">
              <a:latin typeface="Arial" pitchFamily="34" charset="0"/>
              <a:cs typeface="Arial" pitchFamily="34" charset="0"/>
            </a:endParaRPr>
          </a:p>
          <a:p>
            <a:pPr algn="just"/>
            <a:r>
              <a:rPr lang="en-GB" sz="1200" i="0" dirty="0">
                <a:latin typeface="Arial" pitchFamily="34" charset="0"/>
                <a:cs typeface="Arial" pitchFamily="34" charset="0"/>
              </a:rPr>
              <a:t>Typically, a trip is defined as movement which has ‘origin’ destination’ and a purpose. </a:t>
            </a:r>
            <a:r>
              <a:rPr lang="en-GB" sz="1200" i="0" u="sng" dirty="0">
                <a:latin typeface="Arial" pitchFamily="34" charset="0"/>
                <a:cs typeface="Arial" pitchFamily="34" charset="0"/>
              </a:rPr>
              <a:t>Based</a:t>
            </a:r>
            <a:r>
              <a:rPr lang="en-GB" sz="1200" i="0" u="sng" baseline="0" dirty="0">
                <a:latin typeface="Arial" pitchFamily="34" charset="0"/>
                <a:cs typeface="Arial" pitchFamily="34" charset="0"/>
              </a:rPr>
              <a:t> on its O-D</a:t>
            </a:r>
            <a:r>
              <a:rPr lang="en-GB" sz="1200" i="0" baseline="0" dirty="0">
                <a:latin typeface="Arial" pitchFamily="34" charset="0"/>
                <a:cs typeface="Arial" pitchFamily="34" charset="0"/>
              </a:rPr>
              <a:t>, trips are classified as home-based, non-home based trips. Whereas, </a:t>
            </a:r>
            <a:r>
              <a:rPr lang="en-GB" sz="1200" i="0" u="sng" baseline="0" dirty="0">
                <a:latin typeface="Arial" pitchFamily="34" charset="0"/>
                <a:cs typeface="Arial" pitchFamily="34" charset="0"/>
              </a:rPr>
              <a:t>based on the purpose</a:t>
            </a:r>
            <a:r>
              <a:rPr lang="en-GB" sz="1200" i="0" baseline="0" dirty="0">
                <a:latin typeface="Arial" pitchFamily="34" charset="0"/>
                <a:cs typeface="Arial" pitchFamily="34" charset="0"/>
              </a:rPr>
              <a:t>, a trip generation is classified as trip production or </a:t>
            </a:r>
            <a:r>
              <a:rPr lang="en-GB" sz="1200" i="0" baseline="0" dirty="0" err="1">
                <a:latin typeface="Arial" pitchFamily="34" charset="0"/>
                <a:cs typeface="Arial" pitchFamily="34" charset="0"/>
              </a:rPr>
              <a:t>attractoion</a:t>
            </a:r>
            <a:r>
              <a:rPr lang="en-GB" sz="1200" i="0" baseline="0" dirty="0">
                <a:latin typeface="Arial" pitchFamily="34" charset="0"/>
                <a:cs typeface="Arial" pitchFamily="34" charset="0"/>
              </a:rPr>
              <a:t>. </a:t>
            </a:r>
            <a:endParaRPr lang="en-GB" sz="1200" i="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8D6A6715-DAAA-4655-92C0-2CEA0793014B}" type="slidenum">
              <a:rPr lang="en-GB" smtClean="0"/>
              <a:pPr/>
              <a:t>31</a:t>
            </a:fld>
            <a:endParaRPr lang="en-GB"/>
          </a:p>
        </p:txBody>
      </p:sp>
    </p:spTree>
    <p:extLst>
      <p:ext uri="{BB962C8B-B14F-4D97-AF65-F5344CB8AC3E}">
        <p14:creationId xmlns:p14="http://schemas.microsoft.com/office/powerpoint/2010/main" val="790336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DFDE8CD-19B8-4285-85B9-2D707CF4ED58}" type="datetime1">
              <a:rPr lang="en-US" smtClean="0"/>
              <a:pPr/>
              <a:t>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B60F8-E9B1-4AF9-9877-F1D60E3AE460}" type="slidenum">
              <a:rPr lang="en-US" smtClean="0"/>
              <a:pPr/>
              <a:t>‹#›</a:t>
            </a:fld>
            <a:endParaRPr lang="en-US"/>
          </a:p>
        </p:txBody>
      </p:sp>
      <p:sp>
        <p:nvSpPr>
          <p:cNvPr id="17" name="Rounded Rectangle 16"/>
          <p:cNvSpPr/>
          <p:nvPr userDrawn="1"/>
        </p:nvSpPr>
        <p:spPr>
          <a:xfrm>
            <a:off x="381000" y="381000"/>
            <a:ext cx="8382000" cy="6096000"/>
          </a:xfrm>
          <a:prstGeom prst="round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992198-7530-4EB7-A8BD-EE997530EA6D}" type="datetime1">
              <a:rPr lang="en-US" smtClean="0"/>
              <a:pPr/>
              <a:t>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B60F8-E9B1-4AF9-9877-F1D60E3AE46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F563354-6732-437D-9113-5F2F0BE2840F}" type="datetime1">
              <a:rPr lang="en-US" smtClean="0"/>
              <a:pPr/>
              <a:t>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B60F8-E9B1-4AF9-9877-F1D60E3AE460}"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C29DAF-D567-4E05-9923-1C253B151577}" type="datetime1">
              <a:rPr lang="en-US" smtClean="0"/>
              <a:pPr/>
              <a:t>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B60F8-E9B1-4AF9-9877-F1D60E3AE460}" type="slidenum">
              <a:rPr lang="en-US" smtClean="0"/>
              <a:pPr/>
              <a:t>‹#›</a:t>
            </a:fld>
            <a:endParaRPr lang="en-US"/>
          </a:p>
        </p:txBody>
      </p:sp>
      <p:sp>
        <p:nvSpPr>
          <p:cNvPr id="7" name="Title 6"/>
          <p:cNvSpPr>
            <a:spLocks noGrp="1"/>
          </p:cNvSpPr>
          <p:nvPr>
            <p:ph type="title"/>
          </p:nvPr>
        </p:nvSpPr>
        <p:spPr/>
        <p:txBody>
          <a:bodyPr/>
          <a:lstStyle/>
          <a:p>
            <a:r>
              <a:rPr lang="en-US"/>
              <a:t>Click to edit Master title style</a:t>
            </a:r>
          </a:p>
        </p:txBody>
      </p:sp>
      <p:sp>
        <p:nvSpPr>
          <p:cNvPr id="8" name="Rounded Rectangle 7"/>
          <p:cNvSpPr/>
          <p:nvPr userDrawn="1"/>
        </p:nvSpPr>
        <p:spPr>
          <a:xfrm>
            <a:off x="381000" y="304800"/>
            <a:ext cx="8382000" cy="6096000"/>
          </a:xfrm>
          <a:prstGeom prst="round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B296C0-3342-4EA3-88AF-B7A0CF8FF150}" type="datetime1">
              <a:rPr lang="en-US" smtClean="0"/>
              <a:pPr/>
              <a:t>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B60F8-E9B1-4AF9-9877-F1D60E3AE46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1311A2EA-3EB4-4B92-94FC-565E52D04F87}" type="datetime1">
              <a:rPr lang="en-US" smtClean="0"/>
              <a:pPr/>
              <a:t>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5B60F8-E9B1-4AF9-9877-F1D60E3AE460}"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C55919-331A-44DC-BA0A-EC538071292C}" type="datetime1">
              <a:rPr lang="en-US" smtClean="0"/>
              <a:pPr/>
              <a:t>2/11/2020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5B60F8-E9B1-4AF9-9877-F1D60E3AE46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F2098C7-03E6-41E4-AA85-0C57D521F832}" type="datetime1">
              <a:rPr lang="en-US" smtClean="0"/>
              <a:pPr/>
              <a:t>2/11/2020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5B60F8-E9B1-4AF9-9877-F1D60E3AE46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7A89325-EE91-4F4A-BC69-6D190FC0C275}" type="datetime1">
              <a:rPr lang="en-US" smtClean="0"/>
              <a:pPr/>
              <a:t>2/11/2020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5B60F8-E9B1-4AF9-9877-F1D60E3AE46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D13BE6E-C7C2-4FC0-A407-8C84BE313E92}" type="datetime1">
              <a:rPr lang="en-US" smtClean="0"/>
              <a:pPr/>
              <a:t>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5B60F8-E9B1-4AF9-9877-F1D60E3AE460}"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99839C-A868-4456-A19F-8B9ED153CFCB}" type="datetime1">
              <a:rPr lang="en-US" smtClean="0"/>
              <a:pPr/>
              <a:t>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5B60F8-E9B1-4AF9-9877-F1D60E3AE460}"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239F70DE-6E96-4A1A-BC3C-BB507F863EB7}" type="datetime1">
              <a:rPr lang="en-US" smtClean="0"/>
              <a:pPr/>
              <a:t>2/11/2020</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E35B60F8-E9B1-4AF9-9877-F1D60E3AE460}"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 /><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 /><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 /><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 /><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 /><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notesSlide" Target="../notesSlides/notesSlide13.xml" /><Relationship Id="rId1" Type="http://schemas.openxmlformats.org/officeDocument/2006/relationships/slideLayout" Target="../slideLayouts/slideLayout2.xml" /><Relationship Id="rId4" Type="http://schemas.openxmlformats.org/officeDocument/2006/relationships/image" Target="../media/image6.png" /></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 /><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 /><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6.xml" /><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470025"/>
          </a:xfrm>
        </p:spPr>
        <p:txBody>
          <a:bodyPr>
            <a:normAutofit fontScale="90000"/>
          </a:bodyPr>
          <a:lstStyle/>
          <a:p>
            <a:r>
              <a:rPr lang="en-US" b="1" dirty="0"/>
              <a:t>TRANSPORTATION PLANNING AND ENGINEERING</a:t>
            </a:r>
            <a:br>
              <a:rPr lang="en-US" b="1" dirty="0"/>
            </a:br>
            <a:r>
              <a:rPr lang="en-US" b="1" dirty="0"/>
              <a:t>TE-501</a:t>
            </a:r>
            <a:endParaRPr lang="en-US"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62000" y="2743200"/>
            <a:ext cx="7620000" cy="3429000"/>
          </a:xfrm>
        </p:spPr>
        <p:txBody>
          <a:bodyPr>
            <a:normAutofit fontScale="92500" lnSpcReduction="20000"/>
          </a:bodyPr>
          <a:lstStyle/>
          <a:p>
            <a:r>
              <a:rPr lang="en-US" sz="4000" dirty="0">
                <a:solidFill>
                  <a:schemeClr val="tx1"/>
                </a:solidFill>
              </a:rPr>
              <a:t>Transportation Demand Analysis</a:t>
            </a:r>
          </a:p>
          <a:p>
            <a:r>
              <a:rPr lang="en-US" sz="4000" dirty="0">
                <a:solidFill>
                  <a:schemeClr val="tx1"/>
                </a:solidFill>
              </a:rPr>
              <a:t>Lecture # 3</a:t>
            </a:r>
          </a:p>
          <a:p>
            <a:endParaRPr lang="en-US" dirty="0">
              <a:solidFill>
                <a:schemeClr val="tx1"/>
              </a:solidFill>
            </a:endParaRPr>
          </a:p>
          <a:p>
            <a:endParaRPr lang="en-US" dirty="0">
              <a:solidFill>
                <a:schemeClr val="tx1"/>
              </a:solidFill>
            </a:endParaRPr>
          </a:p>
          <a:p>
            <a:endParaRPr lang="en-US" dirty="0">
              <a:solidFill>
                <a:schemeClr val="tx1"/>
              </a:solidFill>
            </a:endParaRPr>
          </a:p>
          <a:p>
            <a:r>
              <a:rPr lang="en-US" b="1" dirty="0">
                <a:solidFill>
                  <a:schemeClr val="tx1"/>
                </a:solidFill>
              </a:rPr>
              <a:t>Engr. </a:t>
            </a:r>
            <a:r>
              <a:rPr lang="en-US" b="1" dirty="0" err="1">
                <a:solidFill>
                  <a:schemeClr val="tx1"/>
                </a:solidFill>
              </a:rPr>
              <a:t>Hina</a:t>
            </a:r>
            <a:r>
              <a:rPr lang="en-US" b="1" dirty="0">
                <a:solidFill>
                  <a:schemeClr val="tx1"/>
                </a:solidFill>
              </a:rPr>
              <a:t> </a:t>
            </a:r>
            <a:r>
              <a:rPr lang="en-US" b="1" dirty="0" err="1">
                <a:solidFill>
                  <a:schemeClr val="tx1"/>
                </a:solidFill>
              </a:rPr>
              <a:t>Saleemi</a:t>
            </a:r>
            <a:endParaRPr lang="en-US" b="1" dirty="0">
              <a:solidFill>
                <a:schemeClr val="tx1"/>
              </a:solidFill>
            </a:endParaRPr>
          </a:p>
          <a:p>
            <a:r>
              <a:rPr lang="en-US" b="1" dirty="0">
                <a:solidFill>
                  <a:schemeClr val="tx1"/>
                </a:solidFill>
              </a:rPr>
              <a:t>Assistant Professor</a:t>
            </a:r>
          </a:p>
          <a:p>
            <a:endParaRPr lang="en-US" b="1" dirty="0">
              <a:solidFill>
                <a:schemeClr val="tx1"/>
              </a:solidFill>
            </a:endParaRPr>
          </a:p>
          <a:p>
            <a:r>
              <a:rPr lang="en-US" b="1" dirty="0">
                <a:solidFill>
                  <a:schemeClr val="tx1"/>
                </a:solidFill>
              </a:rPr>
              <a:t>Department of Transportation Engineering &amp; Management</a:t>
            </a:r>
          </a:p>
          <a:p>
            <a:r>
              <a:rPr lang="en-US" b="1" dirty="0">
                <a:solidFill>
                  <a:schemeClr val="tx1"/>
                </a:solidFill>
              </a:rPr>
              <a:t>University of Engineering &amp; Technology, Lahore</a:t>
            </a:r>
          </a:p>
          <a:p>
            <a:endParaRPr lang="en-US" b="1" dirty="0"/>
          </a:p>
        </p:txBody>
      </p:sp>
      <p:sp>
        <p:nvSpPr>
          <p:cNvPr id="4" name="Slide Number Placeholder 3"/>
          <p:cNvSpPr>
            <a:spLocks noGrp="1"/>
          </p:cNvSpPr>
          <p:nvPr>
            <p:ph type="sldNum" sz="quarter" idx="12"/>
          </p:nvPr>
        </p:nvSpPr>
        <p:spPr/>
        <p:txBody>
          <a:bodyPr/>
          <a:lstStyle/>
          <a:p>
            <a:fld id="{E35B60F8-E9B1-4AF9-9877-F1D60E3AE460}"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905000"/>
            <a:ext cx="7713133" cy="4495800"/>
          </a:xfrm>
        </p:spPr>
        <p:txBody>
          <a:bodyPr>
            <a:normAutofit/>
          </a:bodyPr>
          <a:lstStyle/>
          <a:p>
            <a:pPr algn="just">
              <a:buFont typeface="Wingdings" pitchFamily="2" charset="2"/>
              <a:buChar char="§"/>
            </a:pPr>
            <a:r>
              <a:rPr lang="en-US" dirty="0"/>
              <a:t>User Costs </a:t>
            </a:r>
          </a:p>
          <a:p>
            <a:pPr algn="just">
              <a:buFont typeface="Wingdings" pitchFamily="2" charset="2"/>
              <a:buChar char="§"/>
            </a:pPr>
            <a:r>
              <a:rPr lang="en-US" dirty="0"/>
              <a:t>Cost of Automobile </a:t>
            </a:r>
          </a:p>
          <a:p>
            <a:pPr algn="just">
              <a:buFont typeface="Wingdings" pitchFamily="2" charset="2"/>
              <a:buChar char="§"/>
            </a:pPr>
            <a:r>
              <a:rPr lang="en-US" dirty="0"/>
              <a:t>Operating and Maintenance Cost </a:t>
            </a:r>
          </a:p>
          <a:p>
            <a:pPr algn="just">
              <a:buFont typeface="Wingdings" pitchFamily="2" charset="2"/>
              <a:buChar char="§"/>
            </a:pPr>
            <a:r>
              <a:rPr lang="en-US" dirty="0"/>
              <a:t>Tolls </a:t>
            </a:r>
          </a:p>
          <a:p>
            <a:pPr algn="just">
              <a:buFont typeface="Wingdings" pitchFamily="2" charset="2"/>
              <a:buChar char="§"/>
            </a:pPr>
            <a:r>
              <a:rPr lang="en-US" dirty="0"/>
              <a:t>Value of Time (time spent in travel) </a:t>
            </a:r>
          </a:p>
          <a:p>
            <a:pPr algn="just">
              <a:buFont typeface="Wingdings" pitchFamily="2" charset="2"/>
              <a:buChar char="§"/>
            </a:pPr>
            <a:r>
              <a:rPr lang="en-US" dirty="0"/>
              <a:t>Monetary Value of Time </a:t>
            </a:r>
          </a:p>
          <a:p>
            <a:pPr algn="just">
              <a:buFont typeface="Wingdings" pitchFamily="2" charset="2"/>
              <a:buChar char="§"/>
            </a:pPr>
            <a:r>
              <a:rPr lang="en-US" dirty="0"/>
              <a:t>Travelers’ willingness to pay for reduced travel time </a:t>
            </a:r>
          </a:p>
          <a:p>
            <a:pPr algn="just">
              <a:buFont typeface="Wingdings" pitchFamily="2" charset="2"/>
              <a:buChar char="§"/>
            </a:pPr>
            <a:r>
              <a:rPr lang="en-US" dirty="0"/>
              <a:t>Purpose of trip </a:t>
            </a:r>
          </a:p>
          <a:p>
            <a:pPr algn="just">
              <a:buFont typeface="Wingdings" pitchFamily="2" charset="2"/>
              <a:buChar char="§"/>
            </a:pPr>
            <a:r>
              <a:rPr lang="en-US" dirty="0"/>
              <a:t>Time saved</a:t>
            </a:r>
          </a:p>
        </p:txBody>
      </p:sp>
      <p:sp>
        <p:nvSpPr>
          <p:cNvPr id="2" name="Title 1"/>
          <p:cNvSpPr>
            <a:spLocks noGrp="1"/>
          </p:cNvSpPr>
          <p:nvPr>
            <p:ph type="title"/>
          </p:nvPr>
        </p:nvSpPr>
        <p:spPr/>
        <p:txBody>
          <a:bodyPr/>
          <a:lstStyle/>
          <a:p>
            <a:r>
              <a:rPr lang="en-US" dirty="0"/>
              <a:t>Transportation Demand Analysis</a:t>
            </a:r>
          </a:p>
        </p:txBody>
      </p:sp>
    </p:spTree>
    <p:extLst>
      <p:ext uri="{BB962C8B-B14F-4D97-AF65-F5344CB8AC3E}">
        <p14:creationId xmlns:p14="http://schemas.microsoft.com/office/powerpoint/2010/main" val="387871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905000"/>
            <a:ext cx="7713133" cy="4419600"/>
          </a:xfrm>
        </p:spPr>
        <p:txBody>
          <a:bodyPr>
            <a:normAutofit/>
          </a:bodyPr>
          <a:lstStyle/>
          <a:p>
            <a:pPr algn="just">
              <a:buFont typeface="Wingdings" pitchFamily="2" charset="2"/>
              <a:buChar char="§"/>
            </a:pPr>
            <a:r>
              <a:rPr lang="en-US" dirty="0"/>
              <a:t>Trip-Making Characteristics </a:t>
            </a:r>
          </a:p>
          <a:p>
            <a:pPr algn="just">
              <a:buFont typeface="Wingdings" pitchFamily="2" charset="2"/>
              <a:buChar char="§"/>
            </a:pPr>
            <a:r>
              <a:rPr lang="en-US" dirty="0"/>
              <a:t>Trip Purpose </a:t>
            </a:r>
          </a:p>
          <a:p>
            <a:pPr algn="just">
              <a:buFont typeface="Wingdings" pitchFamily="2" charset="2"/>
              <a:buChar char="§"/>
            </a:pPr>
            <a:r>
              <a:rPr lang="en-US" dirty="0"/>
              <a:t>Time of day </a:t>
            </a:r>
          </a:p>
          <a:p>
            <a:pPr algn="just">
              <a:buFont typeface="Wingdings" pitchFamily="2" charset="2"/>
              <a:buChar char="§"/>
            </a:pPr>
            <a:r>
              <a:rPr lang="en-US" dirty="0"/>
              <a:t>Origin and destination of the trip </a:t>
            </a:r>
          </a:p>
          <a:p>
            <a:pPr algn="just">
              <a:buFont typeface="Wingdings" pitchFamily="2" charset="2"/>
              <a:buChar char="§"/>
            </a:pPr>
            <a:r>
              <a:rPr lang="en-US" dirty="0"/>
              <a:t>Mode of travel </a:t>
            </a:r>
          </a:p>
          <a:p>
            <a:pPr algn="just">
              <a:buFont typeface="Wingdings" pitchFamily="2" charset="2"/>
              <a:buChar char="§"/>
            </a:pPr>
            <a:r>
              <a:rPr lang="en-US" dirty="0"/>
              <a:t>Route </a:t>
            </a:r>
          </a:p>
          <a:p>
            <a:pPr algn="just">
              <a:buFont typeface="Wingdings" pitchFamily="2" charset="2"/>
              <a:buChar char="§"/>
            </a:pPr>
            <a:r>
              <a:rPr lang="en-US" dirty="0"/>
              <a:t>Frequency</a:t>
            </a:r>
          </a:p>
        </p:txBody>
      </p:sp>
      <p:sp>
        <p:nvSpPr>
          <p:cNvPr id="2" name="Title 1"/>
          <p:cNvSpPr>
            <a:spLocks noGrp="1"/>
          </p:cNvSpPr>
          <p:nvPr>
            <p:ph type="title"/>
          </p:nvPr>
        </p:nvSpPr>
        <p:spPr/>
        <p:txBody>
          <a:bodyPr/>
          <a:lstStyle/>
          <a:p>
            <a:r>
              <a:rPr lang="en-US" dirty="0"/>
              <a:t>Transportation Demand Analysis</a:t>
            </a:r>
          </a:p>
        </p:txBody>
      </p:sp>
    </p:spTree>
    <p:extLst>
      <p:ext uri="{BB962C8B-B14F-4D97-AF65-F5344CB8AC3E}">
        <p14:creationId xmlns:p14="http://schemas.microsoft.com/office/powerpoint/2010/main" val="387871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05000"/>
            <a:ext cx="7408333" cy="4267200"/>
          </a:xfrm>
        </p:spPr>
        <p:txBody>
          <a:bodyPr>
            <a:normAutofit/>
          </a:bodyPr>
          <a:lstStyle/>
          <a:p>
            <a:pPr marL="0" indent="0" algn="just">
              <a:buNone/>
            </a:pPr>
            <a:r>
              <a:rPr lang="en-US" dirty="0"/>
              <a:t>Zonal-Based (Aggregate models) </a:t>
            </a:r>
          </a:p>
          <a:p>
            <a:pPr algn="just">
              <a:buFont typeface="Wingdings" pitchFamily="2" charset="2"/>
              <a:buChar char="§"/>
            </a:pPr>
            <a:r>
              <a:rPr lang="en-US" dirty="0"/>
              <a:t>Zone as the smallest entity of interest for trip making  Zonal characteristics (Population, Average income, Average vehicle ownership)</a:t>
            </a:r>
          </a:p>
          <a:p>
            <a:pPr marL="0" indent="0" algn="just">
              <a:buNone/>
            </a:pPr>
            <a:r>
              <a:rPr lang="en-US" dirty="0"/>
              <a:t> </a:t>
            </a:r>
          </a:p>
          <a:p>
            <a:pPr marL="0" indent="0" algn="just">
              <a:buNone/>
            </a:pPr>
            <a:r>
              <a:rPr lang="en-US" dirty="0"/>
              <a:t>Household-Based (Disaggregate models) </a:t>
            </a:r>
          </a:p>
          <a:p>
            <a:pPr algn="just">
              <a:buFont typeface="Wingdings" pitchFamily="2" charset="2"/>
              <a:buChar char="§"/>
            </a:pPr>
            <a:r>
              <a:rPr lang="en-US" dirty="0"/>
              <a:t>Disaggregate each zone into smaller units</a:t>
            </a:r>
          </a:p>
        </p:txBody>
      </p:sp>
      <p:sp>
        <p:nvSpPr>
          <p:cNvPr id="2" name="Title 1"/>
          <p:cNvSpPr>
            <a:spLocks noGrp="1"/>
          </p:cNvSpPr>
          <p:nvPr>
            <p:ph type="title"/>
          </p:nvPr>
        </p:nvSpPr>
        <p:spPr/>
        <p:txBody>
          <a:bodyPr>
            <a:normAutofit fontScale="90000"/>
          </a:bodyPr>
          <a:lstStyle/>
          <a:p>
            <a:r>
              <a:rPr lang="en-US" dirty="0"/>
              <a:t>Aggregate </a:t>
            </a:r>
            <a:r>
              <a:rPr lang="en-US" dirty="0" err="1"/>
              <a:t>Vs</a:t>
            </a:r>
            <a:r>
              <a:rPr lang="en-US" dirty="0"/>
              <a:t> Disaggregate Analysis</a:t>
            </a:r>
          </a:p>
        </p:txBody>
      </p:sp>
    </p:spTree>
    <p:extLst>
      <p:ext uri="{BB962C8B-B14F-4D97-AF65-F5344CB8AC3E}">
        <p14:creationId xmlns:p14="http://schemas.microsoft.com/office/powerpoint/2010/main" val="387871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05000"/>
            <a:ext cx="7408333" cy="2819400"/>
          </a:xfrm>
        </p:spPr>
        <p:txBody>
          <a:bodyPr>
            <a:normAutofit/>
          </a:bodyPr>
          <a:lstStyle/>
          <a:p>
            <a:pPr marL="0" indent="0" algn="just">
              <a:buNone/>
            </a:pPr>
            <a:r>
              <a:rPr lang="en-US" dirty="0"/>
              <a:t>Travel demand- number of persons or vehicles per unit time expected to travel on a given route under a set of conditions: </a:t>
            </a:r>
          </a:p>
          <a:p>
            <a:pPr algn="just">
              <a:buFont typeface="Wingdings" pitchFamily="2" charset="2"/>
              <a:buChar char="§"/>
            </a:pPr>
            <a:r>
              <a:rPr lang="en-US" dirty="0"/>
              <a:t>Land use </a:t>
            </a:r>
          </a:p>
          <a:p>
            <a:pPr algn="just">
              <a:buFont typeface="Wingdings" pitchFamily="2" charset="2"/>
              <a:buChar char="§"/>
            </a:pPr>
            <a:r>
              <a:rPr lang="en-US" dirty="0"/>
              <a:t>Socio-economic </a:t>
            </a:r>
          </a:p>
          <a:p>
            <a:pPr algn="just">
              <a:buFont typeface="Wingdings" pitchFamily="2" charset="2"/>
              <a:buChar char="§"/>
            </a:pPr>
            <a:r>
              <a:rPr lang="en-US" dirty="0"/>
              <a:t>Environmental</a:t>
            </a:r>
          </a:p>
        </p:txBody>
      </p:sp>
      <p:sp>
        <p:nvSpPr>
          <p:cNvPr id="2" name="Title 1"/>
          <p:cNvSpPr>
            <a:spLocks noGrp="1"/>
          </p:cNvSpPr>
          <p:nvPr>
            <p:ph type="title"/>
          </p:nvPr>
        </p:nvSpPr>
        <p:spPr/>
        <p:txBody>
          <a:bodyPr/>
          <a:lstStyle/>
          <a:p>
            <a:r>
              <a:rPr lang="en-US" dirty="0"/>
              <a:t>Travel Demand Forecasting</a:t>
            </a:r>
          </a:p>
        </p:txBody>
      </p:sp>
    </p:spTree>
    <p:extLst>
      <p:ext uri="{BB962C8B-B14F-4D97-AF65-F5344CB8AC3E}">
        <p14:creationId xmlns:p14="http://schemas.microsoft.com/office/powerpoint/2010/main" val="3878712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905000"/>
            <a:ext cx="8077200" cy="4267200"/>
          </a:xfrm>
        </p:spPr>
        <p:txBody>
          <a:bodyPr>
            <a:normAutofit/>
          </a:bodyPr>
          <a:lstStyle/>
          <a:p>
            <a:pPr marL="0" indent="0" algn="just">
              <a:buNone/>
            </a:pPr>
            <a:r>
              <a:rPr lang="en-US" dirty="0"/>
              <a:t>Forecasts should be based on some understanding of traveler decisions.</a:t>
            </a:r>
          </a:p>
          <a:p>
            <a:pPr marL="0" indent="0" algn="just">
              <a:buNone/>
            </a:pPr>
            <a:r>
              <a:rPr lang="en-US" dirty="0"/>
              <a:t>There are four distinct, but interrelated, decisions regarding trips: </a:t>
            </a:r>
          </a:p>
          <a:p>
            <a:pPr algn="just">
              <a:buFont typeface="Wingdings" pitchFamily="2" charset="2"/>
              <a:buChar char="§"/>
            </a:pPr>
            <a:r>
              <a:rPr lang="en-US" dirty="0"/>
              <a:t>The choice and reason to travel </a:t>
            </a:r>
          </a:p>
          <a:p>
            <a:pPr algn="just">
              <a:buFont typeface="Wingdings" pitchFamily="2" charset="2"/>
              <a:buChar char="§"/>
            </a:pPr>
            <a:r>
              <a:rPr lang="en-US" dirty="0"/>
              <a:t>The destination of travel </a:t>
            </a:r>
          </a:p>
          <a:p>
            <a:pPr algn="just">
              <a:buFont typeface="Wingdings" pitchFamily="2" charset="2"/>
              <a:buChar char="§"/>
            </a:pPr>
            <a:r>
              <a:rPr lang="en-US" dirty="0"/>
              <a:t>The mode by which to travel </a:t>
            </a:r>
          </a:p>
          <a:p>
            <a:pPr algn="just">
              <a:buFont typeface="Wingdings" pitchFamily="2" charset="2"/>
              <a:buChar char="§"/>
            </a:pPr>
            <a:r>
              <a:rPr lang="en-US" dirty="0"/>
              <a:t>The route on which to travel</a:t>
            </a:r>
          </a:p>
        </p:txBody>
      </p:sp>
      <p:sp>
        <p:nvSpPr>
          <p:cNvPr id="2" name="Title 1"/>
          <p:cNvSpPr>
            <a:spLocks noGrp="1"/>
          </p:cNvSpPr>
          <p:nvPr>
            <p:ph type="title"/>
          </p:nvPr>
        </p:nvSpPr>
        <p:spPr/>
        <p:txBody>
          <a:bodyPr>
            <a:normAutofit fontScale="90000"/>
          </a:bodyPr>
          <a:lstStyle/>
          <a:p>
            <a:r>
              <a:rPr lang="en-US" dirty="0"/>
              <a:t>What Travel Decisions can be Modeled</a:t>
            </a:r>
          </a:p>
        </p:txBody>
      </p:sp>
    </p:spTree>
    <p:extLst>
      <p:ext uri="{BB962C8B-B14F-4D97-AF65-F5344CB8AC3E}">
        <p14:creationId xmlns:p14="http://schemas.microsoft.com/office/powerpoint/2010/main" val="3878712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636933" cy="4114800"/>
          </a:xfrm>
        </p:spPr>
        <p:txBody>
          <a:bodyPr>
            <a:normAutofit/>
          </a:bodyPr>
          <a:lstStyle/>
          <a:p>
            <a:pPr marL="0" indent="0" algn="just">
              <a:buNone/>
            </a:pPr>
            <a:r>
              <a:rPr lang="en-US" dirty="0"/>
              <a:t> These four decisions are the basis of the traditional four-step travel demand model </a:t>
            </a:r>
          </a:p>
          <a:p>
            <a:pPr algn="just">
              <a:buFont typeface="Wingdings" pitchFamily="2" charset="2"/>
              <a:buChar char="§"/>
            </a:pPr>
            <a:r>
              <a:rPr lang="en-US" dirty="0"/>
              <a:t>Sequential demand model </a:t>
            </a:r>
          </a:p>
          <a:p>
            <a:pPr algn="just">
              <a:buFont typeface="Wingdings" pitchFamily="2" charset="2"/>
              <a:buChar char="§"/>
            </a:pPr>
            <a:r>
              <a:rPr lang="en-US" dirty="0"/>
              <a:t>Outputs of each step become inputs to the following step </a:t>
            </a:r>
          </a:p>
          <a:p>
            <a:pPr algn="just">
              <a:buFont typeface="Wingdings" pitchFamily="2" charset="2"/>
              <a:buChar char="§"/>
            </a:pPr>
            <a:r>
              <a:rPr lang="en-US" dirty="0"/>
              <a:t>Originally developed in the 1950’s and 1960’s when planning major highway facilities </a:t>
            </a:r>
          </a:p>
        </p:txBody>
      </p:sp>
      <p:sp>
        <p:nvSpPr>
          <p:cNvPr id="2" name="Title 1"/>
          <p:cNvSpPr>
            <a:spLocks noGrp="1"/>
          </p:cNvSpPr>
          <p:nvPr>
            <p:ph type="title"/>
          </p:nvPr>
        </p:nvSpPr>
        <p:spPr/>
        <p:txBody>
          <a:bodyPr/>
          <a:lstStyle/>
          <a:p>
            <a:r>
              <a:rPr lang="en-US" dirty="0"/>
              <a:t>Four Step Travel Demand Model</a:t>
            </a:r>
          </a:p>
        </p:txBody>
      </p:sp>
    </p:spTree>
    <p:extLst>
      <p:ext uri="{BB962C8B-B14F-4D97-AF65-F5344CB8AC3E}">
        <p14:creationId xmlns:p14="http://schemas.microsoft.com/office/powerpoint/2010/main" val="387871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05000"/>
            <a:ext cx="7408333" cy="4267200"/>
          </a:xfrm>
        </p:spPr>
        <p:txBody>
          <a:bodyPr>
            <a:normAutofit lnSpcReduction="10000"/>
          </a:bodyPr>
          <a:lstStyle/>
          <a:p>
            <a:pPr marL="457200" indent="-457200" algn="just">
              <a:buAutoNum type="arabicPeriod"/>
            </a:pPr>
            <a:r>
              <a:rPr lang="en-US" dirty="0"/>
              <a:t>TRIP GENERATION </a:t>
            </a:r>
          </a:p>
          <a:p>
            <a:pPr marL="0" indent="0" algn="just">
              <a:buNone/>
            </a:pPr>
            <a:r>
              <a:rPr lang="en-US" dirty="0"/>
              <a:t>How many trips will be generated by a given location and when will these trips occur? </a:t>
            </a:r>
          </a:p>
          <a:p>
            <a:pPr marL="0" indent="0" algn="just">
              <a:buNone/>
            </a:pPr>
            <a:r>
              <a:rPr lang="en-US" dirty="0"/>
              <a:t>2. TRIP DISTRIBUTION </a:t>
            </a:r>
          </a:p>
          <a:p>
            <a:pPr marL="0" indent="0" algn="just">
              <a:buNone/>
            </a:pPr>
            <a:r>
              <a:rPr lang="en-US" dirty="0"/>
              <a:t>What are the origins and destinations of these trips? </a:t>
            </a:r>
          </a:p>
          <a:p>
            <a:pPr marL="0" indent="0" algn="just">
              <a:buNone/>
            </a:pPr>
            <a:r>
              <a:rPr lang="en-US" dirty="0"/>
              <a:t>3. MODE CHOICE </a:t>
            </a:r>
          </a:p>
          <a:p>
            <a:pPr marL="0" indent="0" algn="just">
              <a:buNone/>
            </a:pPr>
            <a:r>
              <a:rPr lang="en-US" dirty="0"/>
              <a:t>Which mode of transportation will be used to make the trip? </a:t>
            </a:r>
          </a:p>
          <a:p>
            <a:pPr marL="0" indent="0" algn="just">
              <a:buNone/>
            </a:pPr>
            <a:r>
              <a:rPr lang="en-US" dirty="0"/>
              <a:t>4. TRAFFIC ASSIGNMENT </a:t>
            </a:r>
          </a:p>
          <a:p>
            <a:pPr marL="0" indent="0" algn="just">
              <a:buNone/>
            </a:pPr>
            <a:r>
              <a:rPr lang="en-US" dirty="0"/>
              <a:t>Which route on the transportation network will be used when making the trip?</a:t>
            </a:r>
          </a:p>
        </p:txBody>
      </p:sp>
      <p:sp>
        <p:nvSpPr>
          <p:cNvPr id="2" name="Title 1"/>
          <p:cNvSpPr>
            <a:spLocks noGrp="1"/>
          </p:cNvSpPr>
          <p:nvPr>
            <p:ph type="title"/>
          </p:nvPr>
        </p:nvSpPr>
        <p:spPr/>
        <p:txBody>
          <a:bodyPr/>
          <a:lstStyle/>
          <a:p>
            <a:r>
              <a:rPr lang="en-US" dirty="0"/>
              <a:t>Four Step Travel Demand Model</a:t>
            </a:r>
          </a:p>
        </p:txBody>
      </p:sp>
    </p:spTree>
    <p:extLst>
      <p:ext uri="{BB962C8B-B14F-4D97-AF65-F5344CB8AC3E}">
        <p14:creationId xmlns:p14="http://schemas.microsoft.com/office/powerpoint/2010/main" val="3878712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pPr eaLnBrk="1" hangingPunct="1"/>
            <a:r>
              <a:rPr lang="en-US" sz="4000"/>
              <a:t>Four Step Travel Demand Model (FSTDM)</a:t>
            </a:r>
          </a:p>
        </p:txBody>
      </p:sp>
      <p:grpSp>
        <p:nvGrpSpPr>
          <p:cNvPr id="7171" name="Group 3"/>
          <p:cNvGrpSpPr>
            <a:grpSpLocks noChangeAspect="1"/>
          </p:cNvGrpSpPr>
          <p:nvPr/>
        </p:nvGrpSpPr>
        <p:grpSpPr bwMode="auto">
          <a:xfrm>
            <a:off x="1447800" y="1981200"/>
            <a:ext cx="7315200" cy="4389438"/>
            <a:chOff x="1800" y="9170"/>
            <a:chExt cx="8640" cy="5184"/>
          </a:xfrm>
        </p:grpSpPr>
        <p:sp>
          <p:nvSpPr>
            <p:cNvPr id="7172" name="AutoShape 4"/>
            <p:cNvSpPr>
              <a:spLocks noChangeAspect="1" noChangeArrowheads="1"/>
            </p:cNvSpPr>
            <p:nvPr/>
          </p:nvSpPr>
          <p:spPr bwMode="auto">
            <a:xfrm>
              <a:off x="1800" y="9170"/>
              <a:ext cx="8640" cy="5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p>
          </p:txBody>
        </p:sp>
        <p:sp>
          <p:nvSpPr>
            <p:cNvPr id="7173" name="AutoShape 5"/>
            <p:cNvSpPr>
              <a:spLocks noChangeArrowheads="1"/>
            </p:cNvSpPr>
            <p:nvPr/>
          </p:nvSpPr>
          <p:spPr bwMode="auto">
            <a:xfrm>
              <a:off x="4890" y="9331"/>
              <a:ext cx="2113" cy="692"/>
            </a:xfrm>
            <a:prstGeom prst="flowChartAlternateProcess">
              <a:avLst/>
            </a:prstGeom>
            <a:solidFill>
              <a:srgbClr val="FFFFFF"/>
            </a:solidFill>
            <a:ln w="9525">
              <a:solidFill>
                <a:srgbClr val="000000"/>
              </a:solidFill>
              <a:miter lim="800000"/>
              <a:headEnd/>
              <a:tailEnd/>
            </a:ln>
          </p:spPr>
          <p:txBody>
            <a:bodyPr/>
            <a:lstStyle/>
            <a:p>
              <a:r>
                <a:rPr lang="en-US" sz="1500"/>
                <a:t>Step 1:  Trip Generation</a:t>
              </a:r>
            </a:p>
          </p:txBody>
        </p:sp>
        <p:sp>
          <p:nvSpPr>
            <p:cNvPr id="7174" name="AutoShape 6"/>
            <p:cNvSpPr>
              <a:spLocks noChangeArrowheads="1"/>
            </p:cNvSpPr>
            <p:nvPr/>
          </p:nvSpPr>
          <p:spPr bwMode="auto">
            <a:xfrm>
              <a:off x="4890" y="10503"/>
              <a:ext cx="2113" cy="693"/>
            </a:xfrm>
            <a:prstGeom prst="flowChartAlternateProcess">
              <a:avLst/>
            </a:prstGeom>
            <a:solidFill>
              <a:srgbClr val="FFFFFF"/>
            </a:solidFill>
            <a:ln w="9525">
              <a:solidFill>
                <a:srgbClr val="000000"/>
              </a:solidFill>
              <a:miter lim="800000"/>
              <a:headEnd/>
              <a:tailEnd/>
            </a:ln>
          </p:spPr>
          <p:txBody>
            <a:bodyPr/>
            <a:lstStyle/>
            <a:p>
              <a:r>
                <a:rPr lang="en-US" sz="1500"/>
                <a:t>Step 2:  Trip Distribution</a:t>
              </a:r>
            </a:p>
          </p:txBody>
        </p:sp>
        <p:sp>
          <p:nvSpPr>
            <p:cNvPr id="7175" name="AutoShape 7"/>
            <p:cNvSpPr>
              <a:spLocks noChangeArrowheads="1"/>
            </p:cNvSpPr>
            <p:nvPr/>
          </p:nvSpPr>
          <p:spPr bwMode="auto">
            <a:xfrm>
              <a:off x="4890" y="11572"/>
              <a:ext cx="2113" cy="693"/>
            </a:xfrm>
            <a:prstGeom prst="flowChartAlternateProcess">
              <a:avLst/>
            </a:prstGeom>
            <a:solidFill>
              <a:srgbClr val="FFFFFF"/>
            </a:solidFill>
            <a:ln w="9525">
              <a:solidFill>
                <a:srgbClr val="000000"/>
              </a:solidFill>
              <a:miter lim="800000"/>
              <a:headEnd/>
              <a:tailEnd/>
            </a:ln>
          </p:spPr>
          <p:txBody>
            <a:bodyPr/>
            <a:lstStyle/>
            <a:p>
              <a:r>
                <a:rPr lang="en-US" sz="1500"/>
                <a:t>Step 3:  Mode Choice</a:t>
              </a:r>
            </a:p>
          </p:txBody>
        </p:sp>
        <p:sp>
          <p:nvSpPr>
            <p:cNvPr id="7176" name="AutoShape 8"/>
            <p:cNvSpPr>
              <a:spLocks noChangeArrowheads="1"/>
            </p:cNvSpPr>
            <p:nvPr/>
          </p:nvSpPr>
          <p:spPr bwMode="auto">
            <a:xfrm>
              <a:off x="4663" y="12704"/>
              <a:ext cx="2577" cy="758"/>
            </a:xfrm>
            <a:prstGeom prst="flowChartAlternateProcess">
              <a:avLst/>
            </a:prstGeom>
            <a:solidFill>
              <a:srgbClr val="FFFFFF"/>
            </a:solidFill>
            <a:ln w="9525">
              <a:solidFill>
                <a:srgbClr val="000000"/>
              </a:solidFill>
              <a:miter lim="800000"/>
              <a:headEnd/>
              <a:tailEnd/>
            </a:ln>
          </p:spPr>
          <p:txBody>
            <a:bodyPr/>
            <a:lstStyle/>
            <a:p>
              <a:r>
                <a:rPr lang="en-US" sz="1500"/>
                <a:t>Step 4:  Trip/ Traffic Assignment</a:t>
              </a:r>
            </a:p>
          </p:txBody>
        </p:sp>
        <p:cxnSp>
          <p:nvCxnSpPr>
            <p:cNvPr id="7177" name="AutoShape 9"/>
            <p:cNvCxnSpPr>
              <a:cxnSpLocks noChangeShapeType="1"/>
              <a:stCxn id="7173" idx="2"/>
              <a:endCxn id="7174" idx="0"/>
            </p:cNvCxnSpPr>
            <p:nvPr/>
          </p:nvCxnSpPr>
          <p:spPr bwMode="auto">
            <a:xfrm>
              <a:off x="5947" y="10023"/>
              <a:ext cx="1" cy="48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178" name="AutoShape 10"/>
            <p:cNvCxnSpPr>
              <a:cxnSpLocks noChangeShapeType="1"/>
              <a:stCxn id="7174" idx="2"/>
              <a:endCxn id="7175" idx="0"/>
            </p:cNvCxnSpPr>
            <p:nvPr/>
          </p:nvCxnSpPr>
          <p:spPr bwMode="auto">
            <a:xfrm>
              <a:off x="5947" y="11196"/>
              <a:ext cx="1" cy="376"/>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179" name="AutoShape 11"/>
            <p:cNvCxnSpPr>
              <a:cxnSpLocks noChangeShapeType="1"/>
              <a:stCxn id="7175" idx="2"/>
              <a:endCxn id="7176" idx="0"/>
            </p:cNvCxnSpPr>
            <p:nvPr/>
          </p:nvCxnSpPr>
          <p:spPr bwMode="auto">
            <a:xfrm>
              <a:off x="5947" y="12265"/>
              <a:ext cx="5" cy="439"/>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180" name="AutoShape 12"/>
            <p:cNvCxnSpPr>
              <a:cxnSpLocks noChangeShapeType="1"/>
              <a:stCxn id="7176" idx="2"/>
              <a:endCxn id="7174" idx="3"/>
            </p:cNvCxnSpPr>
            <p:nvPr/>
          </p:nvCxnSpPr>
          <p:spPr bwMode="auto">
            <a:xfrm rot="5400000" flipH="1" flipV="1">
              <a:off x="5172" y="11630"/>
              <a:ext cx="2612" cy="1051"/>
            </a:xfrm>
            <a:prstGeom prst="bentConnector4">
              <a:avLst>
                <a:gd name="adj1" fmla="val -13782"/>
                <a:gd name="adj2" fmla="val 156708"/>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cxnSp>
        <p:cxnSp>
          <p:nvCxnSpPr>
            <p:cNvPr id="7181" name="AutoShape 13"/>
            <p:cNvCxnSpPr>
              <a:cxnSpLocks noChangeShapeType="1"/>
              <a:stCxn id="7176" idx="2"/>
              <a:endCxn id="7175" idx="3"/>
            </p:cNvCxnSpPr>
            <p:nvPr/>
          </p:nvCxnSpPr>
          <p:spPr bwMode="auto">
            <a:xfrm rot="5400000" flipH="1" flipV="1">
              <a:off x="5706" y="12165"/>
              <a:ext cx="1543" cy="1051"/>
            </a:xfrm>
            <a:prstGeom prst="bentConnector4">
              <a:avLst>
                <a:gd name="adj1" fmla="val -23333"/>
                <a:gd name="adj2" fmla="val 156708"/>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cxnSp>
        <p:sp>
          <p:nvSpPr>
            <p:cNvPr id="7182" name="AutoShape 14"/>
            <p:cNvSpPr>
              <a:spLocks noChangeArrowheads="1"/>
            </p:cNvSpPr>
            <p:nvPr/>
          </p:nvSpPr>
          <p:spPr bwMode="auto">
            <a:xfrm>
              <a:off x="1886" y="9327"/>
              <a:ext cx="2710" cy="701"/>
            </a:xfrm>
            <a:prstGeom prst="flowChartInputOutput">
              <a:avLst/>
            </a:prstGeom>
            <a:solidFill>
              <a:srgbClr val="FFFFFF"/>
            </a:solidFill>
            <a:ln w="9525">
              <a:solidFill>
                <a:srgbClr val="000000"/>
              </a:solidFill>
              <a:miter lim="800000"/>
              <a:headEnd/>
              <a:tailEnd/>
            </a:ln>
          </p:spPr>
          <p:txBody>
            <a:bodyPr/>
            <a:lstStyle/>
            <a:p>
              <a:r>
                <a:rPr lang="en-US" sz="1500"/>
                <a:t>Demographic Data</a:t>
              </a:r>
            </a:p>
          </p:txBody>
        </p:sp>
        <p:sp>
          <p:nvSpPr>
            <p:cNvPr id="7183" name="AutoShape 15"/>
            <p:cNvSpPr>
              <a:spLocks noChangeArrowheads="1"/>
            </p:cNvSpPr>
            <p:nvPr/>
          </p:nvSpPr>
          <p:spPr bwMode="auto">
            <a:xfrm>
              <a:off x="1885" y="10492"/>
              <a:ext cx="2710" cy="699"/>
            </a:xfrm>
            <a:prstGeom prst="flowChartInputOutput">
              <a:avLst/>
            </a:prstGeom>
            <a:solidFill>
              <a:srgbClr val="FFFFFF"/>
            </a:solidFill>
            <a:ln w="9525">
              <a:solidFill>
                <a:srgbClr val="000000"/>
              </a:solidFill>
              <a:miter lim="800000"/>
              <a:headEnd/>
              <a:tailEnd/>
            </a:ln>
          </p:spPr>
          <p:txBody>
            <a:bodyPr/>
            <a:lstStyle/>
            <a:p>
              <a:r>
                <a:rPr lang="en-US" sz="1500"/>
                <a:t>Transportation Network</a:t>
              </a:r>
            </a:p>
          </p:txBody>
        </p:sp>
        <p:cxnSp>
          <p:nvCxnSpPr>
            <p:cNvPr id="7184" name="AutoShape 16"/>
            <p:cNvCxnSpPr>
              <a:cxnSpLocks noChangeShapeType="1"/>
              <a:stCxn id="7182" idx="5"/>
              <a:endCxn id="7173" idx="1"/>
            </p:cNvCxnSpPr>
            <p:nvPr/>
          </p:nvCxnSpPr>
          <p:spPr bwMode="auto">
            <a:xfrm flipV="1">
              <a:off x="4320" y="9678"/>
              <a:ext cx="57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185" name="AutoShape 17"/>
            <p:cNvCxnSpPr>
              <a:cxnSpLocks noChangeShapeType="1"/>
              <a:stCxn id="7183" idx="5"/>
              <a:endCxn id="7174" idx="1"/>
            </p:cNvCxnSpPr>
            <p:nvPr/>
          </p:nvCxnSpPr>
          <p:spPr bwMode="auto">
            <a:xfrm>
              <a:off x="4319" y="10842"/>
              <a:ext cx="571" cy="8"/>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186" name="AutoShape 18"/>
            <p:cNvCxnSpPr>
              <a:cxnSpLocks noChangeShapeType="1"/>
              <a:stCxn id="7183" idx="1"/>
              <a:endCxn id="7182" idx="4"/>
            </p:cNvCxnSpPr>
            <p:nvPr/>
          </p:nvCxnSpPr>
          <p:spPr bwMode="auto">
            <a:xfrm rot="-5400000">
              <a:off x="3009" y="10259"/>
              <a:ext cx="464" cy="1"/>
            </a:xfrm>
            <a:prstGeom prst="bentConnector3">
              <a:avLst>
                <a:gd name="adj1" fmla="val 50000"/>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cxnSp>
        <p:cxnSp>
          <p:nvCxnSpPr>
            <p:cNvPr id="7187" name="AutoShape 19"/>
            <p:cNvCxnSpPr>
              <a:cxnSpLocks noChangeShapeType="1"/>
              <a:stCxn id="7183" idx="4"/>
              <a:endCxn id="7175" idx="1"/>
            </p:cNvCxnSpPr>
            <p:nvPr/>
          </p:nvCxnSpPr>
          <p:spPr bwMode="auto">
            <a:xfrm rot="16200000" flipH="1">
              <a:off x="3701" y="10730"/>
              <a:ext cx="728" cy="1650"/>
            </a:xfrm>
            <a:prstGeom prst="bentConnector2">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cxnSp>
        <p:cxnSp>
          <p:nvCxnSpPr>
            <p:cNvPr id="7188" name="AutoShape 20"/>
            <p:cNvCxnSpPr>
              <a:cxnSpLocks noChangeShapeType="1"/>
              <a:stCxn id="7183" idx="4"/>
              <a:endCxn id="7176" idx="1"/>
            </p:cNvCxnSpPr>
            <p:nvPr/>
          </p:nvCxnSpPr>
          <p:spPr bwMode="auto">
            <a:xfrm rot="16200000" flipH="1">
              <a:off x="3006" y="11425"/>
              <a:ext cx="1892" cy="1423"/>
            </a:xfrm>
            <a:prstGeom prst="bentConnector2">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180044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t>Trip Generation Questions</a:t>
            </a:r>
          </a:p>
        </p:txBody>
      </p:sp>
      <p:sp>
        <p:nvSpPr>
          <p:cNvPr id="8195" name="Rectangle 3"/>
          <p:cNvSpPr>
            <a:spLocks noGrp="1" noChangeArrowheads="1"/>
          </p:cNvSpPr>
          <p:nvPr>
            <p:ph type="body" idx="1"/>
          </p:nvPr>
        </p:nvSpPr>
        <p:spPr/>
        <p:txBody>
          <a:bodyPr/>
          <a:lstStyle/>
          <a:p>
            <a:pPr eaLnBrk="1" hangingPunct="1">
              <a:lnSpc>
                <a:spcPct val="90000"/>
              </a:lnSpc>
              <a:buFont typeface="Arial" pitchFamily="34" charset="0"/>
              <a:buChar char="•"/>
            </a:pPr>
            <a:r>
              <a:rPr lang="en-US" dirty="0"/>
              <a:t>How much do people use the transport system?</a:t>
            </a:r>
          </a:p>
          <a:p>
            <a:pPr lvl="1" eaLnBrk="1" hangingPunct="1">
              <a:lnSpc>
                <a:spcPct val="90000"/>
              </a:lnSpc>
              <a:buFont typeface="Arial" pitchFamily="34" charset="0"/>
              <a:buChar char="•"/>
            </a:pPr>
            <a:endParaRPr lang="en-US" dirty="0"/>
          </a:p>
          <a:p>
            <a:pPr eaLnBrk="1" hangingPunct="1">
              <a:lnSpc>
                <a:spcPct val="90000"/>
              </a:lnSpc>
              <a:buFont typeface="Arial" pitchFamily="34" charset="0"/>
              <a:buChar char="•"/>
            </a:pPr>
            <a:r>
              <a:rPr lang="en-US" dirty="0"/>
              <a:t>Why do people use the transport system?</a:t>
            </a:r>
          </a:p>
          <a:p>
            <a:pPr lvl="1" eaLnBrk="1" hangingPunct="1">
              <a:lnSpc>
                <a:spcPct val="90000"/>
              </a:lnSpc>
              <a:buFont typeface="Arial" pitchFamily="34" charset="0"/>
              <a:buChar char="•"/>
            </a:pPr>
            <a:endParaRPr lang="en-US" dirty="0"/>
          </a:p>
          <a:p>
            <a:pPr eaLnBrk="1" hangingPunct="1">
              <a:lnSpc>
                <a:spcPct val="90000"/>
              </a:lnSpc>
              <a:buFont typeface="Arial" pitchFamily="34" charset="0"/>
              <a:buChar char="•"/>
            </a:pPr>
            <a:r>
              <a:rPr lang="en-US" dirty="0"/>
              <a:t>Where can different types of activities be satisfied?</a:t>
            </a:r>
          </a:p>
        </p:txBody>
      </p:sp>
    </p:spTree>
    <p:extLst>
      <p:ext uri="{BB962C8B-B14F-4D97-AF65-F5344CB8AC3E}">
        <p14:creationId xmlns:p14="http://schemas.microsoft.com/office/powerpoint/2010/main" val="4959549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t>Trip Distribution Questions</a:t>
            </a:r>
          </a:p>
        </p:txBody>
      </p:sp>
      <p:sp>
        <p:nvSpPr>
          <p:cNvPr id="9219" name="Rectangle 3"/>
          <p:cNvSpPr>
            <a:spLocks noGrp="1" noChangeArrowheads="1"/>
          </p:cNvSpPr>
          <p:nvPr>
            <p:ph type="body" idx="1"/>
          </p:nvPr>
        </p:nvSpPr>
        <p:spPr/>
        <p:txBody>
          <a:bodyPr/>
          <a:lstStyle/>
          <a:p>
            <a:pPr eaLnBrk="1" hangingPunct="1">
              <a:buFont typeface="Arial" pitchFamily="34" charset="0"/>
              <a:buChar char="•"/>
            </a:pPr>
            <a:r>
              <a:rPr lang="en-US" dirty="0"/>
              <a:t>Given a location, where do people go to satisfy demand for an activity type?</a:t>
            </a:r>
          </a:p>
        </p:txBody>
      </p:sp>
    </p:spTree>
    <p:extLst>
      <p:ext uri="{BB962C8B-B14F-4D97-AF65-F5344CB8AC3E}">
        <p14:creationId xmlns:p14="http://schemas.microsoft.com/office/powerpoint/2010/main" val="3157799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8800"/>
            <a:ext cx="7408333" cy="3429000"/>
          </a:xfrm>
        </p:spPr>
        <p:txBody>
          <a:bodyPr>
            <a:normAutofit/>
          </a:bodyPr>
          <a:lstStyle/>
          <a:p>
            <a:pPr algn="just">
              <a:buFont typeface="Wingdings" pitchFamily="2" charset="2"/>
              <a:buChar char="§"/>
            </a:pPr>
            <a:r>
              <a:rPr lang="en-US" dirty="0"/>
              <a:t> Aggregate vs. Disaggregate Analysis </a:t>
            </a:r>
          </a:p>
          <a:p>
            <a:pPr algn="just">
              <a:buFont typeface="Wingdings" pitchFamily="2" charset="2"/>
              <a:buChar char="§"/>
            </a:pPr>
            <a:r>
              <a:rPr lang="en-US" dirty="0"/>
              <a:t>Surveys </a:t>
            </a:r>
          </a:p>
          <a:p>
            <a:pPr algn="just">
              <a:buFont typeface="Wingdings" pitchFamily="2" charset="2"/>
              <a:buChar char="§"/>
            </a:pPr>
            <a:r>
              <a:rPr lang="en-US" dirty="0"/>
              <a:t>Transportation Demand Analysis </a:t>
            </a:r>
          </a:p>
          <a:p>
            <a:pPr algn="just">
              <a:buFont typeface="Wingdings" pitchFamily="2" charset="2"/>
              <a:buChar char="§"/>
            </a:pPr>
            <a:r>
              <a:rPr lang="en-US" dirty="0"/>
              <a:t>Four-Step Transportation Modeling System </a:t>
            </a:r>
          </a:p>
          <a:p>
            <a:pPr algn="just">
              <a:buFont typeface="Wingdings" pitchFamily="2" charset="2"/>
              <a:buChar char="§"/>
            </a:pPr>
            <a:r>
              <a:rPr lang="en-US" dirty="0"/>
              <a:t>Step1: Trip Generation </a:t>
            </a:r>
          </a:p>
        </p:txBody>
      </p:sp>
      <p:sp>
        <p:nvSpPr>
          <p:cNvPr id="2" name="Title 1"/>
          <p:cNvSpPr>
            <a:spLocks noGrp="1"/>
          </p:cNvSpPr>
          <p:nvPr>
            <p:ph type="title"/>
          </p:nvPr>
        </p:nvSpPr>
        <p:spPr/>
        <p:txBody>
          <a:bodyPr/>
          <a:lstStyle/>
          <a:p>
            <a:r>
              <a:rPr lang="en-US" dirty="0"/>
              <a:t>Lecture Outline</a:t>
            </a:r>
          </a:p>
        </p:txBody>
      </p:sp>
    </p:spTree>
    <p:extLst>
      <p:ext uri="{BB962C8B-B14F-4D97-AF65-F5344CB8AC3E}">
        <p14:creationId xmlns:p14="http://schemas.microsoft.com/office/powerpoint/2010/main" val="32755400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t>Mode choice Questions</a:t>
            </a:r>
          </a:p>
        </p:txBody>
      </p:sp>
      <p:sp>
        <p:nvSpPr>
          <p:cNvPr id="10243" name="Rectangle 3"/>
          <p:cNvSpPr>
            <a:spLocks noGrp="1" noChangeArrowheads="1"/>
          </p:cNvSpPr>
          <p:nvPr>
            <p:ph type="body" idx="1"/>
          </p:nvPr>
        </p:nvSpPr>
        <p:spPr/>
        <p:txBody>
          <a:bodyPr/>
          <a:lstStyle/>
          <a:p>
            <a:pPr eaLnBrk="1" hangingPunct="1">
              <a:buFont typeface="Arial" pitchFamily="34" charset="0"/>
              <a:buChar char="•"/>
            </a:pPr>
            <a:r>
              <a:rPr lang="en-US" dirty="0"/>
              <a:t>How do people use the transport system?</a:t>
            </a:r>
          </a:p>
          <a:p>
            <a:pPr lvl="1" eaLnBrk="1" hangingPunct="1">
              <a:buFont typeface="Arial" pitchFamily="34" charset="0"/>
              <a:buChar char="•"/>
            </a:pPr>
            <a:r>
              <a:rPr lang="en-US" dirty="0"/>
              <a:t>What modes do they choose?</a:t>
            </a:r>
          </a:p>
          <a:p>
            <a:pPr lvl="1" eaLnBrk="1" hangingPunct="1">
              <a:buFont typeface="Arial" pitchFamily="34" charset="0"/>
              <a:buChar char="•"/>
            </a:pPr>
            <a:r>
              <a:rPr lang="en-US" dirty="0"/>
              <a:t>How do they react to varying transport service quality?</a:t>
            </a:r>
          </a:p>
        </p:txBody>
      </p:sp>
    </p:spTree>
    <p:extLst>
      <p:ext uri="{BB962C8B-B14F-4D97-AF65-F5344CB8AC3E}">
        <p14:creationId xmlns:p14="http://schemas.microsoft.com/office/powerpoint/2010/main" val="19145128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z="4000"/>
              <a:t>Trip / Traffic Assignment Questions</a:t>
            </a:r>
          </a:p>
        </p:txBody>
      </p:sp>
      <p:sp>
        <p:nvSpPr>
          <p:cNvPr id="11267" name="Rectangle 3"/>
          <p:cNvSpPr>
            <a:spLocks noGrp="1" noChangeArrowheads="1"/>
          </p:cNvSpPr>
          <p:nvPr>
            <p:ph type="body" idx="1"/>
          </p:nvPr>
        </p:nvSpPr>
        <p:spPr/>
        <p:txBody>
          <a:bodyPr/>
          <a:lstStyle/>
          <a:p>
            <a:pPr eaLnBrk="1" hangingPunct="1">
              <a:buFont typeface="Arial" pitchFamily="34" charset="0"/>
              <a:buChar char="•"/>
            </a:pPr>
            <a:r>
              <a:rPr lang="en-US" dirty="0"/>
              <a:t>How do people use the transport system?</a:t>
            </a:r>
          </a:p>
          <a:p>
            <a:pPr lvl="1" eaLnBrk="1" hangingPunct="1">
              <a:buFont typeface="Arial" pitchFamily="34" charset="0"/>
              <a:buChar char="•"/>
            </a:pPr>
            <a:r>
              <a:rPr lang="en-US" dirty="0"/>
              <a:t>Given a mode, which route do they choose?</a:t>
            </a:r>
          </a:p>
          <a:p>
            <a:pPr lvl="1" eaLnBrk="1" hangingPunct="1">
              <a:buFont typeface="Arial" pitchFamily="34" charset="0"/>
              <a:buChar char="•"/>
            </a:pPr>
            <a:r>
              <a:rPr lang="en-US" dirty="0"/>
              <a:t>Do they satisfy multiple activities in one tour?</a:t>
            </a:r>
          </a:p>
          <a:p>
            <a:pPr lvl="1" eaLnBrk="1" hangingPunct="1">
              <a:buFont typeface="Arial" pitchFamily="34" charset="0"/>
              <a:buChar char="•"/>
            </a:pPr>
            <a:r>
              <a:rPr lang="en-US" dirty="0"/>
              <a:t>Which parts of the transport system do they use?</a:t>
            </a:r>
          </a:p>
          <a:p>
            <a:pPr lvl="1" eaLnBrk="1" hangingPunct="1">
              <a:buFont typeface="Arial" pitchFamily="34" charset="0"/>
              <a:buChar char="•"/>
            </a:pPr>
            <a:r>
              <a:rPr lang="en-US" dirty="0"/>
              <a:t>How do they react to varying transport service quality?</a:t>
            </a:r>
          </a:p>
        </p:txBody>
      </p:sp>
    </p:spTree>
    <p:extLst>
      <p:ext uri="{BB962C8B-B14F-4D97-AF65-F5344CB8AC3E}">
        <p14:creationId xmlns:p14="http://schemas.microsoft.com/office/powerpoint/2010/main" val="3365363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t>Demographic Data</a:t>
            </a:r>
          </a:p>
        </p:txBody>
      </p:sp>
      <p:sp>
        <p:nvSpPr>
          <p:cNvPr id="12291" name="Rectangle 3"/>
          <p:cNvSpPr>
            <a:spLocks noGrp="1" noChangeArrowheads="1"/>
          </p:cNvSpPr>
          <p:nvPr>
            <p:ph type="body" idx="1"/>
          </p:nvPr>
        </p:nvSpPr>
        <p:spPr/>
        <p:txBody>
          <a:bodyPr/>
          <a:lstStyle/>
          <a:p>
            <a:pPr eaLnBrk="1" hangingPunct="1">
              <a:buFont typeface="Arial" pitchFamily="34" charset="0"/>
              <a:buChar char="•"/>
            </a:pPr>
            <a:r>
              <a:rPr lang="en-US" dirty="0"/>
              <a:t>Autos per household</a:t>
            </a:r>
          </a:p>
          <a:p>
            <a:pPr eaLnBrk="1" hangingPunct="1">
              <a:buFont typeface="Arial" pitchFamily="34" charset="0"/>
              <a:buChar char="•"/>
            </a:pPr>
            <a:r>
              <a:rPr lang="en-US" dirty="0"/>
              <a:t>Income level</a:t>
            </a:r>
          </a:p>
          <a:p>
            <a:pPr eaLnBrk="1" hangingPunct="1">
              <a:buFont typeface="Arial" pitchFamily="34" charset="0"/>
              <a:buChar char="•"/>
            </a:pPr>
            <a:r>
              <a:rPr lang="en-US" dirty="0"/>
              <a:t>Household size</a:t>
            </a:r>
          </a:p>
        </p:txBody>
      </p:sp>
    </p:spTree>
    <p:extLst>
      <p:ext uri="{BB962C8B-B14F-4D97-AF65-F5344CB8AC3E}">
        <p14:creationId xmlns:p14="http://schemas.microsoft.com/office/powerpoint/2010/main" val="5021208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t>Network Data</a:t>
            </a:r>
          </a:p>
        </p:txBody>
      </p:sp>
      <p:sp>
        <p:nvSpPr>
          <p:cNvPr id="13315" name="Rectangle 3"/>
          <p:cNvSpPr>
            <a:spLocks noGrp="1" noChangeArrowheads="1"/>
          </p:cNvSpPr>
          <p:nvPr>
            <p:ph type="body" idx="1"/>
          </p:nvPr>
        </p:nvSpPr>
        <p:spPr/>
        <p:txBody>
          <a:bodyPr/>
          <a:lstStyle/>
          <a:p>
            <a:pPr eaLnBrk="1" hangingPunct="1">
              <a:lnSpc>
                <a:spcPct val="80000"/>
              </a:lnSpc>
              <a:buFont typeface="Arial" pitchFamily="34" charset="0"/>
              <a:buChar char="•"/>
            </a:pPr>
            <a:r>
              <a:rPr lang="en-US" sz="2800" dirty="0"/>
              <a:t>Highway network</a:t>
            </a:r>
          </a:p>
          <a:p>
            <a:pPr lvl="1" eaLnBrk="1" hangingPunct="1">
              <a:lnSpc>
                <a:spcPct val="80000"/>
              </a:lnSpc>
              <a:buFont typeface="Arial" pitchFamily="34" charset="0"/>
              <a:buChar char="•"/>
            </a:pPr>
            <a:endParaRPr lang="en-US" sz="2400" dirty="0"/>
          </a:p>
          <a:p>
            <a:pPr eaLnBrk="1" hangingPunct="1">
              <a:lnSpc>
                <a:spcPct val="80000"/>
              </a:lnSpc>
              <a:buFont typeface="Arial" pitchFamily="34" charset="0"/>
              <a:buChar char="•"/>
            </a:pPr>
            <a:r>
              <a:rPr lang="en-US" sz="2800" dirty="0"/>
              <a:t>Transit network</a:t>
            </a:r>
          </a:p>
          <a:p>
            <a:pPr lvl="1" eaLnBrk="1" hangingPunct="1">
              <a:lnSpc>
                <a:spcPct val="80000"/>
              </a:lnSpc>
            </a:pPr>
            <a:endParaRPr lang="en-US" sz="2400" dirty="0"/>
          </a:p>
          <a:p>
            <a:pPr eaLnBrk="1" hangingPunct="1">
              <a:lnSpc>
                <a:spcPct val="80000"/>
              </a:lnSpc>
              <a:buFontTx/>
              <a:buNone/>
            </a:pPr>
            <a:endParaRPr lang="en-US" sz="2800" dirty="0"/>
          </a:p>
          <a:p>
            <a:pPr lvl="1" eaLnBrk="1" hangingPunct="1">
              <a:lnSpc>
                <a:spcPct val="80000"/>
              </a:lnSpc>
            </a:pPr>
            <a:endParaRPr lang="en-US" sz="2400" dirty="0"/>
          </a:p>
          <a:p>
            <a:pPr lvl="1" eaLnBrk="1" hangingPunct="1">
              <a:lnSpc>
                <a:spcPct val="80000"/>
              </a:lnSpc>
            </a:pPr>
            <a:endParaRPr lang="en-US" sz="2400" dirty="0"/>
          </a:p>
          <a:p>
            <a:pPr lvl="1" eaLnBrk="1" hangingPunct="1">
              <a:lnSpc>
                <a:spcPct val="80000"/>
              </a:lnSpc>
            </a:pPr>
            <a:endParaRPr lang="en-US" sz="2400" dirty="0"/>
          </a:p>
        </p:txBody>
      </p:sp>
    </p:spTree>
    <p:extLst>
      <p:ext uri="{BB962C8B-B14F-4D97-AF65-F5344CB8AC3E}">
        <p14:creationId xmlns:p14="http://schemas.microsoft.com/office/powerpoint/2010/main" val="20513554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of Four Step Model</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514474"/>
            <a:ext cx="7772400" cy="465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8712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04999"/>
            <a:ext cx="7408333" cy="4218709"/>
          </a:xfrm>
        </p:spPr>
        <p:txBody>
          <a:bodyPr>
            <a:normAutofit/>
          </a:bodyPr>
          <a:lstStyle/>
          <a:p>
            <a:pPr marL="0" indent="0" algn="just">
              <a:buNone/>
            </a:pPr>
            <a:r>
              <a:rPr lang="en-US" dirty="0"/>
              <a:t> Location and intensity of land use </a:t>
            </a:r>
          </a:p>
          <a:p>
            <a:pPr marL="0" indent="0" algn="just">
              <a:buNone/>
            </a:pPr>
            <a:r>
              <a:rPr lang="en-US" dirty="0"/>
              <a:t>(Residential, Industrial, Commercial, Office, Institutional/Civic, Parks/Open Space, Extent, cost and quality of available transportation services)</a:t>
            </a:r>
          </a:p>
          <a:p>
            <a:pPr marL="0" indent="0" algn="just">
              <a:buNone/>
            </a:pPr>
            <a:r>
              <a:rPr lang="en-US" dirty="0"/>
              <a:t> </a:t>
            </a:r>
          </a:p>
          <a:p>
            <a:pPr marL="0" indent="0" algn="just">
              <a:buNone/>
            </a:pPr>
            <a:r>
              <a:rPr lang="en-US" dirty="0"/>
              <a:t>Socioeconomic characteristics of study area</a:t>
            </a:r>
          </a:p>
          <a:p>
            <a:pPr algn="just">
              <a:buFont typeface="Wingdings" pitchFamily="2" charset="2"/>
              <a:buChar char="§"/>
            </a:pPr>
            <a:r>
              <a:rPr lang="en-US" dirty="0"/>
              <a:t>Population Forecasts </a:t>
            </a:r>
          </a:p>
          <a:p>
            <a:pPr algn="just">
              <a:buFont typeface="Wingdings" pitchFamily="2" charset="2"/>
              <a:buChar char="§"/>
            </a:pPr>
            <a:r>
              <a:rPr lang="en-US" dirty="0"/>
              <a:t>Economic Forecasts </a:t>
            </a:r>
          </a:p>
          <a:p>
            <a:pPr algn="just">
              <a:buFont typeface="Wingdings" pitchFamily="2" charset="2"/>
              <a:buChar char="§"/>
            </a:pPr>
            <a:r>
              <a:rPr lang="en-US" dirty="0"/>
              <a:t>Land Use Forecasts</a:t>
            </a:r>
          </a:p>
        </p:txBody>
      </p:sp>
      <p:sp>
        <p:nvSpPr>
          <p:cNvPr id="2" name="Title 1"/>
          <p:cNvSpPr>
            <a:spLocks noGrp="1"/>
          </p:cNvSpPr>
          <p:nvPr>
            <p:ph type="title"/>
          </p:nvPr>
        </p:nvSpPr>
        <p:spPr/>
        <p:txBody>
          <a:bodyPr>
            <a:normAutofit fontScale="90000"/>
          </a:bodyPr>
          <a:lstStyle/>
          <a:p>
            <a:r>
              <a:rPr lang="en-US" dirty="0"/>
              <a:t>What Factors Influence Travel Demand</a:t>
            </a:r>
          </a:p>
        </p:txBody>
      </p:sp>
    </p:spTree>
    <p:extLst>
      <p:ext uri="{BB962C8B-B14F-4D97-AF65-F5344CB8AC3E}">
        <p14:creationId xmlns:p14="http://schemas.microsoft.com/office/powerpoint/2010/main" val="3878712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1 : Trip Generation</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300163"/>
            <a:ext cx="8077200" cy="4948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65833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05000"/>
            <a:ext cx="7408333" cy="2819400"/>
          </a:xfrm>
        </p:spPr>
        <p:txBody>
          <a:bodyPr>
            <a:normAutofit/>
          </a:bodyPr>
          <a:lstStyle/>
          <a:p>
            <a:pPr algn="just">
              <a:buFont typeface="Wingdings" pitchFamily="2" charset="2"/>
              <a:buChar char="§"/>
            </a:pPr>
            <a:r>
              <a:rPr lang="en-US" dirty="0"/>
              <a:t>Process of determining  the number of trips that will begin or end in each traffic zone within a study area Each trip has two ends. </a:t>
            </a:r>
          </a:p>
          <a:p>
            <a:pPr algn="just">
              <a:buFont typeface="Wingdings" pitchFamily="2" charset="2"/>
              <a:buChar char="§"/>
            </a:pPr>
            <a:endParaRPr lang="en-US" dirty="0"/>
          </a:p>
          <a:p>
            <a:pPr algn="just">
              <a:buFont typeface="Wingdings" pitchFamily="2" charset="2"/>
              <a:buChar char="§"/>
            </a:pPr>
            <a:r>
              <a:rPr lang="en-US" dirty="0"/>
              <a:t>Described in terms of trip purpose or whether the trips are either produced by a zone or attracted to a zone</a:t>
            </a:r>
          </a:p>
        </p:txBody>
      </p:sp>
      <p:sp>
        <p:nvSpPr>
          <p:cNvPr id="2" name="Title 1"/>
          <p:cNvSpPr>
            <a:spLocks noGrp="1"/>
          </p:cNvSpPr>
          <p:nvPr>
            <p:ph type="title"/>
          </p:nvPr>
        </p:nvSpPr>
        <p:spPr/>
        <p:txBody>
          <a:bodyPr/>
          <a:lstStyle/>
          <a:p>
            <a:r>
              <a:rPr lang="en-US" dirty="0"/>
              <a:t>Trip Generation</a:t>
            </a:r>
          </a:p>
        </p:txBody>
      </p:sp>
    </p:spTree>
    <p:extLst>
      <p:ext uri="{BB962C8B-B14F-4D97-AF65-F5344CB8AC3E}">
        <p14:creationId xmlns:p14="http://schemas.microsoft.com/office/powerpoint/2010/main" val="41965487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905000"/>
            <a:ext cx="8001000" cy="4343400"/>
          </a:xfrm>
        </p:spPr>
        <p:txBody>
          <a:bodyPr>
            <a:normAutofit/>
          </a:bodyPr>
          <a:lstStyle/>
          <a:p>
            <a:pPr algn="just">
              <a:buFont typeface="Wingdings" pitchFamily="2" charset="2"/>
              <a:buChar char="Ø"/>
            </a:pPr>
            <a:r>
              <a:rPr lang="en-US" dirty="0"/>
              <a:t>Trip Purposes </a:t>
            </a:r>
          </a:p>
          <a:p>
            <a:pPr marL="0" indent="0" algn="just">
              <a:buNone/>
            </a:pPr>
            <a:r>
              <a:rPr lang="en-US" u="sng" dirty="0"/>
              <a:t>Home-Based Work (HBW, H2W, W2H) </a:t>
            </a:r>
          </a:p>
          <a:p>
            <a:pPr algn="just">
              <a:buFont typeface="Wingdings" pitchFamily="2" charset="2"/>
              <a:buChar char="§"/>
            </a:pPr>
            <a:r>
              <a:rPr lang="en-US" dirty="0"/>
              <a:t>Trips between home and work </a:t>
            </a:r>
          </a:p>
          <a:p>
            <a:pPr algn="just">
              <a:buFont typeface="Wingdings" pitchFamily="2" charset="2"/>
              <a:buChar char="§"/>
            </a:pPr>
            <a:r>
              <a:rPr lang="en-US" dirty="0"/>
              <a:t>Home-Based Other (HBO, H20, O2H) </a:t>
            </a:r>
          </a:p>
          <a:p>
            <a:pPr algn="just">
              <a:buFont typeface="Wingdings" pitchFamily="2" charset="2"/>
              <a:buChar char="§"/>
            </a:pPr>
            <a:r>
              <a:rPr lang="en-US" dirty="0"/>
              <a:t>Trips between home and other places such as shopping or recreation </a:t>
            </a:r>
          </a:p>
          <a:p>
            <a:pPr marL="0" indent="0" algn="just">
              <a:buNone/>
            </a:pPr>
            <a:r>
              <a:rPr lang="en-US" b="1" dirty="0"/>
              <a:t>Non-Home Based (NHB, W2O, O2W, O2O) </a:t>
            </a:r>
          </a:p>
          <a:p>
            <a:pPr algn="just">
              <a:buFont typeface="Wingdings" pitchFamily="2" charset="2"/>
              <a:buChar char="§"/>
            </a:pPr>
            <a:r>
              <a:rPr lang="en-US" dirty="0"/>
              <a:t>Trips that do not involve the home</a:t>
            </a:r>
          </a:p>
        </p:txBody>
      </p:sp>
      <p:sp>
        <p:nvSpPr>
          <p:cNvPr id="2" name="Title 1"/>
          <p:cNvSpPr>
            <a:spLocks noGrp="1"/>
          </p:cNvSpPr>
          <p:nvPr>
            <p:ph type="title"/>
          </p:nvPr>
        </p:nvSpPr>
        <p:spPr/>
        <p:txBody>
          <a:bodyPr/>
          <a:lstStyle/>
          <a:p>
            <a:r>
              <a:rPr lang="en-US" dirty="0"/>
              <a:t>Trip Generation</a:t>
            </a:r>
          </a:p>
        </p:txBody>
      </p:sp>
    </p:spTree>
    <p:extLst>
      <p:ext uri="{BB962C8B-B14F-4D97-AF65-F5344CB8AC3E}">
        <p14:creationId xmlns:p14="http://schemas.microsoft.com/office/powerpoint/2010/main" val="41965487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905000"/>
            <a:ext cx="7924800" cy="4724400"/>
          </a:xfrm>
        </p:spPr>
        <p:txBody>
          <a:bodyPr>
            <a:normAutofit/>
          </a:bodyPr>
          <a:lstStyle/>
          <a:p>
            <a:pPr algn="just">
              <a:buFont typeface="Wingdings" pitchFamily="2" charset="2"/>
              <a:buChar char="§"/>
            </a:pPr>
            <a:r>
              <a:rPr lang="en-US" dirty="0"/>
              <a:t>Purpose is to establish relationships between variables that predict the amount of traffic a part of land will produce or attract</a:t>
            </a:r>
          </a:p>
          <a:p>
            <a:pPr algn="just">
              <a:buFont typeface="Wingdings" pitchFamily="2" charset="2"/>
              <a:buChar char="§"/>
            </a:pPr>
            <a:r>
              <a:rPr lang="en-US" dirty="0"/>
              <a:t>Data may be aggregated at zonal level or at household level </a:t>
            </a:r>
          </a:p>
          <a:p>
            <a:pPr algn="just">
              <a:buFont typeface="Wingdings" pitchFamily="2" charset="2"/>
              <a:buChar char="§"/>
            </a:pPr>
            <a:r>
              <a:rPr lang="en-US" dirty="0"/>
              <a:t>Based on characteristics of the trip-makers </a:t>
            </a:r>
          </a:p>
          <a:p>
            <a:pPr algn="just">
              <a:buFont typeface="Wingdings" pitchFamily="2" charset="2"/>
              <a:buChar char="§"/>
            </a:pPr>
            <a:r>
              <a:rPr lang="en-US" dirty="0"/>
              <a:t>Age, gender, income, auto ownership, </a:t>
            </a:r>
            <a:r>
              <a:rPr lang="en-US" dirty="0" err="1"/>
              <a:t>etc</a:t>
            </a:r>
            <a:endParaRPr lang="en-US" dirty="0"/>
          </a:p>
        </p:txBody>
      </p:sp>
      <p:sp>
        <p:nvSpPr>
          <p:cNvPr id="2" name="Title 1"/>
          <p:cNvSpPr>
            <a:spLocks noGrp="1"/>
          </p:cNvSpPr>
          <p:nvPr>
            <p:ph type="title"/>
          </p:nvPr>
        </p:nvSpPr>
        <p:spPr/>
        <p:txBody>
          <a:bodyPr/>
          <a:lstStyle/>
          <a:p>
            <a:r>
              <a:rPr lang="en-US" dirty="0"/>
              <a:t>Trip Generation</a:t>
            </a:r>
          </a:p>
        </p:txBody>
      </p:sp>
    </p:spTree>
    <p:extLst>
      <p:ext uri="{BB962C8B-B14F-4D97-AF65-F5344CB8AC3E}">
        <p14:creationId xmlns:p14="http://schemas.microsoft.com/office/powerpoint/2010/main" val="4196548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05000"/>
            <a:ext cx="7408333" cy="3733800"/>
          </a:xfrm>
        </p:spPr>
        <p:txBody>
          <a:bodyPr>
            <a:normAutofit/>
          </a:bodyPr>
          <a:lstStyle/>
          <a:p>
            <a:pPr algn="just">
              <a:buFont typeface="Wingdings" pitchFamily="2" charset="2"/>
              <a:buChar char="§"/>
            </a:pPr>
            <a:r>
              <a:rPr lang="en-US" dirty="0"/>
              <a:t>Origin-Destination (O-D) surveys </a:t>
            </a:r>
          </a:p>
          <a:p>
            <a:pPr algn="just">
              <a:buFont typeface="Wingdings" pitchFamily="2" charset="2"/>
              <a:buChar char="§"/>
            </a:pPr>
            <a:r>
              <a:rPr lang="en-US" dirty="0"/>
              <a:t>Ask questions about each trip made on a specific day  Where the trip begins and ends </a:t>
            </a:r>
          </a:p>
          <a:p>
            <a:pPr algn="just">
              <a:buFont typeface="Wingdings" pitchFamily="2" charset="2"/>
              <a:buChar char="§"/>
            </a:pPr>
            <a:r>
              <a:rPr lang="en-US" dirty="0"/>
              <a:t>Purpose of the trip </a:t>
            </a:r>
          </a:p>
          <a:p>
            <a:pPr algn="just">
              <a:buFont typeface="Wingdings" pitchFamily="2" charset="2"/>
              <a:buChar char="§"/>
            </a:pPr>
            <a:r>
              <a:rPr lang="en-US" dirty="0"/>
              <a:t>Time of day trip is made </a:t>
            </a:r>
          </a:p>
          <a:p>
            <a:pPr algn="just">
              <a:buFont typeface="Wingdings" pitchFamily="2" charset="2"/>
              <a:buChar char="§"/>
            </a:pPr>
            <a:r>
              <a:rPr lang="en-US" dirty="0"/>
              <a:t>Mode used to make the trip (vehicle, transit)</a:t>
            </a:r>
          </a:p>
          <a:p>
            <a:pPr algn="just">
              <a:buFont typeface="Wingdings" pitchFamily="2" charset="2"/>
              <a:buChar char="§"/>
            </a:pPr>
            <a:r>
              <a:rPr lang="en-US" dirty="0"/>
              <a:t>Characteristics of person (gender, age, income, vehicle owner, etc.</a:t>
            </a:r>
          </a:p>
        </p:txBody>
      </p:sp>
      <p:sp>
        <p:nvSpPr>
          <p:cNvPr id="2" name="Title 1"/>
          <p:cNvSpPr>
            <a:spLocks noGrp="1"/>
          </p:cNvSpPr>
          <p:nvPr>
            <p:ph type="title"/>
          </p:nvPr>
        </p:nvSpPr>
        <p:spPr/>
        <p:txBody>
          <a:bodyPr/>
          <a:lstStyle/>
          <a:p>
            <a:r>
              <a:rPr lang="en-US" dirty="0"/>
              <a:t>Survey Data</a:t>
            </a:r>
          </a:p>
        </p:txBody>
      </p:sp>
    </p:spTree>
    <p:extLst>
      <p:ext uri="{BB962C8B-B14F-4D97-AF65-F5344CB8AC3E}">
        <p14:creationId xmlns:p14="http://schemas.microsoft.com/office/powerpoint/2010/main" val="28606238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836" y="609600"/>
            <a:ext cx="8534400" cy="987552"/>
          </a:xfrm>
        </p:spPr>
        <p:txBody>
          <a:bodyPr>
            <a:normAutofit fontScale="90000"/>
          </a:bodyPr>
          <a:lstStyle/>
          <a:p>
            <a:pPr marL="0" indent="0">
              <a:lnSpc>
                <a:spcPct val="170000"/>
              </a:lnSpc>
            </a:pPr>
            <a:r>
              <a:rPr lang="en-GB" b="1" dirty="0">
                <a:latin typeface="Arial" pitchFamily="34" charset="0"/>
                <a:cs typeface="Arial" pitchFamily="34" charset="0"/>
              </a:rPr>
              <a:t>Trip Generation</a:t>
            </a:r>
            <a:endParaRPr lang="en-GB" dirty="0">
              <a:latin typeface="Arial" pitchFamily="34" charset="0"/>
              <a:cs typeface="Arial" pitchFamily="34" charset="0"/>
            </a:endParaRPr>
          </a:p>
        </p:txBody>
      </p:sp>
      <p:sp>
        <p:nvSpPr>
          <p:cNvPr id="3" name="Content Placeholder 2"/>
          <p:cNvSpPr>
            <a:spLocks noGrp="1"/>
          </p:cNvSpPr>
          <p:nvPr>
            <p:ph idx="1"/>
          </p:nvPr>
        </p:nvSpPr>
        <p:spPr>
          <a:xfrm>
            <a:off x="152400" y="1447800"/>
            <a:ext cx="8877300" cy="4953000"/>
          </a:xfrm>
        </p:spPr>
        <p:txBody>
          <a:bodyPr>
            <a:noAutofit/>
          </a:bodyPr>
          <a:lstStyle/>
          <a:p>
            <a:pPr algn="just">
              <a:lnSpc>
                <a:spcPct val="150000"/>
              </a:lnSpc>
            </a:pPr>
            <a:endParaRPr lang="en-GB" sz="1800" dirty="0">
              <a:latin typeface="Arial" pitchFamily="34" charset="0"/>
              <a:cs typeface="Arial" pitchFamily="34" charset="0"/>
            </a:endParaRPr>
          </a:p>
          <a:p>
            <a:pPr algn="just">
              <a:lnSpc>
                <a:spcPct val="150000"/>
              </a:lnSpc>
            </a:pPr>
            <a:endParaRPr lang="en-GB" sz="1800" dirty="0">
              <a:latin typeface="Arial" pitchFamily="34" charset="0"/>
              <a:cs typeface="Arial" pitchFamily="34" charset="0"/>
            </a:endParaRPr>
          </a:p>
          <a:p>
            <a:pPr algn="just">
              <a:lnSpc>
                <a:spcPct val="150000"/>
              </a:lnSpc>
            </a:pPr>
            <a:endParaRPr lang="en-GB" sz="1800" dirty="0">
              <a:solidFill>
                <a:schemeClr val="tx1"/>
              </a:solidFill>
              <a:latin typeface="Arial" pitchFamily="34" charset="0"/>
              <a:cs typeface="Arial" pitchFamily="34" charset="0"/>
            </a:endParaRPr>
          </a:p>
        </p:txBody>
      </p:sp>
      <p:sp>
        <p:nvSpPr>
          <p:cNvPr id="4" name="Rectangle 3"/>
          <p:cNvSpPr/>
          <p:nvPr/>
        </p:nvSpPr>
        <p:spPr>
          <a:xfrm>
            <a:off x="613228" y="2133600"/>
            <a:ext cx="8001000" cy="3584379"/>
          </a:xfrm>
          <a:prstGeom prst="rect">
            <a:avLst/>
          </a:prstGeom>
        </p:spPr>
        <p:txBody>
          <a:bodyPr wrap="square">
            <a:spAutoFit/>
          </a:bodyPr>
          <a:lstStyle/>
          <a:p>
            <a:pPr marL="342900" indent="-342900" algn="just">
              <a:lnSpc>
                <a:spcPct val="150000"/>
              </a:lnSpc>
              <a:buFont typeface="Arial" pitchFamily="34" charset="0"/>
              <a:buChar char="•"/>
            </a:pPr>
            <a:r>
              <a:rPr lang="en-GB" sz="2200" i="1" dirty="0">
                <a:latin typeface="Arial" pitchFamily="34" charset="0"/>
                <a:cs typeface="Arial" pitchFamily="34" charset="0"/>
              </a:rPr>
              <a:t>Trip generation </a:t>
            </a:r>
            <a:r>
              <a:rPr lang="en-GB" sz="2200" dirty="0">
                <a:latin typeface="Arial" pitchFamily="34" charset="0"/>
                <a:cs typeface="Arial" pitchFamily="34" charset="0"/>
              </a:rPr>
              <a:t>is the process of determining the number of trips that will begin or end in each TAZ within a study area</a:t>
            </a:r>
            <a:r>
              <a:rPr lang="en-GB" sz="2200" i="1" dirty="0">
                <a:latin typeface="Arial" pitchFamily="34" charset="0"/>
                <a:cs typeface="Arial" pitchFamily="34" charset="0"/>
              </a:rPr>
              <a:t>. </a:t>
            </a:r>
            <a:endParaRPr lang="en-GB" sz="2200" dirty="0">
              <a:latin typeface="Arial" pitchFamily="34" charset="0"/>
              <a:cs typeface="Arial" pitchFamily="34" charset="0"/>
            </a:endParaRPr>
          </a:p>
          <a:p>
            <a:pPr marL="342900" indent="-342900" algn="just">
              <a:lnSpc>
                <a:spcPct val="150000"/>
              </a:lnSpc>
              <a:buFont typeface="Arial" pitchFamily="34" charset="0"/>
              <a:buChar char="•"/>
            </a:pPr>
            <a:r>
              <a:rPr lang="en-GB" sz="2200" dirty="0">
                <a:latin typeface="Arial" pitchFamily="34" charset="0"/>
                <a:cs typeface="Arial" pitchFamily="34" charset="0"/>
              </a:rPr>
              <a:t>It is the first step of the four-step modelling procedure and is very important since it sets up: </a:t>
            </a:r>
          </a:p>
          <a:p>
            <a:pPr marL="514350" indent="-514350" algn="just">
              <a:lnSpc>
                <a:spcPct val="150000"/>
              </a:lnSpc>
              <a:buFont typeface="+mj-lt"/>
              <a:buAutoNum type="romanLcPeriod"/>
            </a:pPr>
            <a:r>
              <a:rPr lang="en-GB" sz="2200" dirty="0">
                <a:latin typeface="Arial" pitchFamily="34" charset="0"/>
                <a:cs typeface="Arial" pitchFamily="34" charset="0"/>
              </a:rPr>
              <a:t>The framework for the following tasks, and also</a:t>
            </a:r>
          </a:p>
          <a:p>
            <a:pPr marL="514350" indent="-514350" algn="just">
              <a:lnSpc>
                <a:spcPct val="150000"/>
              </a:lnSpc>
              <a:buFont typeface="+mj-lt"/>
              <a:buAutoNum type="romanLcPeriod"/>
            </a:pPr>
            <a:r>
              <a:rPr lang="en-GB" sz="2200" dirty="0">
                <a:latin typeface="Arial" pitchFamily="34" charset="0"/>
                <a:cs typeface="Arial" pitchFamily="34" charset="0"/>
              </a:rPr>
              <a:t>The controlling values such as the total number of trips generated in the study area by location and trip purpose. </a:t>
            </a:r>
          </a:p>
        </p:txBody>
      </p:sp>
    </p:spTree>
    <p:extLst>
      <p:ext uri="{BB962C8B-B14F-4D97-AF65-F5344CB8AC3E}">
        <p14:creationId xmlns:p14="http://schemas.microsoft.com/office/powerpoint/2010/main" val="1141048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534400" cy="758952"/>
          </a:xfrm>
        </p:spPr>
        <p:txBody>
          <a:bodyPr>
            <a:normAutofit fontScale="90000"/>
          </a:bodyPr>
          <a:lstStyle/>
          <a:p>
            <a:pPr marL="0" indent="0">
              <a:lnSpc>
                <a:spcPct val="170000"/>
              </a:lnSpc>
            </a:pPr>
            <a:r>
              <a:rPr lang="en-GB" b="1" dirty="0">
                <a:latin typeface="Arial" pitchFamily="34" charset="0"/>
                <a:cs typeface="Arial" pitchFamily="34" charset="0"/>
              </a:rPr>
              <a:t>Trip Generation (contd.)</a:t>
            </a:r>
            <a:endParaRPr lang="en-GB" dirty="0">
              <a:latin typeface="Arial" pitchFamily="34" charset="0"/>
              <a:cs typeface="Arial" pitchFamily="34" charset="0"/>
            </a:endParaRPr>
          </a:p>
        </p:txBody>
      </p:sp>
      <p:sp>
        <p:nvSpPr>
          <p:cNvPr id="3" name="Content Placeholder 2"/>
          <p:cNvSpPr>
            <a:spLocks noGrp="1"/>
          </p:cNvSpPr>
          <p:nvPr>
            <p:ph idx="1"/>
          </p:nvPr>
        </p:nvSpPr>
        <p:spPr>
          <a:xfrm>
            <a:off x="457200" y="1371600"/>
            <a:ext cx="8077200" cy="4724400"/>
          </a:xfrm>
        </p:spPr>
        <p:txBody>
          <a:bodyPr>
            <a:noAutofit/>
          </a:bodyPr>
          <a:lstStyle/>
          <a:p>
            <a:pPr marL="0" indent="0" algn="just">
              <a:lnSpc>
                <a:spcPct val="150000"/>
              </a:lnSpc>
              <a:buNone/>
            </a:pPr>
            <a:r>
              <a:rPr lang="en-GB" sz="2800" b="1" dirty="0">
                <a:solidFill>
                  <a:schemeClr val="tx1"/>
                </a:solidFill>
                <a:latin typeface="Arial" pitchFamily="34" charset="0"/>
                <a:cs typeface="Arial" pitchFamily="34" charset="0"/>
              </a:rPr>
              <a:t>Trip?</a:t>
            </a:r>
            <a:endParaRPr lang="en-GB" sz="2800" dirty="0">
              <a:solidFill>
                <a:schemeClr val="tx1"/>
              </a:solidFill>
              <a:latin typeface="Arial" pitchFamily="34" charset="0"/>
              <a:cs typeface="Arial" pitchFamily="34" charset="0"/>
            </a:endParaRPr>
          </a:p>
          <a:p>
            <a:pPr algn="just">
              <a:lnSpc>
                <a:spcPct val="150000"/>
              </a:lnSpc>
            </a:pPr>
            <a:r>
              <a:rPr lang="en-GB" sz="1800" dirty="0">
                <a:solidFill>
                  <a:schemeClr val="tx1"/>
                </a:solidFill>
                <a:latin typeface="Arial" pitchFamily="34" charset="0"/>
                <a:cs typeface="Arial" pitchFamily="34" charset="0"/>
              </a:rPr>
              <a:t>A trip, for the purpose of analysis, is defined as a one-way movement from an origin to a destination.</a:t>
            </a:r>
          </a:p>
          <a:p>
            <a:pPr algn="just">
              <a:lnSpc>
                <a:spcPct val="150000"/>
              </a:lnSpc>
            </a:pPr>
            <a:endParaRPr lang="en-GB" sz="1800" dirty="0">
              <a:solidFill>
                <a:schemeClr val="tx1"/>
              </a:solidFill>
              <a:latin typeface="Arial" pitchFamily="34" charset="0"/>
              <a:cs typeface="Arial" pitchFamily="34" charset="0"/>
            </a:endParaRPr>
          </a:p>
          <a:p>
            <a:pPr marL="0" indent="0" algn="just">
              <a:lnSpc>
                <a:spcPct val="150000"/>
              </a:lnSpc>
              <a:buNone/>
            </a:pPr>
            <a:endParaRPr lang="en-GB" sz="2000" dirty="0">
              <a:solidFill>
                <a:schemeClr val="tx1"/>
              </a:solidFill>
              <a:latin typeface="Arial" pitchFamily="34" charset="0"/>
              <a:cs typeface="Arial" pitchFamily="34" charset="0"/>
            </a:endParaRPr>
          </a:p>
          <a:p>
            <a:pPr algn="just">
              <a:lnSpc>
                <a:spcPct val="150000"/>
              </a:lnSpc>
            </a:pPr>
            <a:r>
              <a:rPr lang="en-GB" sz="2000" dirty="0">
                <a:solidFill>
                  <a:schemeClr val="tx1"/>
                </a:solidFill>
                <a:latin typeface="Arial" pitchFamily="34" charset="0"/>
                <a:cs typeface="Arial" pitchFamily="34" charset="0"/>
              </a:rPr>
              <a:t>Each trip has two ends, and these are described in terms of trip purpose, or whether the trips are either produced by a traffic zone or attracted to a traffic zone. </a:t>
            </a:r>
          </a:p>
          <a:p>
            <a:pPr lvl="1" algn="just">
              <a:lnSpc>
                <a:spcPct val="150000"/>
              </a:lnSpc>
            </a:pPr>
            <a:r>
              <a:rPr lang="en-GB" sz="2000" dirty="0">
                <a:solidFill>
                  <a:schemeClr val="tx1"/>
                </a:solidFill>
                <a:latin typeface="Arial" pitchFamily="34" charset="0"/>
                <a:cs typeface="Arial" pitchFamily="34" charset="0"/>
              </a:rPr>
              <a:t>For example, a home-to-work trip would be considered to have a trip end produced in the home zone and attracted to the work zone.</a:t>
            </a:r>
          </a:p>
          <a:p>
            <a:pPr algn="just">
              <a:lnSpc>
                <a:spcPct val="150000"/>
              </a:lnSpc>
            </a:pPr>
            <a:endParaRPr lang="en-GB" sz="1800" dirty="0">
              <a:latin typeface="Arial" pitchFamily="34" charset="0"/>
              <a:cs typeface="Arial" pitchFamily="34" charset="0"/>
            </a:endParaRPr>
          </a:p>
          <a:p>
            <a:pPr algn="just">
              <a:lnSpc>
                <a:spcPct val="150000"/>
              </a:lnSpc>
            </a:pPr>
            <a:endParaRPr lang="en-GB" sz="1800" dirty="0">
              <a:latin typeface="Arial" pitchFamily="34" charset="0"/>
              <a:cs typeface="Arial" pitchFamily="34" charset="0"/>
            </a:endParaRPr>
          </a:p>
          <a:p>
            <a:pPr algn="just">
              <a:lnSpc>
                <a:spcPct val="150000"/>
              </a:lnSpc>
            </a:pPr>
            <a:endParaRPr lang="en-GB" sz="1800" dirty="0">
              <a:solidFill>
                <a:schemeClr val="tx1"/>
              </a:solidFill>
              <a:latin typeface="Arial" pitchFamily="34" charset="0"/>
              <a:cs typeface="Arial" pitchFamily="34" charset="0"/>
            </a:endParaRPr>
          </a:p>
        </p:txBody>
      </p:sp>
      <p:grpSp>
        <p:nvGrpSpPr>
          <p:cNvPr id="8" name="Group 7"/>
          <p:cNvGrpSpPr/>
          <p:nvPr/>
        </p:nvGrpSpPr>
        <p:grpSpPr>
          <a:xfrm>
            <a:off x="1657350" y="3232666"/>
            <a:ext cx="6057900" cy="369332"/>
            <a:chOff x="1866900" y="3168134"/>
            <a:chExt cx="6057900" cy="369332"/>
          </a:xfrm>
        </p:grpSpPr>
        <p:cxnSp>
          <p:nvCxnSpPr>
            <p:cNvPr id="5" name="Straight Arrow Connector 4"/>
            <p:cNvCxnSpPr/>
            <p:nvPr/>
          </p:nvCxnSpPr>
          <p:spPr>
            <a:xfrm>
              <a:off x="2667000" y="3352800"/>
              <a:ext cx="3657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866900" y="3168134"/>
              <a:ext cx="1143000" cy="369332"/>
            </a:xfrm>
            <a:prstGeom prst="rect">
              <a:avLst/>
            </a:prstGeom>
            <a:noFill/>
          </p:spPr>
          <p:txBody>
            <a:bodyPr wrap="square" rtlCol="0">
              <a:spAutoFit/>
            </a:bodyPr>
            <a:lstStyle/>
            <a:p>
              <a:r>
                <a:rPr lang="en-GB" dirty="0">
                  <a:solidFill>
                    <a:srgbClr val="92D050"/>
                  </a:solidFill>
                  <a:latin typeface="Arial" pitchFamily="34" charset="0"/>
                  <a:cs typeface="Arial" pitchFamily="34" charset="0"/>
                </a:rPr>
                <a:t>Origin</a:t>
              </a:r>
            </a:p>
          </p:txBody>
        </p:sp>
        <p:sp>
          <p:nvSpPr>
            <p:cNvPr id="7" name="TextBox 6"/>
            <p:cNvSpPr txBox="1"/>
            <p:nvPr/>
          </p:nvSpPr>
          <p:spPr>
            <a:xfrm>
              <a:off x="6303560" y="3168134"/>
              <a:ext cx="1621240" cy="369332"/>
            </a:xfrm>
            <a:prstGeom prst="rect">
              <a:avLst/>
            </a:prstGeom>
            <a:noFill/>
          </p:spPr>
          <p:txBody>
            <a:bodyPr wrap="square" rtlCol="0">
              <a:spAutoFit/>
            </a:bodyPr>
            <a:lstStyle/>
            <a:p>
              <a:r>
                <a:rPr lang="en-GB" dirty="0">
                  <a:solidFill>
                    <a:srgbClr val="92D050"/>
                  </a:solidFill>
                  <a:latin typeface="Arial" pitchFamily="34" charset="0"/>
                  <a:cs typeface="Arial" pitchFamily="34" charset="0"/>
                </a:rPr>
                <a:t>Destination</a:t>
              </a:r>
            </a:p>
          </p:txBody>
        </p:sp>
      </p:grpSp>
    </p:spTree>
    <p:extLst>
      <p:ext uri="{BB962C8B-B14F-4D97-AF65-F5344CB8AC3E}">
        <p14:creationId xmlns:p14="http://schemas.microsoft.com/office/powerpoint/2010/main" val="24335596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534400" cy="758952"/>
          </a:xfrm>
        </p:spPr>
        <p:txBody>
          <a:bodyPr>
            <a:normAutofit fontScale="90000"/>
          </a:bodyPr>
          <a:lstStyle/>
          <a:p>
            <a:pPr marL="0" indent="0">
              <a:lnSpc>
                <a:spcPct val="170000"/>
              </a:lnSpc>
            </a:pPr>
            <a:r>
              <a:rPr lang="en-GB" dirty="0">
                <a:latin typeface="Arial" pitchFamily="34" charset="0"/>
                <a:cs typeface="Arial" pitchFamily="34" charset="0"/>
              </a:rPr>
              <a:t>Trip Generation Analysis</a:t>
            </a:r>
          </a:p>
        </p:txBody>
      </p:sp>
      <p:sp>
        <p:nvSpPr>
          <p:cNvPr id="3" name="Content Placeholder 2"/>
          <p:cNvSpPr>
            <a:spLocks noGrp="1"/>
          </p:cNvSpPr>
          <p:nvPr>
            <p:ph idx="1"/>
          </p:nvPr>
        </p:nvSpPr>
        <p:spPr>
          <a:xfrm>
            <a:off x="533400" y="1828800"/>
            <a:ext cx="8199120" cy="4419600"/>
          </a:xfrm>
        </p:spPr>
        <p:txBody>
          <a:bodyPr>
            <a:noAutofit/>
          </a:bodyPr>
          <a:lstStyle/>
          <a:p>
            <a:pPr algn="just">
              <a:lnSpc>
                <a:spcPct val="150000"/>
              </a:lnSpc>
              <a:buFont typeface="Arial" pitchFamily="34" charset="0"/>
              <a:buChar char="•"/>
            </a:pPr>
            <a:r>
              <a:rPr lang="en-GB" sz="2000" dirty="0">
                <a:solidFill>
                  <a:schemeClr val="tx1"/>
                </a:solidFill>
                <a:latin typeface="Arial" pitchFamily="34" charset="0"/>
                <a:cs typeface="Arial" pitchFamily="34" charset="0"/>
              </a:rPr>
              <a:t>Two types of </a:t>
            </a:r>
            <a:r>
              <a:rPr lang="en-GB" sz="2000" u="sng" dirty="0">
                <a:solidFill>
                  <a:schemeClr val="tx1"/>
                </a:solidFill>
                <a:latin typeface="Arial" pitchFamily="34" charset="0"/>
                <a:cs typeface="Arial" pitchFamily="34" charset="0"/>
              </a:rPr>
              <a:t>trip generation analysis</a:t>
            </a:r>
            <a:r>
              <a:rPr lang="en-GB" sz="2000" dirty="0">
                <a:solidFill>
                  <a:schemeClr val="tx1"/>
                </a:solidFill>
                <a:latin typeface="Arial" pitchFamily="34" charset="0"/>
                <a:cs typeface="Arial" pitchFamily="34" charset="0"/>
              </a:rPr>
              <a:t> are carried out, and these are referred to as,</a:t>
            </a:r>
          </a:p>
          <a:p>
            <a:pPr marL="948690" lvl="2" indent="-400050" algn="just">
              <a:lnSpc>
                <a:spcPct val="150000"/>
              </a:lnSpc>
              <a:buClr>
                <a:srgbClr val="FF0000"/>
              </a:buClr>
              <a:buSzPct val="100000"/>
              <a:buFont typeface="Arial" pitchFamily="34" charset="0"/>
              <a:buChar char="•"/>
            </a:pPr>
            <a:r>
              <a:rPr lang="en-GB" dirty="0">
                <a:solidFill>
                  <a:schemeClr val="tx1"/>
                </a:solidFill>
                <a:latin typeface="Arial" pitchFamily="34" charset="0"/>
                <a:cs typeface="Arial" pitchFamily="34" charset="0"/>
              </a:rPr>
              <a:t>Trip production analysis, and </a:t>
            </a:r>
          </a:p>
          <a:p>
            <a:pPr marL="948690" lvl="2" indent="-400050" algn="just">
              <a:lnSpc>
                <a:spcPct val="150000"/>
              </a:lnSpc>
              <a:buClr>
                <a:srgbClr val="FF0000"/>
              </a:buClr>
              <a:buSzPct val="100000"/>
              <a:buFont typeface="Arial" pitchFamily="34" charset="0"/>
              <a:buChar char="•"/>
            </a:pPr>
            <a:r>
              <a:rPr lang="en-GB" dirty="0">
                <a:solidFill>
                  <a:schemeClr val="tx1"/>
                </a:solidFill>
                <a:latin typeface="Arial" pitchFamily="34" charset="0"/>
                <a:cs typeface="Arial" pitchFamily="34" charset="0"/>
              </a:rPr>
              <a:t>Trip attraction analysis </a:t>
            </a:r>
          </a:p>
        </p:txBody>
      </p:sp>
    </p:spTree>
    <p:extLst>
      <p:ext uri="{BB962C8B-B14F-4D97-AF65-F5344CB8AC3E}">
        <p14:creationId xmlns:p14="http://schemas.microsoft.com/office/powerpoint/2010/main" val="29961558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315200" cy="925497"/>
          </a:xfrm>
        </p:spPr>
        <p:txBody>
          <a:bodyPr>
            <a:normAutofit fontScale="90000"/>
          </a:bodyPr>
          <a:lstStyle/>
          <a:p>
            <a:r>
              <a:rPr lang="en-GB" dirty="0">
                <a:latin typeface="Arial" pitchFamily="34" charset="0"/>
                <a:cs typeface="Arial" pitchFamily="34" charset="0"/>
              </a:rPr>
              <a:t>Trip Generation Analysis (contd.)</a:t>
            </a:r>
            <a:endParaRPr lang="en-GB" dirty="0"/>
          </a:p>
        </p:txBody>
      </p:sp>
      <p:sp>
        <p:nvSpPr>
          <p:cNvPr id="3" name="Content Placeholder 2"/>
          <p:cNvSpPr>
            <a:spLocks noGrp="1"/>
          </p:cNvSpPr>
          <p:nvPr>
            <p:ph idx="1"/>
          </p:nvPr>
        </p:nvSpPr>
        <p:spPr>
          <a:xfrm>
            <a:off x="838200" y="2286000"/>
            <a:ext cx="7924800" cy="3539527"/>
          </a:xfrm>
        </p:spPr>
        <p:txBody>
          <a:bodyPr>
            <a:normAutofit fontScale="92500" lnSpcReduction="10000"/>
          </a:bodyPr>
          <a:lstStyle/>
          <a:p>
            <a:pPr algn="just">
              <a:lnSpc>
                <a:spcPct val="150000"/>
              </a:lnSpc>
              <a:buFont typeface="Arial" pitchFamily="34" charset="0"/>
              <a:buChar char="•"/>
            </a:pPr>
            <a:r>
              <a:rPr lang="en-GB" sz="2800" dirty="0">
                <a:solidFill>
                  <a:schemeClr val="tx1"/>
                </a:solidFill>
                <a:latin typeface="Arial" pitchFamily="34" charset="0"/>
                <a:cs typeface="Arial" pitchFamily="34" charset="0"/>
              </a:rPr>
              <a:t>The term trip production refers to the trips generated by residential zones, where these trips may have trip origins or trip destination. </a:t>
            </a:r>
          </a:p>
          <a:p>
            <a:pPr algn="just">
              <a:lnSpc>
                <a:spcPct val="150000"/>
              </a:lnSpc>
              <a:buFont typeface="Arial" pitchFamily="34" charset="0"/>
              <a:buChar char="•"/>
            </a:pPr>
            <a:r>
              <a:rPr lang="en-GB" sz="2800" dirty="0">
                <a:solidFill>
                  <a:schemeClr val="tx1"/>
                </a:solidFill>
                <a:latin typeface="Arial" pitchFamily="34" charset="0"/>
                <a:cs typeface="Arial" pitchFamily="34" charset="0"/>
              </a:rPr>
              <a:t>The term trip attraction is used to describe trips generated by activities at the non-home end of trips. </a:t>
            </a:r>
          </a:p>
        </p:txBody>
      </p:sp>
    </p:spTree>
    <p:extLst>
      <p:ext uri="{BB962C8B-B14F-4D97-AF65-F5344CB8AC3E}">
        <p14:creationId xmlns:p14="http://schemas.microsoft.com/office/powerpoint/2010/main" val="7087225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09600"/>
            <a:ext cx="7315200" cy="946212"/>
          </a:xfrm>
        </p:spPr>
        <p:txBody>
          <a:bodyPr/>
          <a:lstStyle/>
          <a:p>
            <a:r>
              <a:rPr lang="en-GB" b="1" dirty="0">
                <a:latin typeface="Arial" pitchFamily="34" charset="0"/>
                <a:cs typeface="Arial" pitchFamily="34" charset="0"/>
              </a:rPr>
              <a:t>Trip Classification  </a:t>
            </a:r>
          </a:p>
        </p:txBody>
      </p:sp>
      <p:sp>
        <p:nvSpPr>
          <p:cNvPr id="3" name="Content Placeholder 2"/>
          <p:cNvSpPr>
            <a:spLocks noGrp="1"/>
          </p:cNvSpPr>
          <p:nvPr>
            <p:ph idx="1"/>
          </p:nvPr>
        </p:nvSpPr>
        <p:spPr>
          <a:xfrm>
            <a:off x="381000" y="1676400"/>
            <a:ext cx="8305800" cy="3581399"/>
          </a:xfrm>
        </p:spPr>
        <p:txBody>
          <a:bodyPr>
            <a:noAutofit/>
          </a:bodyPr>
          <a:lstStyle/>
          <a:p>
            <a:pPr algn="just">
              <a:lnSpc>
                <a:spcPct val="150000"/>
              </a:lnSpc>
              <a:buFont typeface="Arial" pitchFamily="34" charset="0"/>
              <a:buChar char="•"/>
            </a:pPr>
            <a:r>
              <a:rPr lang="en-GB" sz="2200" dirty="0">
                <a:solidFill>
                  <a:schemeClr val="tx1"/>
                </a:solidFill>
                <a:latin typeface="Arial" pitchFamily="34" charset="0"/>
                <a:cs typeface="Arial" pitchFamily="34" charset="0"/>
              </a:rPr>
              <a:t>Urban travel demands are made up of a number of different trip types that have specific spatial and temporal characteristics. </a:t>
            </a:r>
          </a:p>
          <a:p>
            <a:pPr algn="just">
              <a:lnSpc>
                <a:spcPct val="150000"/>
              </a:lnSpc>
              <a:buFont typeface="Arial" pitchFamily="34" charset="0"/>
              <a:buChar char="•"/>
            </a:pPr>
            <a:r>
              <a:rPr lang="en-GB" sz="2200" dirty="0">
                <a:solidFill>
                  <a:schemeClr val="tx1"/>
                </a:solidFill>
                <a:latin typeface="Arial" pitchFamily="34" charset="0"/>
                <a:cs typeface="Arial" pitchFamily="34" charset="0"/>
              </a:rPr>
              <a:t>The first level of </a:t>
            </a:r>
            <a:r>
              <a:rPr lang="en-GB" sz="2200" u="sng" dirty="0">
                <a:solidFill>
                  <a:schemeClr val="tx1"/>
                </a:solidFill>
                <a:latin typeface="Arial" pitchFamily="34" charset="0"/>
                <a:cs typeface="Arial" pitchFamily="34" charset="0"/>
              </a:rPr>
              <a:t>trip classification</a:t>
            </a:r>
            <a:r>
              <a:rPr lang="en-GB" sz="2200" dirty="0">
                <a:solidFill>
                  <a:schemeClr val="tx1"/>
                </a:solidFill>
                <a:latin typeface="Arial" pitchFamily="34" charset="0"/>
                <a:cs typeface="Arial" pitchFamily="34" charset="0"/>
              </a:rPr>
              <a:t>, used normally, is a broad grouping into, </a:t>
            </a:r>
          </a:p>
          <a:p>
            <a:pPr marL="845820" lvl="1" indent="-571500" algn="just">
              <a:lnSpc>
                <a:spcPct val="150000"/>
              </a:lnSpc>
              <a:buClr>
                <a:schemeClr val="tx1"/>
              </a:buClr>
              <a:buSzPct val="100000"/>
              <a:buFont typeface="Arial" pitchFamily="34" charset="0"/>
              <a:buChar char="•"/>
            </a:pPr>
            <a:r>
              <a:rPr lang="en-GB" sz="2200" i="1" dirty="0">
                <a:solidFill>
                  <a:schemeClr val="tx1"/>
                </a:solidFill>
                <a:latin typeface="Arial" pitchFamily="34" charset="0"/>
                <a:cs typeface="Arial" pitchFamily="34" charset="0"/>
              </a:rPr>
              <a:t>Home based trips</a:t>
            </a:r>
            <a:r>
              <a:rPr lang="en-GB" sz="2200" dirty="0">
                <a:solidFill>
                  <a:schemeClr val="tx1"/>
                </a:solidFill>
                <a:latin typeface="Arial" pitchFamily="34" charset="0"/>
                <a:cs typeface="Arial" pitchFamily="34" charset="0"/>
              </a:rPr>
              <a:t>; trips that have one trip end at a household</a:t>
            </a:r>
          </a:p>
          <a:p>
            <a:pPr marL="845820" lvl="1" indent="-571500" algn="just">
              <a:lnSpc>
                <a:spcPct val="150000"/>
              </a:lnSpc>
              <a:buClr>
                <a:schemeClr val="tx1"/>
              </a:buClr>
              <a:buSzPct val="100000"/>
              <a:buFont typeface="Arial" pitchFamily="34" charset="0"/>
              <a:buChar char="•"/>
            </a:pPr>
            <a:r>
              <a:rPr lang="en-GB" sz="2200" i="1" dirty="0">
                <a:solidFill>
                  <a:schemeClr val="tx1"/>
                </a:solidFill>
                <a:latin typeface="Arial" pitchFamily="34" charset="0"/>
                <a:cs typeface="Arial" pitchFamily="34" charset="0"/>
              </a:rPr>
              <a:t>Non-home based trips</a:t>
            </a:r>
            <a:r>
              <a:rPr lang="en-GB" sz="2200" dirty="0">
                <a:solidFill>
                  <a:schemeClr val="tx1"/>
                </a:solidFill>
                <a:latin typeface="Arial" pitchFamily="34" charset="0"/>
                <a:cs typeface="Arial" pitchFamily="34" charset="0"/>
              </a:rPr>
              <a:t>; e.g. trips b/w work place and shopping area, business trips b/w two activity centres, etc. </a:t>
            </a:r>
          </a:p>
        </p:txBody>
      </p:sp>
    </p:spTree>
    <p:extLst>
      <p:ext uri="{BB962C8B-B14F-4D97-AF65-F5344CB8AC3E}">
        <p14:creationId xmlns:p14="http://schemas.microsoft.com/office/powerpoint/2010/main" val="20725063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315200" cy="717612"/>
          </a:xfrm>
        </p:spPr>
        <p:txBody>
          <a:bodyPr>
            <a:normAutofit fontScale="90000"/>
          </a:bodyPr>
          <a:lstStyle/>
          <a:p>
            <a:r>
              <a:rPr lang="en-GB" b="1" dirty="0">
                <a:latin typeface="Arial" pitchFamily="34" charset="0"/>
                <a:cs typeface="Arial" pitchFamily="34" charset="0"/>
              </a:rPr>
              <a:t>Trip Classification </a:t>
            </a:r>
            <a:endParaRPr lang="en-GB" dirty="0"/>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1950" y="1342549"/>
            <a:ext cx="8401050" cy="4776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2400" y="1323499"/>
            <a:ext cx="86106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52400" y="4642008"/>
            <a:ext cx="5029200" cy="1477328"/>
          </a:xfrm>
          <a:prstGeom prst="rect">
            <a:avLst/>
          </a:prstGeom>
          <a:noFill/>
        </p:spPr>
        <p:txBody>
          <a:bodyPr wrap="square" rtlCol="0">
            <a:spAutoFit/>
          </a:bodyPr>
          <a:lstStyle/>
          <a:p>
            <a:pPr algn="just"/>
            <a:r>
              <a:rPr lang="en-GB" dirty="0">
                <a:solidFill>
                  <a:srgbClr val="FFFF00"/>
                </a:solidFill>
                <a:latin typeface="Arial" pitchFamily="34" charset="0"/>
                <a:cs typeface="Arial" pitchFamily="34" charset="0"/>
              </a:rPr>
              <a:t>Total Trips = 8</a:t>
            </a:r>
          </a:p>
          <a:p>
            <a:pPr algn="just"/>
            <a:r>
              <a:rPr lang="en-GB" dirty="0">
                <a:solidFill>
                  <a:srgbClr val="FFFF00"/>
                </a:solidFill>
                <a:latin typeface="Arial" pitchFamily="34" charset="0"/>
                <a:cs typeface="Arial" pitchFamily="34" charset="0"/>
              </a:rPr>
              <a:t>4 trip ends are produced at zone 1</a:t>
            </a:r>
          </a:p>
          <a:p>
            <a:pPr algn="just"/>
            <a:r>
              <a:rPr lang="en-GB" dirty="0">
                <a:solidFill>
                  <a:srgbClr val="FFFF00"/>
                </a:solidFill>
                <a:latin typeface="Arial" pitchFamily="34" charset="0"/>
                <a:cs typeface="Arial" pitchFamily="34" charset="0"/>
              </a:rPr>
              <a:t>6 trip ends are attracted to zone 2</a:t>
            </a:r>
          </a:p>
          <a:p>
            <a:pPr algn="just"/>
            <a:r>
              <a:rPr lang="en-GB" dirty="0">
                <a:solidFill>
                  <a:srgbClr val="FFFF00"/>
                </a:solidFill>
                <a:latin typeface="Arial" pitchFamily="34" charset="0"/>
                <a:cs typeface="Arial" pitchFamily="34" charset="0"/>
              </a:rPr>
              <a:t>2 trip ends are produced at and 4 trip ends are attracted to zone 3. </a:t>
            </a:r>
          </a:p>
        </p:txBody>
      </p:sp>
    </p:spTree>
    <p:extLst>
      <p:ext uri="{BB962C8B-B14F-4D97-AF65-F5344CB8AC3E}">
        <p14:creationId xmlns:p14="http://schemas.microsoft.com/office/powerpoint/2010/main" val="1468730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8534400" cy="758952"/>
          </a:xfrm>
        </p:spPr>
        <p:txBody>
          <a:bodyPr>
            <a:normAutofit fontScale="90000"/>
          </a:bodyPr>
          <a:lstStyle/>
          <a:p>
            <a:pPr marL="0" indent="0">
              <a:lnSpc>
                <a:spcPct val="170000"/>
              </a:lnSpc>
            </a:pPr>
            <a:r>
              <a:rPr lang="en-GB" b="1" dirty="0">
                <a:latin typeface="Arial" pitchFamily="34" charset="0"/>
                <a:cs typeface="Arial" pitchFamily="34" charset="0"/>
              </a:rPr>
              <a:t>Trip Generation Analysis</a:t>
            </a:r>
          </a:p>
        </p:txBody>
      </p:sp>
      <p:sp>
        <p:nvSpPr>
          <p:cNvPr id="3" name="Content Placeholder 2"/>
          <p:cNvSpPr>
            <a:spLocks noGrp="1"/>
          </p:cNvSpPr>
          <p:nvPr>
            <p:ph idx="1"/>
          </p:nvPr>
        </p:nvSpPr>
        <p:spPr>
          <a:xfrm>
            <a:off x="533400" y="1981200"/>
            <a:ext cx="7924800" cy="5029200"/>
          </a:xfrm>
        </p:spPr>
        <p:txBody>
          <a:bodyPr>
            <a:noAutofit/>
          </a:bodyPr>
          <a:lstStyle/>
          <a:p>
            <a:pPr algn="just">
              <a:lnSpc>
                <a:spcPct val="150000"/>
              </a:lnSpc>
              <a:buFont typeface="Arial" pitchFamily="34" charset="0"/>
              <a:buChar char="•"/>
            </a:pPr>
            <a:r>
              <a:rPr lang="en-GB" sz="2000" dirty="0">
                <a:solidFill>
                  <a:schemeClr val="tx1"/>
                </a:solidFill>
                <a:latin typeface="Arial" pitchFamily="34" charset="0"/>
                <a:cs typeface="Arial" pitchFamily="34" charset="0"/>
              </a:rPr>
              <a:t>Simply, trip generation analysis has two functions: </a:t>
            </a:r>
          </a:p>
          <a:p>
            <a:pPr algn="just">
              <a:lnSpc>
                <a:spcPct val="150000"/>
              </a:lnSpc>
              <a:buFont typeface="Arial" pitchFamily="34" charset="0"/>
              <a:buChar char="•"/>
            </a:pPr>
            <a:r>
              <a:rPr lang="en-GB" sz="2000" dirty="0">
                <a:solidFill>
                  <a:schemeClr val="tx1"/>
                </a:solidFill>
                <a:latin typeface="Arial" pitchFamily="34" charset="0"/>
                <a:cs typeface="Arial" pitchFamily="34" charset="0"/>
              </a:rPr>
              <a:t>The goal of trip generation models for internal passenger trips is to estimate total number of ‘trip ends’ for each purpose generated in each traffic zone based on socio-economic and/or land use data for the respective zones.</a:t>
            </a:r>
          </a:p>
          <a:p>
            <a:pPr algn="just">
              <a:lnSpc>
                <a:spcPct val="150000"/>
              </a:lnSpc>
              <a:buFont typeface="Arial" pitchFamily="34" charset="0"/>
              <a:buChar char="•"/>
            </a:pPr>
            <a:r>
              <a:rPr lang="en-GB" sz="2000" dirty="0">
                <a:solidFill>
                  <a:schemeClr val="tx1"/>
                </a:solidFill>
                <a:latin typeface="Arial" pitchFamily="34" charset="0"/>
                <a:cs typeface="Arial" pitchFamily="34" charset="0"/>
              </a:rPr>
              <a:t>To use the relationship to estimate the number of trips generated at some future date under a new set of land use conditions.</a:t>
            </a:r>
          </a:p>
          <a:p>
            <a:pPr algn="just">
              <a:lnSpc>
                <a:spcPct val="150000"/>
              </a:lnSpc>
            </a:pPr>
            <a:endParaRPr lang="en-GB" sz="2800" dirty="0">
              <a:latin typeface="Arial" pitchFamily="34" charset="0"/>
              <a:cs typeface="Arial" pitchFamily="34" charset="0"/>
            </a:endParaRPr>
          </a:p>
        </p:txBody>
      </p:sp>
    </p:spTree>
    <p:extLst>
      <p:ext uri="{BB962C8B-B14F-4D97-AF65-F5344CB8AC3E}">
        <p14:creationId xmlns:p14="http://schemas.microsoft.com/office/powerpoint/2010/main" val="34282329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90600"/>
            <a:ext cx="8534400" cy="758952"/>
          </a:xfrm>
        </p:spPr>
        <p:txBody>
          <a:bodyPr>
            <a:normAutofit fontScale="90000"/>
          </a:bodyPr>
          <a:lstStyle/>
          <a:p>
            <a:pPr marL="0" indent="0">
              <a:lnSpc>
                <a:spcPct val="170000"/>
              </a:lnSpc>
            </a:pPr>
            <a:r>
              <a:rPr lang="en-GB" dirty="0">
                <a:latin typeface="Arial" pitchFamily="34" charset="0"/>
                <a:cs typeface="Arial" pitchFamily="34" charset="0"/>
              </a:rPr>
              <a:t>Trip Generation Analysis (contd.)</a:t>
            </a:r>
          </a:p>
        </p:txBody>
      </p:sp>
      <p:sp>
        <p:nvSpPr>
          <p:cNvPr id="3" name="Content Placeholder 2"/>
          <p:cNvSpPr>
            <a:spLocks noGrp="1"/>
          </p:cNvSpPr>
          <p:nvPr>
            <p:ph idx="1"/>
          </p:nvPr>
        </p:nvSpPr>
        <p:spPr>
          <a:xfrm>
            <a:off x="533400" y="1905000"/>
            <a:ext cx="8275320" cy="4648200"/>
          </a:xfrm>
        </p:spPr>
        <p:txBody>
          <a:bodyPr>
            <a:noAutofit/>
          </a:bodyPr>
          <a:lstStyle/>
          <a:p>
            <a:pPr algn="just">
              <a:lnSpc>
                <a:spcPct val="150000"/>
              </a:lnSpc>
              <a:buFont typeface="Arial" pitchFamily="34" charset="0"/>
              <a:buChar char="•"/>
            </a:pPr>
            <a:r>
              <a:rPr lang="en-GB" sz="2000" dirty="0">
                <a:solidFill>
                  <a:schemeClr val="tx1"/>
                </a:solidFill>
                <a:latin typeface="Arial" pitchFamily="34" charset="0"/>
                <a:cs typeface="Arial" pitchFamily="34" charset="0"/>
              </a:rPr>
              <a:t>This task can be accomplished with either aggregate or disaggregate models. </a:t>
            </a:r>
          </a:p>
          <a:p>
            <a:pPr algn="just">
              <a:lnSpc>
                <a:spcPct val="150000"/>
              </a:lnSpc>
              <a:buFont typeface="Arial" pitchFamily="34" charset="0"/>
              <a:buChar char="•"/>
            </a:pPr>
            <a:r>
              <a:rPr lang="en-GB" sz="2000" dirty="0">
                <a:solidFill>
                  <a:schemeClr val="tx1"/>
                </a:solidFill>
                <a:latin typeface="Arial" pitchFamily="34" charset="0"/>
                <a:cs typeface="Arial" pitchFamily="34" charset="0"/>
              </a:rPr>
              <a:t>For </a:t>
            </a:r>
            <a:r>
              <a:rPr lang="en-GB" sz="2000" i="1" dirty="0">
                <a:solidFill>
                  <a:schemeClr val="tx1"/>
                </a:solidFill>
                <a:latin typeface="Arial" pitchFamily="34" charset="0"/>
                <a:cs typeface="Arial" pitchFamily="34" charset="0"/>
              </a:rPr>
              <a:t>aggregate models </a:t>
            </a:r>
            <a:r>
              <a:rPr lang="en-GB" sz="2000" dirty="0">
                <a:solidFill>
                  <a:schemeClr val="tx1"/>
                </a:solidFill>
                <a:latin typeface="Arial" pitchFamily="34" charset="0"/>
                <a:cs typeface="Arial" pitchFamily="34" charset="0"/>
              </a:rPr>
              <a:t>the total number of trips (trip ends) generated in a zone is used as the dependent variable.</a:t>
            </a:r>
          </a:p>
          <a:p>
            <a:pPr algn="just">
              <a:lnSpc>
                <a:spcPct val="150000"/>
              </a:lnSpc>
              <a:buFont typeface="Arial" pitchFamily="34" charset="0"/>
              <a:buChar char="•"/>
            </a:pPr>
            <a:r>
              <a:rPr lang="en-GB" sz="2000" dirty="0">
                <a:solidFill>
                  <a:schemeClr val="tx1"/>
                </a:solidFill>
                <a:latin typeface="Arial" pitchFamily="34" charset="0"/>
                <a:cs typeface="Arial" pitchFamily="34" charset="0"/>
              </a:rPr>
              <a:t>For disaggregate models trips made by a household (or a business establishment) is used as the dependent variable. When using disaggregate models the trip ends generated by households, and/or any other trip generating units such as business establishments, in a zone are combined to produce the zonal (total) value.</a:t>
            </a:r>
          </a:p>
          <a:p>
            <a:pPr algn="just">
              <a:lnSpc>
                <a:spcPct val="150000"/>
              </a:lnSpc>
              <a:buFont typeface="Arial" pitchFamily="34" charset="0"/>
              <a:buChar char="•"/>
            </a:pPr>
            <a:endParaRPr lang="en-GB" sz="21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6410279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534400" cy="758952"/>
          </a:xfrm>
        </p:spPr>
        <p:txBody>
          <a:bodyPr>
            <a:normAutofit fontScale="90000"/>
          </a:bodyPr>
          <a:lstStyle/>
          <a:p>
            <a:pPr marL="0" indent="0">
              <a:lnSpc>
                <a:spcPct val="170000"/>
              </a:lnSpc>
            </a:pPr>
            <a:r>
              <a:rPr lang="en-GB" dirty="0">
                <a:latin typeface="Arial" pitchFamily="34" charset="0"/>
                <a:cs typeface="Arial" pitchFamily="34" charset="0"/>
              </a:rPr>
              <a:t>Trip Generation Analysis (contd.)</a:t>
            </a:r>
          </a:p>
        </p:txBody>
      </p:sp>
      <p:sp>
        <p:nvSpPr>
          <p:cNvPr id="3" name="Content Placeholder 2"/>
          <p:cNvSpPr>
            <a:spLocks noGrp="1"/>
          </p:cNvSpPr>
          <p:nvPr>
            <p:ph idx="1"/>
          </p:nvPr>
        </p:nvSpPr>
        <p:spPr>
          <a:xfrm>
            <a:off x="533400" y="1828800"/>
            <a:ext cx="8199120" cy="4724400"/>
          </a:xfrm>
        </p:spPr>
        <p:txBody>
          <a:bodyPr>
            <a:noAutofit/>
          </a:bodyPr>
          <a:lstStyle/>
          <a:p>
            <a:pPr marL="342900" indent="-342900" algn="just">
              <a:lnSpc>
                <a:spcPct val="150000"/>
              </a:lnSpc>
              <a:buFont typeface="+mj-lt"/>
              <a:buAutoNum type="arabicPeriod"/>
            </a:pPr>
            <a:r>
              <a:rPr lang="en-GB" sz="2200" dirty="0">
                <a:solidFill>
                  <a:schemeClr val="tx1"/>
                </a:solidFill>
                <a:latin typeface="Arial" pitchFamily="34" charset="0"/>
                <a:cs typeface="Arial" pitchFamily="34" charset="0"/>
              </a:rPr>
              <a:t>Cross-Classification </a:t>
            </a:r>
          </a:p>
          <a:p>
            <a:pPr marL="342900" indent="-342900" algn="just">
              <a:lnSpc>
                <a:spcPct val="150000"/>
              </a:lnSpc>
              <a:buFont typeface="+mj-lt"/>
              <a:buAutoNum type="arabicPeriod"/>
            </a:pPr>
            <a:r>
              <a:rPr lang="en-GB" sz="2200" dirty="0">
                <a:solidFill>
                  <a:schemeClr val="tx1"/>
                </a:solidFill>
                <a:latin typeface="Arial" pitchFamily="34" charset="0"/>
                <a:cs typeface="Arial" pitchFamily="34" charset="0"/>
              </a:rPr>
              <a:t>Rate Based Analysis</a:t>
            </a:r>
          </a:p>
          <a:p>
            <a:pPr marL="342900" indent="-342900" algn="just">
              <a:lnSpc>
                <a:spcPct val="150000"/>
              </a:lnSpc>
              <a:buFont typeface="+mj-lt"/>
              <a:buAutoNum type="arabicPeriod"/>
            </a:pPr>
            <a:r>
              <a:rPr lang="en-GB" sz="2200" dirty="0">
                <a:solidFill>
                  <a:schemeClr val="tx1"/>
                </a:solidFill>
                <a:latin typeface="Arial" pitchFamily="34" charset="0"/>
                <a:cs typeface="Arial" pitchFamily="34" charset="0"/>
              </a:rPr>
              <a:t>Multiple Regression Analysis – aggregated model</a:t>
            </a:r>
          </a:p>
          <a:p>
            <a:pPr marL="0" indent="0" algn="just">
              <a:lnSpc>
                <a:spcPct val="150000"/>
              </a:lnSpc>
              <a:buNone/>
            </a:pPr>
            <a:r>
              <a:rPr lang="en-GB" sz="2200" dirty="0">
                <a:solidFill>
                  <a:schemeClr val="tx1"/>
                </a:solidFill>
                <a:latin typeface="Arial" pitchFamily="34" charset="0"/>
                <a:cs typeface="Arial" pitchFamily="34" charset="0"/>
              </a:rPr>
              <a:t>- household generated trips comprise a major portion of all trips in an urban area (more than 80%). </a:t>
            </a:r>
          </a:p>
          <a:p>
            <a:pPr marL="0" indent="0" algn="just">
              <a:lnSpc>
                <a:spcPct val="150000"/>
              </a:lnSpc>
              <a:buNone/>
            </a:pPr>
            <a:endParaRPr lang="en-GB" sz="2200" dirty="0">
              <a:latin typeface="Arial" pitchFamily="34" charset="0"/>
              <a:cs typeface="Arial" pitchFamily="34" charset="0"/>
            </a:endParaRPr>
          </a:p>
        </p:txBody>
      </p:sp>
      <p:grpSp>
        <p:nvGrpSpPr>
          <p:cNvPr id="6" name="Group 5"/>
          <p:cNvGrpSpPr/>
          <p:nvPr/>
        </p:nvGrpSpPr>
        <p:grpSpPr>
          <a:xfrm>
            <a:off x="3657600" y="2146816"/>
            <a:ext cx="3600450" cy="470416"/>
            <a:chOff x="3124200" y="1739384"/>
            <a:chExt cx="3600450" cy="470416"/>
          </a:xfrm>
        </p:grpSpPr>
        <p:sp>
          <p:nvSpPr>
            <p:cNvPr id="4" name="Right Brace 3"/>
            <p:cNvSpPr/>
            <p:nvPr/>
          </p:nvSpPr>
          <p:spPr>
            <a:xfrm>
              <a:off x="3124200" y="1752600"/>
              <a:ext cx="609600" cy="4572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solidFill>
                  <a:prstClr val="black"/>
                </a:solidFill>
              </a:endParaRPr>
            </a:p>
          </p:txBody>
        </p:sp>
        <p:sp>
          <p:nvSpPr>
            <p:cNvPr id="5" name="TextBox 4"/>
            <p:cNvSpPr txBox="1"/>
            <p:nvPr/>
          </p:nvSpPr>
          <p:spPr>
            <a:xfrm>
              <a:off x="3752850" y="1739384"/>
              <a:ext cx="2971800" cy="369332"/>
            </a:xfrm>
            <a:prstGeom prst="rect">
              <a:avLst/>
            </a:prstGeom>
            <a:noFill/>
          </p:spPr>
          <p:txBody>
            <a:bodyPr wrap="square" rtlCol="0">
              <a:spAutoFit/>
            </a:bodyPr>
            <a:lstStyle/>
            <a:p>
              <a:pPr algn="just"/>
              <a:r>
                <a:rPr lang="en-GB" dirty="0">
                  <a:latin typeface="Arial" pitchFamily="34" charset="0"/>
                  <a:cs typeface="Arial" pitchFamily="34" charset="0"/>
                </a:rPr>
                <a:t>disaggregate models</a:t>
              </a:r>
            </a:p>
          </p:txBody>
        </p:sp>
      </p:grpSp>
    </p:spTree>
    <p:extLst>
      <p:ext uri="{BB962C8B-B14F-4D97-AF65-F5344CB8AC3E}">
        <p14:creationId xmlns:p14="http://schemas.microsoft.com/office/powerpoint/2010/main" val="632430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82" y="838200"/>
            <a:ext cx="9144000" cy="692696"/>
          </a:xfrm>
        </p:spPr>
        <p:style>
          <a:lnRef idx="0">
            <a:schemeClr val="accent2"/>
          </a:lnRef>
          <a:fillRef idx="3">
            <a:schemeClr val="accent2"/>
          </a:fillRef>
          <a:effectRef idx="3">
            <a:schemeClr val="accent2"/>
          </a:effectRef>
          <a:fontRef idx="minor">
            <a:schemeClr val="lt1"/>
          </a:fontRef>
        </p:style>
        <p:txBody>
          <a:bodyPr>
            <a:normAutofit fontScale="90000"/>
          </a:bodyPr>
          <a:lstStyle/>
          <a:p>
            <a:endParaRPr lang="en-GB" dirty="0"/>
          </a:p>
        </p:txBody>
      </p:sp>
      <p:sp>
        <p:nvSpPr>
          <p:cNvPr id="4" name="Slide Number Placeholder 3"/>
          <p:cNvSpPr>
            <a:spLocks noGrp="1"/>
          </p:cNvSpPr>
          <p:nvPr>
            <p:ph type="sldNum" sz="quarter" idx="12"/>
          </p:nvPr>
        </p:nvSpPr>
        <p:spPr/>
        <p:txBody>
          <a:bodyPr/>
          <a:lstStyle/>
          <a:p>
            <a:pPr>
              <a:defRPr/>
            </a:pPr>
            <a:fld id="{BA9120CA-0365-42E9-AF32-DE8ED0C5FE9A}" type="slidenum">
              <a:rPr lang="en-US" smtClean="0">
                <a:solidFill>
                  <a:prstClr val="black">
                    <a:tint val="75000"/>
                  </a:prstClr>
                </a:solidFill>
              </a:rPr>
              <a:pPr>
                <a:defRPr/>
              </a:pPr>
              <a:t>39</a:t>
            </a:fld>
            <a:endParaRPr lang="en-US">
              <a:solidFill>
                <a:prstClr val="black">
                  <a:tint val="75000"/>
                </a:prstClr>
              </a:solidFill>
            </a:endParaRPr>
          </a:p>
        </p:txBody>
      </p:sp>
      <p:sp>
        <p:nvSpPr>
          <p:cNvPr id="3" name="Content Placeholder 2"/>
          <p:cNvSpPr>
            <a:spLocks noGrp="1"/>
          </p:cNvSpPr>
          <p:nvPr>
            <p:ph idx="1"/>
          </p:nvPr>
        </p:nvSpPr>
        <p:spPr>
          <a:xfrm>
            <a:off x="872067" y="2286000"/>
            <a:ext cx="7408333" cy="3840163"/>
          </a:xfrm>
        </p:spPr>
        <p:txBody>
          <a:bodyPr/>
          <a:lstStyle/>
          <a:p>
            <a:pPr marL="0" indent="0" algn="ctr">
              <a:buNone/>
            </a:pPr>
            <a:r>
              <a:rPr lang="en-US" dirty="0"/>
              <a:t>LAB WORK 4</a:t>
            </a:r>
          </a:p>
          <a:p>
            <a:pPr marL="0" indent="0" algn="ctr">
              <a:buNone/>
            </a:pPr>
            <a:r>
              <a:rPr lang="en-US" dirty="0"/>
              <a:t>System Descriptive Model</a:t>
            </a:r>
          </a:p>
          <a:p>
            <a:pPr marL="0" indent="0" algn="ctr">
              <a:buNone/>
            </a:pPr>
            <a:r>
              <a:rPr lang="en-US" dirty="0"/>
              <a:t>Traffic Counts at Closed Loop</a:t>
            </a:r>
          </a:p>
          <a:p>
            <a:pPr marL="0" indent="0" algn="ctr">
              <a:buNone/>
            </a:pPr>
            <a:r>
              <a:rPr lang="en-US" dirty="0"/>
              <a:t>(Real Time Problem)</a:t>
            </a:r>
          </a:p>
        </p:txBody>
      </p:sp>
    </p:spTree>
    <p:extLst>
      <p:ext uri="{BB962C8B-B14F-4D97-AF65-F5344CB8AC3E}">
        <p14:creationId xmlns:p14="http://schemas.microsoft.com/office/powerpoint/2010/main" val="1204016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153400" cy="4572000"/>
          </a:xfrm>
        </p:spPr>
        <p:txBody>
          <a:bodyPr>
            <a:normAutofit/>
          </a:bodyPr>
          <a:lstStyle/>
          <a:p>
            <a:pPr marL="0" indent="0" algn="just">
              <a:buNone/>
            </a:pPr>
            <a:r>
              <a:rPr lang="en-US" dirty="0"/>
              <a:t> Summarize the number of trips by mode, by purpose, by time of day, etc. </a:t>
            </a:r>
          </a:p>
          <a:p>
            <a:pPr marL="0" indent="0" algn="just">
              <a:buNone/>
            </a:pPr>
            <a:r>
              <a:rPr lang="en-US" dirty="0"/>
              <a:t>To do so, for each trip record the following information: </a:t>
            </a:r>
          </a:p>
          <a:p>
            <a:pPr marL="0" indent="0" algn="just">
              <a:buNone/>
            </a:pPr>
            <a:endParaRPr lang="en-US" dirty="0"/>
          </a:p>
          <a:p>
            <a:pPr algn="just">
              <a:buFont typeface="Arial" pitchFamily="34" charset="0"/>
              <a:buChar char="•"/>
            </a:pPr>
            <a:r>
              <a:rPr lang="en-US" dirty="0"/>
              <a:t>Start and end time </a:t>
            </a:r>
          </a:p>
          <a:p>
            <a:pPr algn="just">
              <a:buFont typeface="Arial" pitchFamily="34" charset="0"/>
              <a:buChar char="•"/>
            </a:pPr>
            <a:r>
              <a:rPr lang="en-US" dirty="0"/>
              <a:t>Start and end location of each trip, </a:t>
            </a:r>
          </a:p>
          <a:p>
            <a:pPr algn="just">
              <a:buFont typeface="Arial" pitchFamily="34" charset="0"/>
              <a:buChar char="•"/>
            </a:pPr>
            <a:r>
              <a:rPr lang="en-US" dirty="0"/>
              <a:t>Primary mode (drive alone, car driver with passenger, car pooling, bus, walk, bike, other) </a:t>
            </a:r>
          </a:p>
          <a:p>
            <a:pPr algn="just">
              <a:buFont typeface="Arial" pitchFamily="34" charset="0"/>
              <a:buChar char="•"/>
            </a:pPr>
            <a:r>
              <a:rPr lang="en-US" dirty="0"/>
              <a:t>Purpose (to work, return home, work related business, shopping, family/personal business, school, medical/dental, vacation, visit friends or relatives, social recreational, other)</a:t>
            </a:r>
          </a:p>
        </p:txBody>
      </p:sp>
      <p:sp>
        <p:nvSpPr>
          <p:cNvPr id="2" name="Title 1"/>
          <p:cNvSpPr>
            <a:spLocks noGrp="1"/>
          </p:cNvSpPr>
          <p:nvPr>
            <p:ph type="title"/>
          </p:nvPr>
        </p:nvSpPr>
        <p:spPr/>
        <p:txBody>
          <a:bodyPr/>
          <a:lstStyle/>
          <a:p>
            <a:r>
              <a:rPr lang="en-US" dirty="0"/>
              <a:t>Travel Diary</a:t>
            </a:r>
          </a:p>
        </p:txBody>
      </p:sp>
    </p:spTree>
    <p:extLst>
      <p:ext uri="{BB962C8B-B14F-4D97-AF65-F5344CB8AC3E}">
        <p14:creationId xmlns:p14="http://schemas.microsoft.com/office/powerpoint/2010/main" val="3878712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82" y="838200"/>
            <a:ext cx="9144000" cy="692696"/>
          </a:xfrm>
        </p:spPr>
        <p:style>
          <a:lnRef idx="0">
            <a:schemeClr val="accent2"/>
          </a:lnRef>
          <a:fillRef idx="3">
            <a:schemeClr val="accent2"/>
          </a:fillRef>
          <a:effectRef idx="3">
            <a:schemeClr val="accent2"/>
          </a:effectRef>
          <a:fontRef idx="minor">
            <a:schemeClr val="lt1"/>
          </a:fontRef>
        </p:style>
        <p:txBody>
          <a:bodyPr>
            <a:normAutofit fontScale="90000"/>
          </a:bodyPr>
          <a:lstStyle/>
          <a:p>
            <a:r>
              <a:rPr lang="en-GB" dirty="0"/>
              <a:t>Traffic count at 4 Intersection</a:t>
            </a:r>
          </a:p>
        </p:txBody>
      </p:sp>
      <p:sp>
        <p:nvSpPr>
          <p:cNvPr id="4" name="Slide Number Placeholder 3"/>
          <p:cNvSpPr>
            <a:spLocks noGrp="1"/>
          </p:cNvSpPr>
          <p:nvPr>
            <p:ph type="sldNum" sz="quarter" idx="12"/>
          </p:nvPr>
        </p:nvSpPr>
        <p:spPr/>
        <p:txBody>
          <a:bodyPr/>
          <a:lstStyle/>
          <a:p>
            <a:pPr>
              <a:defRPr/>
            </a:pPr>
            <a:fld id="{BA9120CA-0365-42E9-AF32-DE8ED0C5FE9A}" type="slidenum">
              <a:rPr lang="en-US" smtClean="0">
                <a:solidFill>
                  <a:prstClr val="black">
                    <a:tint val="75000"/>
                  </a:prstClr>
                </a:solidFill>
              </a:rPr>
              <a:pPr>
                <a:defRPr/>
              </a:pPr>
              <a:t>40</a:t>
            </a:fld>
            <a:endParaRPr lang="en-US">
              <a:solidFill>
                <a:prstClr val="black">
                  <a:tint val="75000"/>
                </a:prstClr>
              </a:solidFill>
            </a:endParaRPr>
          </a:p>
        </p:txBody>
      </p:sp>
      <p:sp>
        <p:nvSpPr>
          <p:cNvPr id="3" name="Content Placeholder 2"/>
          <p:cNvSpPr>
            <a:spLocks noGrp="1"/>
          </p:cNvSpPr>
          <p:nvPr>
            <p:ph idx="1"/>
          </p:nvPr>
        </p:nvSpPr>
        <p:spPr>
          <a:xfrm>
            <a:off x="872067" y="1828800"/>
            <a:ext cx="7408333" cy="4297363"/>
          </a:xfrm>
        </p:spPr>
        <p:txBody>
          <a:bodyPr/>
          <a:lstStyle/>
          <a:p>
            <a:pPr marL="457200" indent="-457200">
              <a:buAutoNum type="arabicPeriod"/>
            </a:pPr>
            <a:r>
              <a:rPr lang="en-US" dirty="0" err="1"/>
              <a:t>Garhi</a:t>
            </a:r>
            <a:r>
              <a:rPr lang="en-US" dirty="0"/>
              <a:t> </a:t>
            </a:r>
            <a:r>
              <a:rPr lang="en-US" dirty="0" err="1"/>
              <a:t>Shahi</a:t>
            </a:r>
            <a:r>
              <a:rPr lang="en-US" dirty="0"/>
              <a:t> Intersection</a:t>
            </a:r>
          </a:p>
          <a:p>
            <a:pPr marL="457200" indent="-457200">
              <a:buAutoNum type="arabicPeriod"/>
            </a:pPr>
            <a:r>
              <a:rPr lang="en-US" dirty="0"/>
              <a:t>Butt Sweets Intersection</a:t>
            </a:r>
          </a:p>
          <a:p>
            <a:pPr marL="457200" indent="-457200">
              <a:buAutoNum type="arabicPeriod"/>
            </a:pPr>
            <a:r>
              <a:rPr lang="en-US" dirty="0"/>
              <a:t>Queen Marry Intersection</a:t>
            </a:r>
          </a:p>
          <a:p>
            <a:pPr marL="457200" indent="-457200">
              <a:buAutoNum type="arabicPeriod"/>
            </a:pPr>
            <a:r>
              <a:rPr lang="en-US" dirty="0"/>
              <a:t>Cakes and Bakes Intersection</a:t>
            </a:r>
          </a:p>
        </p:txBody>
      </p:sp>
    </p:spTree>
    <p:extLst>
      <p:ext uri="{BB962C8B-B14F-4D97-AF65-F5344CB8AC3E}">
        <p14:creationId xmlns:p14="http://schemas.microsoft.com/office/powerpoint/2010/main" val="335552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35B60F8-E9B1-4AF9-9877-F1D60E3AE460}" type="slidenum">
              <a:rPr lang="en-US" smtClean="0"/>
              <a:pPr/>
              <a:t>41</a:t>
            </a:fld>
            <a:endParaRPr lang="en-US"/>
          </a:p>
        </p:txBody>
      </p:sp>
      <p:sp>
        <p:nvSpPr>
          <p:cNvPr id="7" name="TextBox 6"/>
          <p:cNvSpPr txBox="1"/>
          <p:nvPr/>
        </p:nvSpPr>
        <p:spPr>
          <a:xfrm>
            <a:off x="1066800" y="2348805"/>
            <a:ext cx="3124200" cy="1384995"/>
          </a:xfrm>
          <a:prstGeom prst="rect">
            <a:avLst/>
          </a:prstGeom>
          <a:noFill/>
        </p:spPr>
        <p:txBody>
          <a:bodyPr wrap="square" rtlCol="0">
            <a:spAutoFit/>
          </a:bodyPr>
          <a:lstStyle/>
          <a:p>
            <a:pPr algn="ctr"/>
            <a:r>
              <a:rPr lang="en-US" sz="3600" dirty="0">
                <a:solidFill>
                  <a:srgbClr val="0070C0"/>
                </a:solidFill>
              </a:rPr>
              <a:t>Any</a:t>
            </a:r>
            <a:r>
              <a:rPr lang="en-US" sz="3600" dirty="0">
                <a:solidFill>
                  <a:srgbClr val="FF0000"/>
                </a:solidFill>
              </a:rPr>
              <a:t> </a:t>
            </a:r>
            <a:r>
              <a:rPr lang="en-US" sz="4800" dirty="0">
                <a:solidFill>
                  <a:srgbClr val="FF0000"/>
                </a:solidFill>
              </a:rPr>
              <a:t>Questions</a:t>
            </a:r>
            <a:endParaRPr lang="en-US" sz="4800" b="1" dirty="0">
              <a:solidFill>
                <a:srgbClr val="FF0000"/>
              </a:solidFill>
            </a:endParaRPr>
          </a:p>
        </p:txBody>
      </p:sp>
      <p:pic>
        <p:nvPicPr>
          <p:cNvPr id="8" name="Picture 7" descr="question.jpg"/>
          <p:cNvPicPr>
            <a:picLocks noChangeAspect="1"/>
          </p:cNvPicPr>
          <p:nvPr/>
        </p:nvPicPr>
        <p:blipFill>
          <a:blip r:embed="rId2" cstate="print"/>
          <a:stretch>
            <a:fillRect/>
          </a:stretch>
        </p:blipFill>
        <p:spPr>
          <a:xfrm>
            <a:off x="4267200" y="1371600"/>
            <a:ext cx="3810000" cy="47625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05000"/>
            <a:ext cx="7408333" cy="2819400"/>
          </a:xfrm>
        </p:spPr>
        <p:txBody>
          <a:bodyPr>
            <a:normAutofit/>
          </a:bodyPr>
          <a:lstStyle/>
          <a:p>
            <a:pPr algn="just">
              <a:buFont typeface="Arial" pitchFamily="34" charset="0"/>
              <a:buChar char="•"/>
            </a:pPr>
            <a:r>
              <a:rPr lang="en-US" dirty="0"/>
              <a:t>Break into groups and assess the travel diary data.</a:t>
            </a:r>
          </a:p>
          <a:p>
            <a:pPr marL="0" indent="0" algn="just">
              <a:buNone/>
            </a:pPr>
            <a:endParaRPr lang="en-US" dirty="0"/>
          </a:p>
          <a:p>
            <a:pPr algn="just">
              <a:buFont typeface="Arial" pitchFamily="34" charset="0"/>
              <a:buChar char="•"/>
            </a:pPr>
            <a:r>
              <a:rPr lang="en-US" dirty="0"/>
              <a:t>What factors most strongly influence trip-making?</a:t>
            </a:r>
          </a:p>
          <a:p>
            <a:pPr algn="just">
              <a:buFont typeface="Arial" pitchFamily="34" charset="0"/>
              <a:buChar char="•"/>
            </a:pPr>
            <a:endParaRPr lang="en-US" dirty="0"/>
          </a:p>
          <a:p>
            <a:pPr algn="just">
              <a:buFont typeface="Arial" pitchFamily="34" charset="0"/>
              <a:buChar char="•"/>
            </a:pPr>
            <a:r>
              <a:rPr lang="en-US" dirty="0"/>
              <a:t>What model best predicts trip-making behavior?</a:t>
            </a:r>
          </a:p>
        </p:txBody>
      </p:sp>
      <p:sp>
        <p:nvSpPr>
          <p:cNvPr id="2" name="Title 1"/>
          <p:cNvSpPr>
            <a:spLocks noGrp="1"/>
          </p:cNvSpPr>
          <p:nvPr>
            <p:ph type="title"/>
          </p:nvPr>
        </p:nvSpPr>
        <p:spPr/>
        <p:txBody>
          <a:bodyPr/>
          <a:lstStyle/>
          <a:p>
            <a:r>
              <a:rPr lang="en-US" dirty="0"/>
              <a:t>Travel Diary</a:t>
            </a:r>
          </a:p>
        </p:txBody>
      </p:sp>
    </p:spTree>
    <p:extLst>
      <p:ext uri="{BB962C8B-B14F-4D97-AF65-F5344CB8AC3E}">
        <p14:creationId xmlns:p14="http://schemas.microsoft.com/office/powerpoint/2010/main" val="387871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905000"/>
            <a:ext cx="8077200" cy="4267200"/>
          </a:xfrm>
        </p:spPr>
        <p:txBody>
          <a:bodyPr>
            <a:normAutofit/>
          </a:bodyPr>
          <a:lstStyle/>
          <a:p>
            <a:pPr algn="just">
              <a:buFont typeface="Arial" pitchFamily="34" charset="0"/>
              <a:buChar char="•"/>
            </a:pPr>
            <a:r>
              <a:rPr lang="en-US" dirty="0"/>
              <a:t>External Surveys:</a:t>
            </a:r>
          </a:p>
          <a:p>
            <a:pPr marL="0" indent="0" algn="just">
              <a:buNone/>
            </a:pPr>
            <a:r>
              <a:rPr lang="en-US" dirty="0"/>
              <a:t>Provide information on trips that either pass through the zone or have one trip end outside the zone </a:t>
            </a:r>
          </a:p>
          <a:p>
            <a:pPr marL="0" indent="0" algn="just">
              <a:buNone/>
            </a:pPr>
            <a:endParaRPr lang="en-US" dirty="0"/>
          </a:p>
          <a:p>
            <a:pPr algn="just">
              <a:buFont typeface="Arial" pitchFamily="34" charset="0"/>
              <a:buChar char="•"/>
            </a:pPr>
            <a:r>
              <a:rPr lang="en-US" dirty="0"/>
              <a:t>Internal Surveys:</a:t>
            </a:r>
          </a:p>
          <a:p>
            <a:pPr marL="0" indent="0" algn="just">
              <a:buNone/>
            </a:pPr>
            <a:r>
              <a:rPr lang="en-US" dirty="0"/>
              <a:t>Provide information on trips made by residents of an area </a:t>
            </a:r>
          </a:p>
        </p:txBody>
      </p:sp>
      <p:sp>
        <p:nvSpPr>
          <p:cNvPr id="2" name="Title 1"/>
          <p:cNvSpPr>
            <a:spLocks noGrp="1"/>
          </p:cNvSpPr>
          <p:nvPr>
            <p:ph type="title"/>
          </p:nvPr>
        </p:nvSpPr>
        <p:spPr/>
        <p:txBody>
          <a:bodyPr/>
          <a:lstStyle/>
          <a:p>
            <a:r>
              <a:rPr lang="en-US" dirty="0"/>
              <a:t>Survey Procedures</a:t>
            </a:r>
          </a:p>
        </p:txBody>
      </p:sp>
    </p:spTree>
    <p:extLst>
      <p:ext uri="{BB962C8B-B14F-4D97-AF65-F5344CB8AC3E}">
        <p14:creationId xmlns:p14="http://schemas.microsoft.com/office/powerpoint/2010/main" val="387871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05000"/>
            <a:ext cx="7408333" cy="4419600"/>
          </a:xfrm>
        </p:spPr>
        <p:txBody>
          <a:bodyPr>
            <a:normAutofit/>
          </a:bodyPr>
          <a:lstStyle/>
          <a:p>
            <a:pPr algn="just">
              <a:buFont typeface="Arial" pitchFamily="34" charset="0"/>
              <a:buChar char="•"/>
            </a:pPr>
            <a:r>
              <a:rPr lang="en-US" dirty="0"/>
              <a:t>Cordon Surveys </a:t>
            </a:r>
          </a:p>
          <a:p>
            <a:pPr algn="just">
              <a:buFont typeface="Arial" pitchFamily="34" charset="0"/>
              <a:buChar char="•"/>
            </a:pPr>
            <a:r>
              <a:rPr lang="en-US" dirty="0"/>
              <a:t>Roadside interviews </a:t>
            </a:r>
          </a:p>
          <a:p>
            <a:pPr algn="just">
              <a:buFont typeface="Arial" pitchFamily="34" charset="0"/>
              <a:buChar char="•"/>
            </a:pPr>
            <a:r>
              <a:rPr lang="en-US" dirty="0"/>
              <a:t>License plate surveys </a:t>
            </a:r>
          </a:p>
          <a:p>
            <a:pPr algn="just">
              <a:buFont typeface="Arial" pitchFamily="34" charset="0"/>
              <a:buChar char="•"/>
            </a:pPr>
            <a:r>
              <a:rPr lang="en-US" dirty="0"/>
              <a:t>Postcard/mail-back surveys </a:t>
            </a:r>
          </a:p>
          <a:p>
            <a:pPr algn="just">
              <a:buFont typeface="Arial" pitchFamily="34" charset="0"/>
              <a:buChar char="•"/>
            </a:pPr>
            <a:r>
              <a:rPr lang="en-US" dirty="0"/>
              <a:t>Study area </a:t>
            </a:r>
          </a:p>
          <a:p>
            <a:pPr algn="just">
              <a:buFont typeface="Arial" pitchFamily="34" charset="0"/>
              <a:buChar char="•"/>
            </a:pPr>
            <a:r>
              <a:rPr lang="en-US" dirty="0"/>
              <a:t>Entire urbanized area </a:t>
            </a:r>
          </a:p>
          <a:p>
            <a:pPr algn="just">
              <a:buFont typeface="Arial" pitchFamily="34" charset="0"/>
              <a:buChar char="•"/>
            </a:pPr>
            <a:r>
              <a:rPr lang="en-US" dirty="0"/>
              <a:t>Transportation study area </a:t>
            </a:r>
          </a:p>
          <a:p>
            <a:pPr algn="just">
              <a:buFont typeface="Arial" pitchFamily="34" charset="0"/>
              <a:buChar char="•"/>
            </a:pPr>
            <a:r>
              <a:rPr lang="en-US" dirty="0"/>
              <a:t>City </a:t>
            </a:r>
          </a:p>
          <a:p>
            <a:pPr algn="just">
              <a:buFont typeface="Arial" pitchFamily="34" charset="0"/>
              <a:buChar char="•"/>
            </a:pPr>
            <a:r>
              <a:rPr lang="en-US" dirty="0"/>
              <a:t>CBD </a:t>
            </a:r>
          </a:p>
          <a:p>
            <a:pPr algn="just">
              <a:buFont typeface="Arial" pitchFamily="34" charset="0"/>
              <a:buChar char="•"/>
            </a:pPr>
            <a:r>
              <a:rPr lang="en-US" dirty="0"/>
              <a:t>An industrial area</a:t>
            </a:r>
          </a:p>
        </p:txBody>
      </p:sp>
      <p:sp>
        <p:nvSpPr>
          <p:cNvPr id="2" name="Title 1"/>
          <p:cNvSpPr>
            <a:spLocks noGrp="1"/>
          </p:cNvSpPr>
          <p:nvPr>
            <p:ph type="title"/>
          </p:nvPr>
        </p:nvSpPr>
        <p:spPr/>
        <p:txBody>
          <a:bodyPr/>
          <a:lstStyle/>
          <a:p>
            <a:r>
              <a:rPr lang="en-US" dirty="0"/>
              <a:t>External Surveys</a:t>
            </a:r>
          </a:p>
        </p:txBody>
      </p:sp>
    </p:spTree>
    <p:extLst>
      <p:ext uri="{BB962C8B-B14F-4D97-AF65-F5344CB8AC3E}">
        <p14:creationId xmlns:p14="http://schemas.microsoft.com/office/powerpoint/2010/main" val="387871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05000"/>
            <a:ext cx="7408333" cy="2819400"/>
          </a:xfrm>
        </p:spPr>
        <p:txBody>
          <a:bodyPr>
            <a:normAutofit/>
          </a:bodyPr>
          <a:lstStyle/>
          <a:p>
            <a:pPr marL="0" indent="0" algn="just">
              <a:buNone/>
            </a:pPr>
            <a:r>
              <a:rPr lang="en-US" dirty="0"/>
              <a:t>Cordons should; </a:t>
            </a:r>
          </a:p>
          <a:p>
            <a:pPr marL="0" indent="0" algn="just">
              <a:buNone/>
            </a:pPr>
            <a:endParaRPr lang="en-US" dirty="0"/>
          </a:p>
          <a:p>
            <a:pPr algn="just">
              <a:buFont typeface="Wingdings" pitchFamily="2" charset="2"/>
              <a:buChar char="§"/>
            </a:pPr>
            <a:r>
              <a:rPr lang="en-US" dirty="0"/>
              <a:t>Define the study area/area of interest. </a:t>
            </a:r>
          </a:p>
          <a:p>
            <a:pPr algn="just">
              <a:buFont typeface="Wingdings" pitchFamily="2" charset="2"/>
              <a:buChar char="§"/>
            </a:pPr>
            <a:r>
              <a:rPr lang="en-US" dirty="0"/>
              <a:t>Define area useful for planning purposes. </a:t>
            </a:r>
          </a:p>
          <a:p>
            <a:pPr marL="0" indent="0" algn="just">
              <a:buNone/>
            </a:pPr>
            <a:endParaRPr lang="en-US" dirty="0"/>
          </a:p>
        </p:txBody>
      </p:sp>
      <p:sp>
        <p:nvSpPr>
          <p:cNvPr id="2" name="Title 1"/>
          <p:cNvSpPr>
            <a:spLocks noGrp="1"/>
          </p:cNvSpPr>
          <p:nvPr>
            <p:ph type="title"/>
          </p:nvPr>
        </p:nvSpPr>
        <p:spPr/>
        <p:txBody>
          <a:bodyPr/>
          <a:lstStyle/>
          <a:p>
            <a:r>
              <a:rPr lang="en-US" dirty="0"/>
              <a:t>External Surveys</a:t>
            </a:r>
          </a:p>
        </p:txBody>
      </p:sp>
    </p:spTree>
    <p:extLst>
      <p:ext uri="{BB962C8B-B14F-4D97-AF65-F5344CB8AC3E}">
        <p14:creationId xmlns:p14="http://schemas.microsoft.com/office/powerpoint/2010/main" val="387871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05000"/>
            <a:ext cx="7408333" cy="2819400"/>
          </a:xfrm>
        </p:spPr>
        <p:txBody>
          <a:bodyPr>
            <a:normAutofit/>
          </a:bodyPr>
          <a:lstStyle/>
          <a:p>
            <a:pPr algn="just">
              <a:buFont typeface="Wingdings" pitchFamily="2" charset="2"/>
              <a:buChar char="§"/>
            </a:pPr>
            <a:r>
              <a:rPr lang="en-US" dirty="0"/>
              <a:t>Dwelling-unit interviews. </a:t>
            </a:r>
          </a:p>
          <a:p>
            <a:pPr algn="just">
              <a:buFont typeface="Wingdings" pitchFamily="2" charset="2"/>
              <a:buChar char="§"/>
            </a:pPr>
            <a:r>
              <a:rPr lang="en-US" dirty="0"/>
              <a:t>Vehicle owner mail questionnaires. </a:t>
            </a:r>
          </a:p>
          <a:p>
            <a:pPr algn="just">
              <a:buFont typeface="Wingdings" pitchFamily="2" charset="2"/>
              <a:buChar char="§"/>
            </a:pPr>
            <a:r>
              <a:rPr lang="en-US" dirty="0"/>
              <a:t>Interviews at workplaces and special generators. </a:t>
            </a:r>
          </a:p>
          <a:p>
            <a:pPr algn="just">
              <a:buFont typeface="Wingdings" pitchFamily="2" charset="2"/>
              <a:buChar char="§"/>
            </a:pPr>
            <a:r>
              <a:rPr lang="en-US" dirty="0"/>
              <a:t>Transit route passenger questionnaires. </a:t>
            </a:r>
          </a:p>
          <a:p>
            <a:pPr algn="just">
              <a:buFont typeface="Wingdings" pitchFamily="2" charset="2"/>
              <a:buChar char="§"/>
            </a:pPr>
            <a:r>
              <a:rPr lang="en-US" dirty="0"/>
              <a:t>Truck and taxi surveys.</a:t>
            </a:r>
          </a:p>
        </p:txBody>
      </p:sp>
      <p:sp>
        <p:nvSpPr>
          <p:cNvPr id="2" name="Title 1"/>
          <p:cNvSpPr>
            <a:spLocks noGrp="1"/>
          </p:cNvSpPr>
          <p:nvPr>
            <p:ph type="title"/>
          </p:nvPr>
        </p:nvSpPr>
        <p:spPr/>
        <p:txBody>
          <a:bodyPr/>
          <a:lstStyle/>
          <a:p>
            <a:r>
              <a:rPr lang="en-US" dirty="0"/>
              <a:t>Internal Surveys</a:t>
            </a:r>
          </a:p>
        </p:txBody>
      </p:sp>
    </p:spTree>
    <p:extLst>
      <p:ext uri="{BB962C8B-B14F-4D97-AF65-F5344CB8AC3E}">
        <p14:creationId xmlns:p14="http://schemas.microsoft.com/office/powerpoint/2010/main" val="3878712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5865</TotalTime>
  <Words>2061</Words>
  <Application>Microsoft Office PowerPoint</Application>
  <PresentationFormat>On-screen Show (4:3)</PresentationFormat>
  <Paragraphs>274</Paragraphs>
  <Slides>41</Slides>
  <Notes>16</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Waveform</vt:lpstr>
      <vt:lpstr>TRANSPORTATION PLANNING AND ENGINEERING TE-501</vt:lpstr>
      <vt:lpstr>Lecture Outline</vt:lpstr>
      <vt:lpstr>Survey Data</vt:lpstr>
      <vt:lpstr>Travel Diary</vt:lpstr>
      <vt:lpstr>Travel Diary</vt:lpstr>
      <vt:lpstr>Survey Procedures</vt:lpstr>
      <vt:lpstr>External Surveys</vt:lpstr>
      <vt:lpstr>External Surveys</vt:lpstr>
      <vt:lpstr>Internal Surveys</vt:lpstr>
      <vt:lpstr>Transportation Demand Analysis</vt:lpstr>
      <vt:lpstr>Transportation Demand Analysis</vt:lpstr>
      <vt:lpstr>Aggregate Vs Disaggregate Analysis</vt:lpstr>
      <vt:lpstr>Travel Demand Forecasting</vt:lpstr>
      <vt:lpstr>What Travel Decisions can be Modeled</vt:lpstr>
      <vt:lpstr>Four Step Travel Demand Model</vt:lpstr>
      <vt:lpstr>Four Step Travel Demand Model</vt:lpstr>
      <vt:lpstr>Four Step Travel Demand Model (FSTDM)</vt:lpstr>
      <vt:lpstr>Trip Generation Questions</vt:lpstr>
      <vt:lpstr>Trip Distribution Questions</vt:lpstr>
      <vt:lpstr>Mode choice Questions</vt:lpstr>
      <vt:lpstr>Trip / Traffic Assignment Questions</vt:lpstr>
      <vt:lpstr>Demographic Data</vt:lpstr>
      <vt:lpstr>Network Data</vt:lpstr>
      <vt:lpstr>Example of Four Step Model</vt:lpstr>
      <vt:lpstr>What Factors Influence Travel Demand</vt:lpstr>
      <vt:lpstr>STEP 1 : Trip Generation</vt:lpstr>
      <vt:lpstr>Trip Generation</vt:lpstr>
      <vt:lpstr>Trip Generation</vt:lpstr>
      <vt:lpstr>Trip Generation</vt:lpstr>
      <vt:lpstr>Trip Generation</vt:lpstr>
      <vt:lpstr>Trip Generation (contd.)</vt:lpstr>
      <vt:lpstr>Trip Generation Analysis</vt:lpstr>
      <vt:lpstr>Trip Generation Analysis (contd.)</vt:lpstr>
      <vt:lpstr>Trip Classification  </vt:lpstr>
      <vt:lpstr>Trip Classification </vt:lpstr>
      <vt:lpstr>Trip Generation Analysis</vt:lpstr>
      <vt:lpstr>Trip Generation Analysis (contd.)</vt:lpstr>
      <vt:lpstr>Trip Generation Analysis (contd.)</vt:lpstr>
      <vt:lpstr>PowerPoint Presentation</vt:lpstr>
      <vt:lpstr>Traffic count at 4 Intersection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Geotechnical Engineering II</dc:title>
  <dc:creator>Awais</dc:creator>
  <cp:lastModifiedBy>asad abbas</cp:lastModifiedBy>
  <cp:revision>266</cp:revision>
  <dcterms:created xsi:type="dcterms:W3CDTF">2009-09-07T16:47:32Z</dcterms:created>
  <dcterms:modified xsi:type="dcterms:W3CDTF">2020-02-11T07:54:47Z</dcterms:modified>
</cp:coreProperties>
</file>