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6"/>
  </p:notesMasterIdLst>
  <p:sldIdLst>
    <p:sldId id="256" r:id="rId2"/>
    <p:sldId id="289" r:id="rId3"/>
    <p:sldId id="290" r:id="rId4"/>
    <p:sldId id="291" r:id="rId5"/>
    <p:sldId id="329" r:id="rId6"/>
    <p:sldId id="330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11" r:id="rId24"/>
    <p:sldId id="312" r:id="rId25"/>
    <p:sldId id="257" r:id="rId26"/>
    <p:sldId id="260" r:id="rId27"/>
    <p:sldId id="261" r:id="rId28"/>
    <p:sldId id="262" r:id="rId29"/>
    <p:sldId id="263" r:id="rId30"/>
    <p:sldId id="265" r:id="rId31"/>
    <p:sldId id="264" r:id="rId32"/>
    <p:sldId id="268" r:id="rId33"/>
    <p:sldId id="270" r:id="rId34"/>
    <p:sldId id="258" r:id="rId35"/>
    <p:sldId id="259" r:id="rId36"/>
    <p:sldId id="266" r:id="rId37"/>
    <p:sldId id="267" r:id="rId38"/>
    <p:sldId id="269" r:id="rId39"/>
    <p:sldId id="271" r:id="rId40"/>
    <p:sldId id="272" r:id="rId41"/>
    <p:sldId id="273" r:id="rId42"/>
    <p:sldId id="274" r:id="rId43"/>
    <p:sldId id="275" r:id="rId44"/>
    <p:sldId id="276" r:id="rId45"/>
    <p:sldId id="277" r:id="rId46"/>
    <p:sldId id="278" r:id="rId47"/>
    <p:sldId id="280" r:id="rId48"/>
    <p:sldId id="281" r:id="rId49"/>
    <p:sldId id="288" r:id="rId50"/>
    <p:sldId id="283" r:id="rId51"/>
    <p:sldId id="284" r:id="rId52"/>
    <p:sldId id="285" r:id="rId53"/>
    <p:sldId id="286" r:id="rId54"/>
    <p:sldId id="287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22FAD7-5DC8-486F-B22F-7D1F783DADC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885F059-4C82-4907-BB5A-6CF6FF6EF6E1}">
      <dgm:prSet/>
      <dgm:spPr>
        <a:solidFill>
          <a:srgbClr val="FFFFCC"/>
        </a:solidFill>
      </dgm:spPr>
      <dgm:t>
        <a:bodyPr/>
        <a:lstStyle/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r>
            <a:rPr kumimoji="0" lang="en-US" b="1" i="1" u="sng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Drawing Area</a:t>
          </a:r>
        </a:p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endParaRPr kumimoji="0" lang="en-US" b="1" i="1" u="sng" strike="noStrike" cap="none" normalizeH="0" baseline="0" dirty="0" smtClean="0">
            <a:ln>
              <a:noFill/>
            </a:ln>
            <a:solidFill>
              <a:schemeClr val="tx1">
                <a:lumMod val="95000"/>
                <a:lumOff val="5000"/>
              </a:schemeClr>
            </a:solidFill>
            <a:effectLst/>
            <a:latin typeface="+mn-lt"/>
          </a:endParaRPr>
        </a:p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	The blank area in the middle of the screen is called the </a:t>
          </a:r>
          <a:r>
            <a:rPr kumimoji="0" lang="en-US" b="1" i="1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graphics window or drawing area</a:t>
          </a:r>
          <a:r>
            <a:rPr kumimoji="0" lang="en-US" b="0" i="1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, 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where one can draw. This 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is a 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sheet of drafting paper, however this piece of paper can be of any size.</a:t>
          </a:r>
        </a:p>
      </dgm:t>
    </dgm:pt>
    <dgm:pt modelId="{81BE287C-5503-4300-AD8F-DA33D89A37D8}" type="parTrans" cxnId="{A2A63159-45E9-497C-9612-12BCCB508B1E}">
      <dgm:prSet/>
      <dgm:spPr/>
      <dgm:t>
        <a:bodyPr/>
        <a:lstStyle/>
        <a:p>
          <a:endParaRPr lang="en-US"/>
        </a:p>
      </dgm:t>
    </dgm:pt>
    <dgm:pt modelId="{6C5CA77F-379C-4C34-A333-73C88969420D}" type="sibTrans" cxnId="{A2A63159-45E9-497C-9612-12BCCB508B1E}">
      <dgm:prSet/>
      <dgm:spPr/>
      <dgm:t>
        <a:bodyPr/>
        <a:lstStyle/>
        <a:p>
          <a:endParaRPr lang="en-US"/>
        </a:p>
      </dgm:t>
    </dgm:pt>
    <dgm:pt modelId="{E4637CD5-5F34-4FDB-95A1-698DC0D77186}" type="pres">
      <dgm:prSet presAssocID="{6F22FAD7-5DC8-486F-B22F-7D1F783DAD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95EFF09-2A89-48DD-B445-AAF540046D49}" type="pres">
      <dgm:prSet presAssocID="{B885F059-4C82-4907-BB5A-6CF6FF6EF6E1}" presName="hierRoot1" presStyleCnt="0">
        <dgm:presLayoutVars>
          <dgm:hierBranch/>
        </dgm:presLayoutVars>
      </dgm:prSet>
      <dgm:spPr/>
    </dgm:pt>
    <dgm:pt modelId="{B26286F4-EC5F-4977-A5B0-2029C0585BA6}" type="pres">
      <dgm:prSet presAssocID="{B885F059-4C82-4907-BB5A-6CF6FF6EF6E1}" presName="rootComposite1" presStyleCnt="0"/>
      <dgm:spPr/>
    </dgm:pt>
    <dgm:pt modelId="{2693811C-D949-439B-9156-23D1F9A9BC8C}" type="pres">
      <dgm:prSet presAssocID="{B885F059-4C82-4907-BB5A-6CF6FF6EF6E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C335B5-4982-4F13-B378-45F1954568FB}" type="pres">
      <dgm:prSet presAssocID="{B885F059-4C82-4907-BB5A-6CF6FF6EF6E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82CF5EA-4A22-4F0C-8EB0-F960387AE5CA}" type="pres">
      <dgm:prSet presAssocID="{B885F059-4C82-4907-BB5A-6CF6FF6EF6E1}" presName="hierChild2" presStyleCnt="0"/>
      <dgm:spPr/>
    </dgm:pt>
    <dgm:pt modelId="{1BB8E100-CDDD-4882-BF0A-25E9848F8CD4}" type="pres">
      <dgm:prSet presAssocID="{B885F059-4C82-4907-BB5A-6CF6FF6EF6E1}" presName="hierChild3" presStyleCnt="0"/>
      <dgm:spPr/>
    </dgm:pt>
  </dgm:ptLst>
  <dgm:cxnLst>
    <dgm:cxn modelId="{2D557E6C-77F2-4824-89C9-435D500AA6A4}" type="presOf" srcId="{B885F059-4C82-4907-BB5A-6CF6FF6EF6E1}" destId="{21C335B5-4982-4F13-B378-45F1954568FB}" srcOrd="1" destOrd="0" presId="urn:microsoft.com/office/officeart/2005/8/layout/orgChart1"/>
    <dgm:cxn modelId="{F86D7322-1AF2-47EC-96A1-B2DB30045576}" type="presOf" srcId="{6F22FAD7-5DC8-486F-B22F-7D1F783DADC4}" destId="{E4637CD5-5F34-4FDB-95A1-698DC0D77186}" srcOrd="0" destOrd="0" presId="urn:microsoft.com/office/officeart/2005/8/layout/orgChart1"/>
    <dgm:cxn modelId="{A2A63159-45E9-497C-9612-12BCCB508B1E}" srcId="{6F22FAD7-5DC8-486F-B22F-7D1F783DADC4}" destId="{B885F059-4C82-4907-BB5A-6CF6FF6EF6E1}" srcOrd="0" destOrd="0" parTransId="{81BE287C-5503-4300-AD8F-DA33D89A37D8}" sibTransId="{6C5CA77F-379C-4C34-A333-73C88969420D}"/>
    <dgm:cxn modelId="{44570753-6A83-48F4-A5B0-2BF85815F405}" type="presOf" srcId="{B885F059-4C82-4907-BB5A-6CF6FF6EF6E1}" destId="{2693811C-D949-439B-9156-23D1F9A9BC8C}" srcOrd="0" destOrd="0" presId="urn:microsoft.com/office/officeart/2005/8/layout/orgChart1"/>
    <dgm:cxn modelId="{391F729B-564F-49FE-9888-1B41084B6DA3}" type="presParOf" srcId="{E4637CD5-5F34-4FDB-95A1-698DC0D77186}" destId="{995EFF09-2A89-48DD-B445-AAF540046D49}" srcOrd="0" destOrd="0" presId="urn:microsoft.com/office/officeart/2005/8/layout/orgChart1"/>
    <dgm:cxn modelId="{9FCFB2CB-E519-4BD8-8DD8-C6AE38A12841}" type="presParOf" srcId="{995EFF09-2A89-48DD-B445-AAF540046D49}" destId="{B26286F4-EC5F-4977-A5B0-2029C0585BA6}" srcOrd="0" destOrd="0" presId="urn:microsoft.com/office/officeart/2005/8/layout/orgChart1"/>
    <dgm:cxn modelId="{60FB234C-32FD-4E0D-B6DE-2922E6B2CD57}" type="presParOf" srcId="{B26286F4-EC5F-4977-A5B0-2029C0585BA6}" destId="{2693811C-D949-439B-9156-23D1F9A9BC8C}" srcOrd="0" destOrd="0" presId="urn:microsoft.com/office/officeart/2005/8/layout/orgChart1"/>
    <dgm:cxn modelId="{31FAAC95-14F7-42B7-A6C8-AE19C1A7CAB0}" type="presParOf" srcId="{B26286F4-EC5F-4977-A5B0-2029C0585BA6}" destId="{21C335B5-4982-4F13-B378-45F1954568FB}" srcOrd="1" destOrd="0" presId="urn:microsoft.com/office/officeart/2005/8/layout/orgChart1"/>
    <dgm:cxn modelId="{6C788943-1BE1-4471-8F87-847B235AAAE5}" type="presParOf" srcId="{995EFF09-2A89-48DD-B445-AAF540046D49}" destId="{482CF5EA-4A22-4F0C-8EB0-F960387AE5CA}" srcOrd="1" destOrd="0" presId="urn:microsoft.com/office/officeart/2005/8/layout/orgChart1"/>
    <dgm:cxn modelId="{625E5051-5EE6-4B22-A255-7D1F68C2EF32}" type="presParOf" srcId="{995EFF09-2A89-48DD-B445-AAF540046D49}" destId="{1BB8E100-CDDD-4882-BF0A-25E9848F8CD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F49E2F-4CF4-4E0D-B6E1-1E96BBF8ECE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847BC605-6248-440B-BF82-AD7130446B99}">
      <dgm:prSet/>
      <dgm:spPr>
        <a:solidFill>
          <a:srgbClr val="FFFFCC"/>
        </a:solidFill>
      </dgm:spPr>
      <dgm:t>
        <a:bodyPr/>
        <a:lstStyle/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r>
            <a:rPr kumimoji="0" lang="en-US" b="1" i="1" u="sng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Model and Layout tabs</a:t>
          </a:r>
        </a:p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endParaRPr kumimoji="0" lang="en-US" b="1" i="1" u="sng" strike="noStrike" cap="none" normalizeH="0" baseline="0" dirty="0" smtClean="0">
            <a:ln>
              <a:noFill/>
            </a:ln>
            <a:solidFill>
              <a:schemeClr val="tx1">
                <a:lumMod val="95000"/>
                <a:lumOff val="5000"/>
              </a:schemeClr>
            </a:solidFill>
            <a:effectLst/>
            <a:latin typeface="+mj-lt"/>
          </a:endParaRPr>
        </a:p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	At the bottom of the drawing area there is a tab labeled </a:t>
          </a:r>
          <a:r>
            <a:rPr kumimoji="0" lang="en-US" b="1" i="1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Model</a:t>
          </a:r>
          <a:r>
            <a:rPr kumimoji="0" lang="en-US" b="0" i="1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. 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This tab is used to draw. There is also another tabs labeled</a:t>
          </a:r>
          <a:r>
            <a:rPr kumimoji="0" lang="en-US" b="1" i="1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  Layout 1. 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This tab is used to lay out the drawing for plotting.</a:t>
          </a:r>
        </a:p>
      </dgm:t>
    </dgm:pt>
    <dgm:pt modelId="{134E62EF-F6D2-4A44-BEB4-3AD44B734A2E}" type="parTrans" cxnId="{A90CA5A1-346F-4BA6-B783-6A3DE993E407}">
      <dgm:prSet/>
      <dgm:spPr/>
    </dgm:pt>
    <dgm:pt modelId="{E44B285D-E16B-4143-B9CB-2F43CDBF358E}" type="sibTrans" cxnId="{A90CA5A1-346F-4BA6-B783-6A3DE993E407}">
      <dgm:prSet/>
      <dgm:spPr/>
    </dgm:pt>
    <dgm:pt modelId="{B5A5EC9C-5A71-4A5B-A1D6-9E7B7A3B5312}" type="pres">
      <dgm:prSet presAssocID="{FBF49E2F-4CF4-4E0D-B6E1-1E96BBF8EC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8868436-545F-480A-9A80-70C338BF2769}" type="pres">
      <dgm:prSet presAssocID="{847BC605-6248-440B-BF82-AD7130446B99}" presName="hierRoot1" presStyleCnt="0">
        <dgm:presLayoutVars>
          <dgm:hierBranch/>
        </dgm:presLayoutVars>
      </dgm:prSet>
      <dgm:spPr/>
    </dgm:pt>
    <dgm:pt modelId="{2E9AC4B0-F068-4FED-9202-320414C128D1}" type="pres">
      <dgm:prSet presAssocID="{847BC605-6248-440B-BF82-AD7130446B99}" presName="rootComposite1" presStyleCnt="0"/>
      <dgm:spPr/>
    </dgm:pt>
    <dgm:pt modelId="{AC65110A-C084-4627-BAA9-C6DCD6D44170}" type="pres">
      <dgm:prSet presAssocID="{847BC605-6248-440B-BF82-AD7130446B99}" presName="rootText1" presStyleLbl="node0" presStyleIdx="0" presStyleCnt="1" custScaleX="1087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DF5C15-DF87-4E22-AEA6-731594E60EE4}" type="pres">
      <dgm:prSet presAssocID="{847BC605-6248-440B-BF82-AD7130446B9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37A8585-E4F7-4A4D-AAF1-96191BB2856F}" type="pres">
      <dgm:prSet presAssocID="{847BC605-6248-440B-BF82-AD7130446B99}" presName="hierChild2" presStyleCnt="0"/>
      <dgm:spPr/>
    </dgm:pt>
    <dgm:pt modelId="{9F2F9FFA-A10B-4683-947A-E8A1ED194F11}" type="pres">
      <dgm:prSet presAssocID="{847BC605-6248-440B-BF82-AD7130446B99}" presName="hierChild3" presStyleCnt="0"/>
      <dgm:spPr/>
    </dgm:pt>
  </dgm:ptLst>
  <dgm:cxnLst>
    <dgm:cxn modelId="{582F9741-C8F0-4D93-8F97-9FD344BC2D51}" type="presOf" srcId="{FBF49E2F-4CF4-4E0D-B6E1-1E96BBF8ECED}" destId="{B5A5EC9C-5A71-4A5B-A1D6-9E7B7A3B5312}" srcOrd="0" destOrd="0" presId="urn:microsoft.com/office/officeart/2005/8/layout/orgChart1"/>
    <dgm:cxn modelId="{874BEFED-4029-4409-9514-E9CE0CEA16CC}" type="presOf" srcId="{847BC605-6248-440B-BF82-AD7130446B99}" destId="{56DF5C15-DF87-4E22-AEA6-731594E60EE4}" srcOrd="1" destOrd="0" presId="urn:microsoft.com/office/officeart/2005/8/layout/orgChart1"/>
    <dgm:cxn modelId="{A90CA5A1-346F-4BA6-B783-6A3DE993E407}" srcId="{FBF49E2F-4CF4-4E0D-B6E1-1E96BBF8ECED}" destId="{847BC605-6248-440B-BF82-AD7130446B99}" srcOrd="0" destOrd="0" parTransId="{134E62EF-F6D2-4A44-BEB4-3AD44B734A2E}" sibTransId="{E44B285D-E16B-4143-B9CB-2F43CDBF358E}"/>
    <dgm:cxn modelId="{EECCB6CD-AF99-4ED2-841C-8D3DA71938FE}" type="presOf" srcId="{847BC605-6248-440B-BF82-AD7130446B99}" destId="{AC65110A-C084-4627-BAA9-C6DCD6D44170}" srcOrd="0" destOrd="0" presId="urn:microsoft.com/office/officeart/2005/8/layout/orgChart1"/>
    <dgm:cxn modelId="{76DA8664-2BC7-453B-9027-892EDBE754C9}" type="presParOf" srcId="{B5A5EC9C-5A71-4A5B-A1D6-9E7B7A3B5312}" destId="{88868436-545F-480A-9A80-70C338BF2769}" srcOrd="0" destOrd="0" presId="urn:microsoft.com/office/officeart/2005/8/layout/orgChart1"/>
    <dgm:cxn modelId="{5125903F-7960-42F8-BA5A-223400747EA4}" type="presParOf" srcId="{88868436-545F-480A-9A80-70C338BF2769}" destId="{2E9AC4B0-F068-4FED-9202-320414C128D1}" srcOrd="0" destOrd="0" presId="urn:microsoft.com/office/officeart/2005/8/layout/orgChart1"/>
    <dgm:cxn modelId="{E00179FB-E821-4A5E-88A7-82AED230950A}" type="presParOf" srcId="{2E9AC4B0-F068-4FED-9202-320414C128D1}" destId="{AC65110A-C084-4627-BAA9-C6DCD6D44170}" srcOrd="0" destOrd="0" presId="urn:microsoft.com/office/officeart/2005/8/layout/orgChart1"/>
    <dgm:cxn modelId="{41985A29-DAFA-4310-AA4B-5EA1B1B65009}" type="presParOf" srcId="{2E9AC4B0-F068-4FED-9202-320414C128D1}" destId="{56DF5C15-DF87-4E22-AEA6-731594E60EE4}" srcOrd="1" destOrd="0" presId="urn:microsoft.com/office/officeart/2005/8/layout/orgChart1"/>
    <dgm:cxn modelId="{9B501CC8-386E-4CF1-BD87-65E927ACD476}" type="presParOf" srcId="{88868436-545F-480A-9A80-70C338BF2769}" destId="{137A8585-E4F7-4A4D-AAF1-96191BB2856F}" srcOrd="1" destOrd="0" presId="urn:microsoft.com/office/officeart/2005/8/layout/orgChart1"/>
    <dgm:cxn modelId="{71FD2BA8-23B9-49AC-80F9-8CF7A0A44819}" type="presParOf" srcId="{88868436-545F-480A-9A80-70C338BF2769}" destId="{9F2F9FFA-A10B-4683-947A-E8A1ED194F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93811C-D949-439B-9156-23D1F9A9BC8C}">
      <dsp:nvSpPr>
        <dsp:cNvPr id="0" name=""/>
        <dsp:cNvSpPr/>
      </dsp:nvSpPr>
      <dsp:spPr>
        <a:xfrm>
          <a:off x="231278" y="1339"/>
          <a:ext cx="5176242" cy="2588121"/>
        </a:xfrm>
        <a:prstGeom prst="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r>
            <a:rPr kumimoji="0" lang="en-US" sz="2200" b="1" i="1" u="sng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Drawing Area</a:t>
          </a:r>
        </a:p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endParaRPr kumimoji="0" lang="en-US" sz="2200" b="1" i="1" u="sng" strike="noStrike" kern="1200" cap="none" normalizeH="0" baseline="0" dirty="0" smtClean="0">
            <a:ln>
              <a:noFill/>
            </a:ln>
            <a:solidFill>
              <a:schemeClr val="tx1">
                <a:lumMod val="95000"/>
                <a:lumOff val="5000"/>
              </a:schemeClr>
            </a:solidFill>
            <a:effectLst/>
            <a:latin typeface="+mn-lt"/>
          </a:endParaRPr>
        </a:p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r>
            <a:rPr kumimoji="0" lang="en-US" sz="2200" b="0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	The blank area in the middle of the screen is called the </a:t>
          </a:r>
          <a:r>
            <a:rPr kumimoji="0" lang="en-US" sz="2200" b="1" i="1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graphics window or drawing area</a:t>
          </a:r>
          <a:r>
            <a:rPr kumimoji="0" lang="en-US" sz="2200" b="0" i="1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, </a:t>
          </a:r>
          <a:r>
            <a:rPr kumimoji="0" lang="en-US" sz="2200" b="0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where one can draw. This </a:t>
          </a:r>
          <a:r>
            <a:rPr kumimoji="0" lang="en-US" sz="2200" b="0" i="0" u="none" strike="noStrike" kern="1200" cap="none" normalizeH="0" baseline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is a </a:t>
          </a:r>
          <a:r>
            <a:rPr kumimoji="0" lang="en-US" sz="2200" b="0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</a:rPr>
            <a:t>sheet of drafting paper, however this piece of paper can be of any size.</a:t>
          </a:r>
        </a:p>
      </dsp:txBody>
      <dsp:txXfrm>
        <a:off x="231278" y="1339"/>
        <a:ext cx="5176242" cy="258812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65110A-C084-4627-BAA9-C6DCD6D44170}">
      <dsp:nvSpPr>
        <dsp:cNvPr id="0" name=""/>
        <dsp:cNvSpPr/>
      </dsp:nvSpPr>
      <dsp:spPr>
        <a:xfrm>
          <a:off x="333369" y="788"/>
          <a:ext cx="5171719" cy="2376862"/>
        </a:xfrm>
        <a:prstGeom prst="rect">
          <a:avLst/>
        </a:prstGeom>
        <a:solidFill>
          <a:srgbClr val="FF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r>
            <a:rPr kumimoji="0" lang="en-US" sz="2200" b="1" i="1" u="sng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Model and Layout tabs</a:t>
          </a:r>
        </a:p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endParaRPr kumimoji="0" lang="en-US" sz="2200" b="1" i="1" u="sng" strike="noStrike" kern="1200" cap="none" normalizeH="0" baseline="0" dirty="0" smtClean="0">
            <a:ln>
              <a:noFill/>
            </a:ln>
            <a:solidFill>
              <a:schemeClr val="tx1">
                <a:lumMod val="95000"/>
                <a:lumOff val="5000"/>
              </a:schemeClr>
            </a:solidFill>
            <a:effectLst/>
            <a:latin typeface="+mj-lt"/>
          </a:endParaRPr>
        </a:p>
        <a:p>
          <a:pPr marL="381000" marR="0" lvl="0" indent="-38100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chemeClr val="bg2"/>
            </a:buClr>
            <a:buSzTx/>
            <a:buFontTx/>
            <a:buNone/>
            <a:tabLst/>
          </a:pPr>
          <a:r>
            <a:rPr kumimoji="0" lang="en-US" sz="2200" b="0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	At the bottom of the drawing area there is a tab labeled </a:t>
          </a:r>
          <a:r>
            <a:rPr kumimoji="0" lang="en-US" sz="2200" b="1" i="1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Model</a:t>
          </a:r>
          <a:r>
            <a:rPr kumimoji="0" lang="en-US" sz="2200" b="0" i="1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. </a:t>
          </a:r>
          <a:r>
            <a:rPr kumimoji="0" lang="en-US" sz="2200" b="0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This tab is used to draw. There is also another tabs labeled</a:t>
          </a:r>
          <a:r>
            <a:rPr kumimoji="0" lang="en-US" sz="2200" b="1" i="1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  Layout 1. </a:t>
          </a:r>
          <a:r>
            <a:rPr kumimoji="0" lang="en-US" sz="2200" b="0" i="0" u="none" strike="noStrike" kern="1200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</a:rPr>
            <a:t>This tab is used to lay out the drawing for plotting.</a:t>
          </a:r>
        </a:p>
      </dsp:txBody>
      <dsp:txXfrm>
        <a:off x="333369" y="788"/>
        <a:ext cx="5171719" cy="2376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AC48F-913E-45F2-8091-8369E099E5AE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CA435-DDD2-456C-95EB-B0E7854E3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7BBEB-7324-4F9B-943F-569C0FB76AE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2F5D27-C71E-4206-9012-92EB1D2D5B8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52B6B7-E038-45CB-B6C5-B6911450633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73F74C-4681-41B1-88CE-DFFFBD7FE5A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4BE53-6C49-48D6-AB1D-3E1714BB393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C5057-1D50-4D1D-8670-FFB6F91DBD4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AFAF30-99AD-48D3-AE3A-238190A32DD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ABD7A2-4CFF-45F0-9DBB-8311F9076C0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A3916C-F7CF-4BC5-A6C0-4A5FA98BC32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569DF-2AF2-4B63-8B50-7F73120E22D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D8846-CEBF-4E4D-9966-965EE0007A9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57735B-2D5A-45E4-88B4-289E14E2DA7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F5E738-20F8-413E-9AB1-E545E4A9760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F7154D-3A3C-4626-BE73-2C658A271D9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E9E2D-7BB2-4C29-8E67-370D002AB6E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8998B0-5FAD-48F2-9599-B26AE6C231A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0F893-BA2A-4CF3-83F7-3E751429883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5508E-7647-4F80-A623-0371C8DE717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A44A8-9251-4449-8D24-0296B2F0669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B928F4-8C38-4A40-9E45-A97EC8D5A27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36727-C520-43BD-A843-3B78E136C4C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BE332D9-A248-4DC4-8599-43EE60A6D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57200"/>
            <a:ext cx="7406640" cy="2971800"/>
          </a:xfrm>
        </p:spPr>
        <p:txBody>
          <a:bodyPr>
            <a:normAutofit fontScale="90000"/>
          </a:bodyPr>
          <a:lstStyle/>
          <a:p>
            <a:r>
              <a:rPr lang="fr-FR" sz="4400" b="1" dirty="0" smtClean="0"/>
              <a:t/>
            </a:r>
            <a:br>
              <a:rPr lang="fr-FR" sz="4400" b="1" dirty="0" smtClean="0"/>
            </a:br>
            <a:r>
              <a:rPr lang="fr-FR" sz="4400" b="1" dirty="0" smtClean="0"/>
              <a:t/>
            </a:r>
            <a:br>
              <a:rPr lang="fr-FR" sz="4400" b="1" dirty="0" smtClean="0"/>
            </a:br>
            <a:r>
              <a:rPr lang="fr-FR" sz="4400" b="1" dirty="0" smtClean="0"/>
              <a:t/>
            </a:r>
            <a:br>
              <a:rPr lang="fr-FR" sz="4400" b="1" dirty="0" smtClean="0"/>
            </a:br>
            <a:r>
              <a:rPr lang="fr-FR" sz="4400" b="1" dirty="0" smtClean="0"/>
              <a:t/>
            </a:r>
            <a:br>
              <a:rPr lang="fr-FR" sz="4400" b="1" dirty="0" smtClean="0"/>
            </a:br>
            <a:r>
              <a:rPr lang="fr-FR" sz="4400" b="1" dirty="0" smtClean="0"/>
              <a:t/>
            </a:r>
            <a:br>
              <a:rPr lang="fr-FR" sz="4400" b="1" dirty="0" smtClean="0"/>
            </a:br>
            <a:r>
              <a:rPr lang="fr-FR" sz="4400" b="1" dirty="0" smtClean="0"/>
              <a:t>AUTOCAD</a:t>
            </a: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3100" dirty="0" smtClean="0"/>
              <a:t>Engineering </a:t>
            </a:r>
            <a:r>
              <a:rPr lang="fr-FR" sz="3100" dirty="0" err="1" smtClean="0"/>
              <a:t>Drawing</a:t>
            </a:r>
            <a:r>
              <a:rPr lang="fr-FR" sz="3100" dirty="0" smtClean="0"/>
              <a:t> &amp; </a:t>
            </a:r>
            <a:r>
              <a:rPr lang="fr-FR" sz="3100" dirty="0" err="1" smtClean="0"/>
              <a:t>Graphics</a:t>
            </a: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762000"/>
            <a:ext cx="7086600" cy="550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Oval 6"/>
          <p:cNvSpPr>
            <a:spLocks noChangeArrowheads="1"/>
          </p:cNvSpPr>
          <p:nvPr/>
        </p:nvSpPr>
        <p:spPr bwMode="auto">
          <a:xfrm>
            <a:off x="5029200" y="5486400"/>
            <a:ext cx="17526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Oval 6"/>
          <p:cNvSpPr>
            <a:spLocks noChangeArrowheads="1"/>
          </p:cNvSpPr>
          <p:nvPr/>
        </p:nvSpPr>
        <p:spPr bwMode="auto">
          <a:xfrm>
            <a:off x="2590800" y="4495800"/>
            <a:ext cx="17526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914400"/>
            <a:ext cx="7162800" cy="529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Oval 7"/>
          <p:cNvSpPr>
            <a:spLocks noChangeArrowheads="1"/>
          </p:cNvSpPr>
          <p:nvPr/>
        </p:nvSpPr>
        <p:spPr bwMode="auto">
          <a:xfrm>
            <a:off x="5486400" y="5486400"/>
            <a:ext cx="1371600" cy="6096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609600"/>
            <a:ext cx="7162800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Oval 7"/>
          <p:cNvSpPr>
            <a:spLocks noChangeArrowheads="1"/>
          </p:cNvSpPr>
          <p:nvPr/>
        </p:nvSpPr>
        <p:spPr bwMode="auto">
          <a:xfrm>
            <a:off x="5410200" y="5486400"/>
            <a:ext cx="1371600" cy="6096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609600"/>
            <a:ext cx="7239000" cy="558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Oval 7"/>
          <p:cNvSpPr>
            <a:spLocks noChangeArrowheads="1"/>
          </p:cNvSpPr>
          <p:nvPr/>
        </p:nvSpPr>
        <p:spPr bwMode="auto">
          <a:xfrm>
            <a:off x="5410200" y="5486400"/>
            <a:ext cx="1371600" cy="6096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23555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90600" y="838200"/>
            <a:ext cx="6997700" cy="5410200"/>
          </a:xfrm>
          <a:noFill/>
        </p:spPr>
      </p:pic>
      <p:sp>
        <p:nvSpPr>
          <p:cNvPr id="23556" name="Oval 7"/>
          <p:cNvSpPr>
            <a:spLocks noChangeArrowheads="1"/>
          </p:cNvSpPr>
          <p:nvPr/>
        </p:nvSpPr>
        <p:spPr bwMode="auto">
          <a:xfrm>
            <a:off x="5410200" y="5562600"/>
            <a:ext cx="1371600" cy="6096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458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685800"/>
            <a:ext cx="7059613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Oval 7"/>
          <p:cNvSpPr>
            <a:spLocks noChangeArrowheads="1"/>
          </p:cNvSpPr>
          <p:nvPr/>
        </p:nvSpPr>
        <p:spPr bwMode="auto">
          <a:xfrm>
            <a:off x="5334000" y="5486400"/>
            <a:ext cx="1371600" cy="6096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762000"/>
            <a:ext cx="645001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2662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685800"/>
            <a:ext cx="701992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Oval 7"/>
          <p:cNvSpPr>
            <a:spLocks noChangeArrowheads="1"/>
          </p:cNvSpPr>
          <p:nvPr/>
        </p:nvSpPr>
        <p:spPr bwMode="auto">
          <a:xfrm>
            <a:off x="5410200" y="5410200"/>
            <a:ext cx="1371600" cy="6096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2200"/>
            <a:ext cx="8229600" cy="14986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D00E66"/>
                </a:solidFill>
              </a:rPr>
              <a:t>HOW TO ACTIVATE THE AUTOCAD</a:t>
            </a:r>
            <a:endParaRPr lang="en-US" b="1" dirty="0">
              <a:solidFill>
                <a:srgbClr val="D00E66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867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533400"/>
            <a:ext cx="8234363" cy="587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Oval 6"/>
          <p:cNvSpPr>
            <a:spLocks noChangeArrowheads="1"/>
          </p:cNvSpPr>
          <p:nvPr/>
        </p:nvSpPr>
        <p:spPr bwMode="auto">
          <a:xfrm>
            <a:off x="4038600" y="1676400"/>
            <a:ext cx="1295400" cy="533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57200"/>
            <a:ext cx="7406640" cy="762000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AUTOCAD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295400"/>
            <a:ext cx="7924800" cy="5410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AutoCAD is a software application for computer aided design (CAD) and drafting in both 2D and 3D.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AutoCAD is available for English, German, French, Spanish, Japanese, Italian, Chinese, Russian, Brazilian, Dutch and etc., The extent of localization varies from full translation of the product to documentation only.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AutoCAD is entirely written in the C programming language, is presently over 100,000 lines of source code.</a:t>
            </a:r>
          </a:p>
          <a:p>
            <a:pPr algn="ctr"/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2970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04800"/>
            <a:ext cx="8143875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Oval 6"/>
          <p:cNvSpPr>
            <a:spLocks noChangeArrowheads="1"/>
          </p:cNvSpPr>
          <p:nvPr/>
        </p:nvSpPr>
        <p:spPr bwMode="auto">
          <a:xfrm>
            <a:off x="2286000" y="1371600"/>
            <a:ext cx="1905000" cy="838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6248400" y="1295400"/>
            <a:ext cx="22098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3200400" y="3200400"/>
            <a:ext cx="4267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Copy these Crack files and Paste them in the folder of autocad2007 save in “Program Files”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3072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685800"/>
            <a:ext cx="7788275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685800"/>
            <a:ext cx="796448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Oval 6"/>
          <p:cNvSpPr>
            <a:spLocks noChangeArrowheads="1"/>
          </p:cNvSpPr>
          <p:nvPr/>
        </p:nvSpPr>
        <p:spPr bwMode="auto">
          <a:xfrm>
            <a:off x="609600" y="3657600"/>
            <a:ext cx="2819400" cy="381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3277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89027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 smtClean="0"/>
          </a:p>
        </p:txBody>
      </p:sp>
      <p:pic>
        <p:nvPicPr>
          <p:cNvPr id="3379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688" y="152400"/>
            <a:ext cx="881062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498080" cy="1143000"/>
          </a:xfrm>
        </p:spPr>
        <p:txBody>
          <a:bodyPr/>
          <a:lstStyle/>
          <a:p>
            <a:r>
              <a:rPr lang="en-US" dirty="0" smtClean="0"/>
              <a:t>AutoCAD Graphic Window</a:t>
            </a:r>
            <a:endParaRPr lang="en-US" dirty="0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57200" y="763588"/>
            <a:ext cx="731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 b="3143"/>
          <a:stretch>
            <a:fillRect/>
          </a:stretch>
        </p:blipFill>
        <p:spPr bwMode="auto">
          <a:xfrm>
            <a:off x="1323975" y="1447800"/>
            <a:ext cx="639921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7696200" y="29114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7924800" y="16922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1066800" y="30638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1676400" y="11588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143000" y="930275"/>
            <a:ext cx="867673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Menu bar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3900" y="11588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270500" y="930275"/>
            <a:ext cx="80983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Title bar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870825" y="3398838"/>
            <a:ext cx="123944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Modify toolbar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V="1">
            <a:off x="3810000" y="106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200400" y="838200"/>
            <a:ext cx="141025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Standard toolbar</a:t>
            </a: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2743200" y="13112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209800" y="1082675"/>
            <a:ext cx="121828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Layers toolbar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V="1">
            <a:off x="4876800" y="13112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4137025" y="1082675"/>
            <a:ext cx="151438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Properties toolbar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V="1">
            <a:off x="6553200" y="1158875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943600" y="930275"/>
            <a:ext cx="118173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Styles toolbar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858000" y="762000"/>
            <a:ext cx="1415773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algn="ctr">
              <a:spcBef>
                <a:spcPct val="50000"/>
              </a:spcBef>
              <a:buFontTx/>
              <a:buNone/>
            </a:pPr>
            <a:r>
              <a:rPr lang="en-US" sz="1200" b="1" dirty="0"/>
              <a:t>Application close</a:t>
            </a:r>
          </a:p>
          <a:p>
            <a:pPr marL="381000" indent="-381000" algn="ctr">
              <a:spcBef>
                <a:spcPct val="50000"/>
              </a:spcBef>
              <a:buFontTx/>
              <a:buNone/>
            </a:pPr>
            <a:r>
              <a:rPr lang="en-US" sz="1200" b="1" dirty="0"/>
              <a:t>button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V="1">
            <a:off x="7620000" y="12350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696200" y="16922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V="1">
            <a:off x="8001000" y="29114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7634288" y="1920875"/>
            <a:ext cx="1281112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ctr">
              <a:spcBef>
                <a:spcPct val="50000"/>
              </a:spcBef>
              <a:buFontTx/>
              <a:buNone/>
            </a:pPr>
            <a:r>
              <a:rPr lang="en-US" sz="1200" b="1" dirty="0"/>
              <a:t>Drawing close</a:t>
            </a:r>
          </a:p>
          <a:p>
            <a:pPr marL="381000" indent="-381000" algn="ctr">
              <a:spcBef>
                <a:spcPct val="50000"/>
              </a:spcBef>
              <a:buFontTx/>
              <a:buNone/>
            </a:pPr>
            <a:r>
              <a:rPr lang="en-US" sz="1200" b="1" dirty="0"/>
              <a:t>button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V="1">
            <a:off x="2095500" y="5461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V="1">
            <a:off x="2743200" y="5486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2306638" y="6096000"/>
            <a:ext cx="101624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Layout tabs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739900" y="6324600"/>
            <a:ext cx="90601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Model tab</a:t>
            </a: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 flipV="1">
            <a:off x="3746500" y="5715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971800" y="6350000"/>
            <a:ext cx="154183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Command window</a:t>
            </a:r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V="1">
            <a:off x="706755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6534150" y="6477000"/>
            <a:ext cx="114601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Drawing area</a:t>
            </a:r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1600200" y="5029200"/>
            <a:ext cx="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 flipV="1">
            <a:off x="4627563" y="5973763"/>
            <a:ext cx="0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4191000" y="6202363"/>
            <a:ext cx="923651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Status bar</a:t>
            </a:r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5257800" y="3835400"/>
            <a:ext cx="0" cy="255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5257800" y="383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4805363" y="6354763"/>
            <a:ext cx="93904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Crosshairs</a:t>
            </a:r>
          </a:p>
        </p:txBody>
      </p:sp>
      <p:sp>
        <p:nvSpPr>
          <p:cNvPr id="42" name="Line 43"/>
          <p:cNvSpPr>
            <a:spLocks noChangeShapeType="1"/>
          </p:cNvSpPr>
          <p:nvPr/>
        </p:nvSpPr>
        <p:spPr bwMode="auto">
          <a:xfrm flipV="1">
            <a:off x="6096000" y="4044950"/>
            <a:ext cx="0" cy="2468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 flipH="1" flipV="1">
            <a:off x="5867400" y="3886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4" name="Text Box 45"/>
          <p:cNvSpPr txBox="1">
            <a:spLocks noChangeArrowheads="1"/>
          </p:cNvSpPr>
          <p:nvPr/>
        </p:nvSpPr>
        <p:spPr bwMode="auto">
          <a:xfrm>
            <a:off x="5715000" y="6507163"/>
            <a:ext cx="750783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 err="1"/>
              <a:t>Pickbox</a:t>
            </a:r>
            <a:endParaRPr lang="en-US" sz="1200" b="1" dirty="0"/>
          </a:p>
        </p:txBody>
      </p:sp>
      <p:sp>
        <p:nvSpPr>
          <p:cNvPr id="45" name="Line 46"/>
          <p:cNvSpPr>
            <a:spLocks noChangeShapeType="1"/>
          </p:cNvSpPr>
          <p:nvPr/>
        </p:nvSpPr>
        <p:spPr bwMode="auto">
          <a:xfrm flipV="1">
            <a:off x="7559675" y="5973763"/>
            <a:ext cx="0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7123113" y="6202363"/>
            <a:ext cx="13774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None/>
            </a:pPr>
            <a:r>
              <a:rPr lang="en-US" sz="1200" b="1" dirty="0"/>
              <a:t>Status bar menu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0" y="2819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Draw tool bar</a:t>
            </a:r>
            <a:endParaRPr lang="en-US" sz="12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304800" y="6248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User Coordinate System (UCS)</a:t>
            </a:r>
            <a:endParaRPr lang="en-US" sz="12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AutoCAD Graphic Window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 b="3143"/>
          <a:stretch>
            <a:fillRect/>
          </a:stretch>
        </p:blipFill>
        <p:spPr bwMode="auto">
          <a:xfrm>
            <a:off x="1323975" y="1447800"/>
            <a:ext cx="751522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6781800" y="3657600"/>
            <a:ext cx="1085850" cy="2103438"/>
            <a:chOff x="4116" y="2928"/>
            <a:chExt cx="684" cy="1325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V="1">
              <a:off x="4452" y="29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4116" y="4080"/>
              <a:ext cx="684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 sz="1200"/>
                <a:t>Drawing area</a:t>
              </a:r>
            </a:p>
          </p:txBody>
        </p:sp>
      </p:grpSp>
      <p:graphicFrame>
        <p:nvGraphicFramePr>
          <p:cNvPr id="8" name="Diagram 7"/>
          <p:cNvGraphicFramePr/>
          <p:nvPr/>
        </p:nvGraphicFramePr>
        <p:xfrm>
          <a:off x="1676400" y="2438400"/>
          <a:ext cx="56388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AutoCAD Graphic Window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 b="3143"/>
          <a:stretch>
            <a:fillRect/>
          </a:stretch>
        </p:blipFill>
        <p:spPr bwMode="auto">
          <a:xfrm>
            <a:off x="1295400" y="1219200"/>
            <a:ext cx="7210425" cy="523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2362200" y="5791200"/>
            <a:ext cx="1016006" cy="836534"/>
            <a:chOff x="1453" y="3456"/>
            <a:chExt cx="568" cy="574"/>
          </a:xfrm>
        </p:grpSpPr>
        <p:sp>
          <p:nvSpPr>
            <p:cNvPr id="6" name="Line 29"/>
            <p:cNvSpPr>
              <a:spLocks noChangeShapeType="1"/>
            </p:cNvSpPr>
            <p:nvPr/>
          </p:nvSpPr>
          <p:spPr bwMode="auto">
            <a:xfrm flipV="1">
              <a:off x="1728" y="345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" name="Text Box 30"/>
            <p:cNvSpPr txBox="1">
              <a:spLocks noChangeArrowheads="1"/>
            </p:cNvSpPr>
            <p:nvPr/>
          </p:nvSpPr>
          <p:spPr bwMode="auto">
            <a:xfrm>
              <a:off x="1453" y="3840"/>
              <a:ext cx="568" cy="19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 sz="1200" b="1" dirty="0"/>
                <a:t>Layout tabs</a:t>
              </a:r>
            </a:p>
          </p:txBody>
        </p:sp>
      </p:grp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1371246" y="5714579"/>
            <a:ext cx="906892" cy="963326"/>
            <a:chOff x="1607" y="4224"/>
            <a:chExt cx="507" cy="661"/>
          </a:xfrm>
        </p:grpSpPr>
        <p:sp>
          <p:nvSpPr>
            <p:cNvPr id="9" name="Line 28"/>
            <p:cNvSpPr>
              <a:spLocks noChangeShapeType="1"/>
            </p:cNvSpPr>
            <p:nvPr/>
          </p:nvSpPr>
          <p:spPr bwMode="auto">
            <a:xfrm flipV="1">
              <a:off x="2033" y="422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1607" y="4695"/>
              <a:ext cx="507" cy="19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 sz="1200" b="1" dirty="0"/>
                <a:t>Model tab</a:t>
              </a:r>
            </a:p>
          </p:txBody>
        </p:sp>
      </p:grpSp>
      <p:graphicFrame>
        <p:nvGraphicFramePr>
          <p:cNvPr id="11" name="Diagram 10"/>
          <p:cNvGraphicFramePr/>
          <p:nvPr/>
        </p:nvGraphicFramePr>
        <p:xfrm>
          <a:off x="1724025" y="2209801"/>
          <a:ext cx="5838458" cy="2378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AutoCAD Graphic Window</a:t>
            </a:r>
            <a:endParaRPr lang="en-US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 b="3143"/>
          <a:stretch>
            <a:fillRect/>
          </a:stretch>
        </p:blipFill>
        <p:spPr bwMode="auto">
          <a:xfrm>
            <a:off x="1323975" y="1447800"/>
            <a:ext cx="639921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1371600" y="5334000"/>
            <a:ext cx="2625725" cy="1524000"/>
            <a:chOff x="864" y="3360"/>
            <a:chExt cx="1654" cy="960"/>
          </a:xfrm>
        </p:grpSpPr>
        <p:sp>
          <p:nvSpPr>
            <p:cNvPr id="5" name="Line 36"/>
            <p:cNvSpPr>
              <a:spLocks noChangeShapeType="1"/>
            </p:cNvSpPr>
            <p:nvPr/>
          </p:nvSpPr>
          <p:spPr bwMode="auto">
            <a:xfrm flipV="1">
              <a:off x="1008" y="3360"/>
              <a:ext cx="0" cy="7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" name="Text Box 37"/>
            <p:cNvSpPr txBox="1">
              <a:spLocks noChangeArrowheads="1"/>
            </p:cNvSpPr>
            <p:nvPr/>
          </p:nvSpPr>
          <p:spPr bwMode="auto">
            <a:xfrm>
              <a:off x="864" y="4147"/>
              <a:ext cx="1654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 sz="1200"/>
                <a:t>User Coordinate System (UCS) icon</a:t>
              </a:r>
            </a:p>
          </p:txBody>
        </p:sp>
      </p:grpSp>
      <p:sp>
        <p:nvSpPr>
          <p:cNvPr id="7" name="_s1028"/>
          <p:cNvSpPr>
            <a:spLocks noChangeArrowheads="1"/>
          </p:cNvSpPr>
          <p:nvPr/>
        </p:nvSpPr>
        <p:spPr bwMode="auto">
          <a:xfrm>
            <a:off x="1981200" y="2438400"/>
            <a:ext cx="5181600" cy="2590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FFCC99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381000" indent="-381000">
              <a:buFontTx/>
              <a:buNone/>
            </a:pPr>
            <a:r>
              <a:rPr lang="en-US" sz="18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User Coordinate System (UCS) icon</a:t>
            </a:r>
          </a:p>
          <a:p>
            <a:pPr marL="381000" indent="-381000">
              <a:buFontTx/>
              <a:buNone/>
            </a:pPr>
            <a:endParaRPr lang="en-US" sz="1800" b="1" i="1" u="sng" dirty="0">
              <a:solidFill>
                <a:srgbClr val="FF9900"/>
              </a:solidFill>
              <a:latin typeface="+mj-lt"/>
            </a:endParaRPr>
          </a:p>
          <a:p>
            <a:pPr marL="381000" indent="-381000">
              <a:buFontTx/>
              <a:buNone/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	Notice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the symbol with two arrows at the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bottom-left corner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of the drawing area. This symbol is called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the </a:t>
            </a:r>
            <a:r>
              <a:rPr lang="en-US" sz="1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User </a:t>
            </a:r>
            <a:r>
              <a:rPr lang="en-US" sz="1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Coordinate System (UCS) icon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 The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arrows Point to the positive directions of the X and Y axes.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AutoCAD Graphic Window</a:t>
            </a:r>
            <a:endParaRPr lang="en-US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 b="3143"/>
          <a:stretch>
            <a:fillRect/>
          </a:stretch>
        </p:blipFill>
        <p:spPr bwMode="auto">
          <a:xfrm>
            <a:off x="2362200" y="1371600"/>
            <a:ext cx="639921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791198" y="3733801"/>
            <a:ext cx="939799" cy="2795588"/>
            <a:chOff x="3027" y="2416"/>
            <a:chExt cx="592" cy="1761"/>
          </a:xfrm>
        </p:grpSpPr>
        <p:sp>
          <p:nvSpPr>
            <p:cNvPr id="5" name="Line 10"/>
            <p:cNvSpPr>
              <a:spLocks noChangeShapeType="1"/>
            </p:cNvSpPr>
            <p:nvPr/>
          </p:nvSpPr>
          <p:spPr bwMode="auto">
            <a:xfrm flipV="1">
              <a:off x="3312" y="2416"/>
              <a:ext cx="0" cy="1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3312" y="241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3027" y="4003"/>
              <a:ext cx="592" cy="1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 sz="1200" b="1" dirty="0"/>
                <a:t>Crosshairs</a:t>
              </a:r>
            </a:p>
          </p:txBody>
        </p:sp>
      </p:grp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6705600" y="3810001"/>
            <a:ext cx="750888" cy="2897188"/>
            <a:chOff x="3600" y="2448"/>
            <a:chExt cx="473" cy="1825"/>
          </a:xfrm>
        </p:grpSpPr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V="1">
              <a:off x="3840" y="2548"/>
              <a:ext cx="0" cy="15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H="1" flipV="1">
              <a:off x="3696" y="244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3600" y="4099"/>
              <a:ext cx="473" cy="1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 sz="1200" b="1" dirty="0" err="1"/>
                <a:t>Pickbox</a:t>
              </a:r>
              <a:endParaRPr lang="en-US" sz="1200" b="1" dirty="0"/>
            </a:p>
          </p:txBody>
        </p:sp>
      </p:grpSp>
      <p:sp>
        <p:nvSpPr>
          <p:cNvPr id="12" name="_s1028"/>
          <p:cNvSpPr>
            <a:spLocks noChangeArrowheads="1"/>
          </p:cNvSpPr>
          <p:nvPr/>
        </p:nvSpPr>
        <p:spPr bwMode="auto">
          <a:xfrm>
            <a:off x="609600" y="1219200"/>
            <a:ext cx="5029200" cy="3657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FFCC99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381000" indent="-381000">
              <a:buFontTx/>
              <a:buNone/>
            </a:pPr>
            <a:r>
              <a:rPr lang="en-US" sz="18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The crosshairs</a:t>
            </a:r>
          </a:p>
          <a:p>
            <a:pPr marL="381000" indent="-381000">
              <a:buFontTx/>
              <a:buNone/>
            </a:pPr>
            <a:endParaRPr lang="en-US" sz="1800" b="1" i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381000" indent="-381000">
              <a:buFontTx/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 	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In the drawing area notice the two intersecting lines with a small box at their intersection. The small box is called the </a:t>
            </a:r>
            <a:r>
              <a:rPr lang="en-US" sz="1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pickbox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because it helps to select, or pick, objects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381000" indent="-381000">
              <a:buFontTx/>
              <a:buNone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	The lines are called </a:t>
            </a:r>
            <a:r>
              <a:rPr lang="en-US" sz="1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crosshairs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 They show the location of the mouse cursor in relation to other objects in the drawing. With the  movement of mouse around, the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pickbox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and crosshairs  will also move with the mouse.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1000"/>
            <a:ext cx="7406640" cy="762000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AUTOCAD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447800"/>
            <a:ext cx="807720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AutoCAD Graphics window is Graphical User Interface. (GUI).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Graphical User Interface (GUI)is a type of user interface that allows user to interact with electronic devices with images rather than text commands.</a:t>
            </a:r>
          </a:p>
          <a:p>
            <a:pPr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A GUI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 represents the information and actions available to a user through graphical icons and visual indicators</a:t>
            </a:r>
            <a:endParaRPr lang="en-US" sz="2800" b="1" dirty="0" smtClean="0">
              <a:solidFill>
                <a:srgbClr val="FFFF00"/>
              </a:solidFill>
              <a:latin typeface="Book Antiqua" pitchFamily="18" charset="0"/>
            </a:endParaRPr>
          </a:p>
          <a:p>
            <a:pPr algn="ctr"/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AutoCAD Graphic Window</a:t>
            </a:r>
            <a:endParaRPr lang="en-US" dirty="0"/>
          </a:p>
        </p:txBody>
      </p:sp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 cstate="print"/>
          <a:srcRect b="3143"/>
          <a:stretch>
            <a:fillRect/>
          </a:stretch>
        </p:blipFill>
        <p:spPr bwMode="auto">
          <a:xfrm>
            <a:off x="1295400" y="1143000"/>
            <a:ext cx="7620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_s1028"/>
          <p:cNvSpPr>
            <a:spLocks noChangeArrowheads="1"/>
          </p:cNvSpPr>
          <p:nvPr/>
        </p:nvSpPr>
        <p:spPr bwMode="auto">
          <a:xfrm>
            <a:off x="1676399" y="2209799"/>
            <a:ext cx="6805259" cy="3247869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FFCC99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381000" indent="-381000">
              <a:buFontTx/>
              <a:buNone/>
            </a:pPr>
            <a:r>
              <a:rPr lang="en-US" sz="1800" b="1" i="1" u="sng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The command line</a:t>
            </a:r>
          </a:p>
          <a:p>
            <a:pPr marL="381000" indent="-381000">
              <a:buFontTx/>
              <a:buNone/>
            </a:pPr>
            <a:endParaRPr lang="en-US" sz="1800" b="1" i="1" u="sng" dirty="0">
              <a:solidFill>
                <a:schemeClr val="tx2">
                  <a:lumMod val="10000"/>
                </a:schemeClr>
              </a:solidFill>
              <a:latin typeface="+mj-lt"/>
            </a:endParaRPr>
          </a:p>
          <a:p>
            <a:pPr marL="381000" indent="-381000">
              <a:buFontTx/>
              <a:buNone/>
            </a:pPr>
            <a:r>
              <a:rPr lang="en-US" sz="1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	At the bottom of the screen, there is a separate window showing approximately three lines of text. </a:t>
            </a:r>
            <a:r>
              <a:rPr lang="en-US" sz="1800" i="1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(You can change it to show as many lines as you like by dragging the top edge of the window up or down.)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 Notice the word </a:t>
            </a:r>
            <a:r>
              <a:rPr lang="en-US" sz="1800" b="1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Command: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. This is the </a:t>
            </a:r>
            <a:r>
              <a:rPr lang="en-US" sz="1800" b="1" i="1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command line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. All commands can be executed by typing them on the command line.</a:t>
            </a:r>
          </a:p>
          <a:p>
            <a:pPr marL="381000" indent="-381000">
              <a:buFontTx/>
              <a:buNone/>
            </a:pPr>
            <a:r>
              <a:rPr lang="en-US" sz="180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</a:rPr>
              <a:t>	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971800" y="6095615"/>
            <a:ext cx="1542525" cy="573453"/>
            <a:chOff x="1872" y="3825"/>
            <a:chExt cx="816" cy="339"/>
          </a:xfrm>
        </p:grpSpPr>
        <p:sp>
          <p:nvSpPr>
            <p:cNvPr id="6" name="Line 12"/>
            <p:cNvSpPr>
              <a:spLocks noChangeShapeType="1"/>
            </p:cNvSpPr>
            <p:nvPr/>
          </p:nvSpPr>
          <p:spPr bwMode="auto">
            <a:xfrm flipH="1" flipV="1">
              <a:off x="2194" y="3825"/>
              <a:ext cx="166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1872" y="4000"/>
              <a:ext cx="816" cy="1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 sz="1200" b="1" dirty="0"/>
                <a:t>Command window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/>
          <a:lstStyle/>
          <a:p>
            <a:r>
              <a:rPr lang="en-US" dirty="0" smtClean="0"/>
              <a:t>AutoCAD Graphic Window</a:t>
            </a:r>
            <a:endParaRPr lang="en-US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 b="3143"/>
          <a:stretch>
            <a:fillRect/>
          </a:stretch>
        </p:blipFill>
        <p:spPr bwMode="auto">
          <a:xfrm>
            <a:off x="1219200" y="934854"/>
            <a:ext cx="7315200" cy="531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_s1028"/>
          <p:cNvSpPr>
            <a:spLocks noChangeArrowheads="1"/>
          </p:cNvSpPr>
          <p:nvPr/>
        </p:nvSpPr>
        <p:spPr bwMode="auto">
          <a:xfrm>
            <a:off x="1676400" y="2209800"/>
            <a:ext cx="5715000" cy="3048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FFCC99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381000" indent="-381000">
              <a:buFontTx/>
              <a:buNone/>
            </a:pPr>
            <a:r>
              <a:rPr lang="en-US" sz="1800" b="1" i="1" u="sng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The status bar</a:t>
            </a:r>
          </a:p>
          <a:p>
            <a:pPr marL="381000" indent="-381000">
              <a:buFontTx/>
              <a:buNone/>
            </a:pPr>
            <a:endParaRPr lang="en-US" sz="1800" b="1" i="1" u="sng" dirty="0">
              <a:solidFill>
                <a:schemeClr val="tx2">
                  <a:lumMod val="10000"/>
                </a:schemeClr>
              </a:solidFill>
              <a:latin typeface="+mj-lt"/>
            </a:endParaRPr>
          </a:p>
          <a:p>
            <a:pPr marL="381000" indent="-381000">
              <a:buFontTx/>
              <a:buNone/>
            </a:pP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	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At the very bottom of the screen is the </a:t>
            </a:r>
            <a:r>
              <a:rPr lang="en-US" sz="1800" b="1" i="1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status bar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. At the left are the X,Y coordinates. As mouse moves, these coordinates change. (If they don’t change, click </a:t>
            </a:r>
            <a:r>
              <a:rPr lang="en-US" sz="1800" dirty="0" smtClean="0">
                <a:solidFill>
                  <a:schemeClr val="tx2">
                    <a:lumMod val="10000"/>
                  </a:schemeClr>
                </a:solidFill>
                <a:latin typeface="+mj-lt"/>
              </a:rPr>
              <a:t>the drawing area 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and move your mouse again.) The status bar also contains several buttons that will be explained later.</a:t>
            </a:r>
          </a:p>
          <a:p>
            <a:pPr marL="381000" indent="-381000">
              <a:buFontTx/>
              <a:buNone/>
            </a:pPr>
            <a:endParaRPr lang="en-US" sz="1800" dirty="0">
              <a:latin typeface="Times New Roman" pitchFamily="18" charset="0"/>
            </a:endParaRPr>
          </a:p>
          <a:p>
            <a:pPr marL="381000" indent="-381000">
              <a:buFontTx/>
              <a:buNone/>
            </a:pPr>
            <a:r>
              <a:rPr lang="en-US" sz="1800" dirty="0">
                <a:latin typeface="Times New Roman" pitchFamily="18" charset="0"/>
              </a:rPr>
              <a:t>	</a:t>
            </a:r>
          </a:p>
        </p:txBody>
      </p: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114800" y="6200776"/>
            <a:ext cx="923926" cy="504824"/>
            <a:chOff x="2640" y="3763"/>
            <a:chExt cx="582" cy="318"/>
          </a:xfrm>
        </p:grpSpPr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2915" y="3763"/>
              <a:ext cx="0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2640" y="3907"/>
              <a:ext cx="582" cy="1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 sz="1200" b="1" dirty="0"/>
                <a:t>Status bar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838200"/>
          </a:xfrm>
        </p:spPr>
        <p:txBody>
          <a:bodyPr/>
          <a:lstStyle/>
          <a:p>
            <a:r>
              <a:rPr lang="en-US" dirty="0" smtClean="0"/>
              <a:t>Modification of Display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852" y="1414508"/>
            <a:ext cx="6853374" cy="5138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262148"/>
            <a:ext cx="6575028" cy="5140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447800" y="8382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Book Antiqua" pitchFamily="18" charset="0"/>
              </a:rPr>
              <a:t>Choose 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Tools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Book Antiqua" pitchFamily="18" charset="0"/>
                <a:cs typeface="Arial" charset="0"/>
              </a:rPr>
              <a:t>→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Options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Book Antiqua" pitchFamily="18" charset="0"/>
              </a:rPr>
              <a:t> to open the </a:t>
            </a:r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  <a:latin typeface="Book Antiqua" pitchFamily="18" charset="0"/>
              </a:rPr>
              <a:t>Options dialog box.</a:t>
            </a:r>
            <a:endParaRPr lang="en-US" sz="2000" b="1" dirty="0" smtClean="0">
              <a:solidFill>
                <a:schemeClr val="accent5">
                  <a:lumMod val="75000"/>
                </a:schemeClr>
              </a:solidFill>
              <a:latin typeface="Book Antiqua" pitchFamily="18" charset="0"/>
            </a:endParaRPr>
          </a:p>
          <a:p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-381000" eaLnBrk="0" hangingPunct="0">
              <a:lnSpc>
                <a:spcPct val="110000"/>
              </a:lnSpc>
              <a:spcBef>
                <a:spcPct val="50000"/>
              </a:spcBef>
              <a:buClr>
                <a:srgbClr val="CC3300"/>
              </a:buClr>
              <a:buFont typeface="Wingdings" pitchFamily="2" charset="2"/>
              <a:buChar char="q"/>
            </a:pPr>
            <a:r>
              <a:rPr lang="en-US" dirty="0" smtClean="0"/>
              <a:t>Change the default color of drawing area to white color.</a:t>
            </a:r>
          </a:p>
          <a:p>
            <a:pPr marL="381000" indent="-381000" eaLnBrk="0" hangingPunct="0">
              <a:lnSpc>
                <a:spcPct val="110000"/>
              </a:lnSpc>
              <a:spcBef>
                <a:spcPct val="50000"/>
              </a:spcBef>
              <a:buClr>
                <a:srgbClr val="CC3300"/>
              </a:buClr>
              <a:buFont typeface="Wingdings" pitchFamily="2" charset="2"/>
              <a:buChar char="q"/>
            </a:pPr>
            <a:r>
              <a:rPr lang="en-US" dirty="0" smtClean="0"/>
              <a:t>Turn off the scroll bars from the display.</a:t>
            </a:r>
          </a:p>
          <a:p>
            <a:pPr marL="381000" indent="-381000" eaLnBrk="0" hangingPunct="0">
              <a:lnSpc>
                <a:spcPct val="110000"/>
              </a:lnSpc>
              <a:spcBef>
                <a:spcPct val="50000"/>
              </a:spcBef>
              <a:buClr>
                <a:srgbClr val="CC3300"/>
              </a:buClr>
              <a:buFont typeface="Wingdings" pitchFamily="2" charset="2"/>
              <a:buChar char="q"/>
            </a:pPr>
            <a:r>
              <a:rPr lang="en-US" dirty="0" smtClean="0"/>
              <a:t>Change the crosshair size so that it extends fully across the screen.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Coordinate Systems (UCS)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There are three types of coordinate/feeding system: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Absolute Co-ordinate System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Relative Co-ordinate System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Polar Co-ordinate System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Coordinate Systems (UCS)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/>
          <a:lstStyle/>
          <a:p>
            <a:r>
              <a:rPr lang="en-US" b="1" dirty="0" smtClean="0"/>
              <a:t>Absolute Co-ordinate System (ACS):</a:t>
            </a:r>
          </a:p>
          <a:p>
            <a:pPr>
              <a:buNone/>
            </a:pPr>
            <a:r>
              <a:rPr lang="en-US" sz="2800" dirty="0" smtClean="0"/>
              <a:t> 	Absolute Co-ordinate uses the “Cartesian System” to specify a position in the X, Y and Z axes ( if needed) to locate a point from 0-X, 0-Y and 0-Z (0,0,0) point. To locate the point using ACS, type the X-value, Y-value and Z-value ,if needed, separated by commas(with no space)</a:t>
            </a:r>
            <a:endParaRPr lang="en-US" sz="28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User Coordinate Systems (UCS)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866888" cy="5029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Relative Co-ordinate System (RCS):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Relative coordinates specify the X and Y distance from the immediate previous point. They are called relative because they are measured relative to a point previously specified.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To specify relative coordinates @ symbol is used before specifying X and Y coordinates.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In relative Cartesian coordinates origin is immediate previous point</a:t>
            </a:r>
            <a:r>
              <a:rPr lang="en-US" sz="2800" dirty="0" smtClean="0">
                <a:latin typeface="Times New Roman" pitchFamily="18" charset="0"/>
              </a:rPr>
              <a:t>.  </a:t>
            </a:r>
            <a:r>
              <a:rPr lang="en-US" sz="2800" dirty="0" smtClean="0"/>
              <a:t>For example</a:t>
            </a:r>
          </a:p>
          <a:p>
            <a:pPr marL="381000" indent="-381000">
              <a:buNone/>
            </a:pPr>
            <a:endParaRPr lang="en-US" sz="2800" dirty="0" smtClean="0"/>
          </a:p>
          <a:p>
            <a:pPr marL="381000" indent="-381000">
              <a:buFontTx/>
              <a:buNone/>
            </a:pPr>
            <a:endParaRPr lang="en-US" sz="2800" dirty="0" smtClean="0">
              <a:latin typeface="Times New Roman" pitchFamily="18" charset="0"/>
            </a:endParaRPr>
          </a:p>
          <a:p>
            <a:pPr marL="381000" indent="-381000">
              <a:buFontTx/>
              <a:buNone/>
            </a:pPr>
            <a:r>
              <a:rPr lang="en-US" sz="2800" dirty="0" smtClean="0">
                <a:latin typeface="Times New Roman" pitchFamily="18" charset="0"/>
              </a:rPr>
              <a:t>	</a:t>
            </a:r>
          </a:p>
          <a:p>
            <a:pPr marL="381000" indent="-381000">
              <a:buFontTx/>
              <a:buNone/>
            </a:pPr>
            <a:r>
              <a:rPr lang="en-US" sz="2800" dirty="0" smtClean="0">
                <a:latin typeface="Times New Roman" pitchFamily="18" charset="0"/>
              </a:rPr>
              <a:t>      </a:t>
            </a:r>
            <a:r>
              <a:rPr lang="en-US" sz="2800" dirty="0" smtClean="0">
                <a:latin typeface="+mj-lt"/>
              </a:rPr>
              <a:t>For a line AB, 4 units long, if A is starting point then relative Cartesian coordinates of point B will be as follows</a:t>
            </a:r>
          </a:p>
          <a:p>
            <a:pPr marL="381000" indent="-381000" algn="ctr">
              <a:buFontTx/>
              <a:buNone/>
            </a:pP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@4,0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819400" y="3733800"/>
            <a:ext cx="4114800" cy="762000"/>
            <a:chOff x="1488" y="1776"/>
            <a:chExt cx="2592" cy="480"/>
          </a:xfrm>
        </p:grpSpPr>
        <p:sp>
          <p:nvSpPr>
            <p:cNvPr id="5" name="Line 7"/>
            <p:cNvSpPr>
              <a:spLocks noChangeAspect="1" noChangeShapeType="1"/>
            </p:cNvSpPr>
            <p:nvPr/>
          </p:nvSpPr>
          <p:spPr bwMode="auto">
            <a:xfrm>
              <a:off x="1585" y="2016"/>
              <a:ext cx="230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1488" y="1776"/>
              <a:ext cx="28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/>
                <a:t>A</a:t>
              </a:r>
            </a:p>
          </p:txBody>
        </p:sp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3792" y="1776"/>
              <a:ext cx="28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/>
                <a:t>B</a:t>
              </a: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2544" y="2006"/>
              <a:ext cx="28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81000" indent="-381000">
                <a:spcBef>
                  <a:spcPct val="50000"/>
                </a:spcBef>
                <a:buFontTx/>
                <a:buNone/>
              </a:pPr>
              <a:r>
                <a:rPr lang="en-US" dirty="0"/>
                <a:t>4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Coordinate Systems (UCS)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>
            <a:normAutofit/>
          </a:bodyPr>
          <a:lstStyle/>
          <a:p>
            <a:r>
              <a:rPr lang="en-US" b="1" dirty="0" smtClean="0"/>
              <a:t>Polar Co-ordinate System :</a:t>
            </a:r>
          </a:p>
          <a:p>
            <a:r>
              <a:rPr lang="en-US" sz="2400" dirty="0" smtClean="0"/>
              <a:t>Polar Co-ordinate system allows you to select a point that is a specific length and at a specific angle to the last point indicated.</a:t>
            </a:r>
          </a:p>
          <a:p>
            <a:r>
              <a:rPr lang="en-US" sz="2400" dirty="0" smtClean="0"/>
              <a:t>To locate a point using Relative Polar Coordinate:</a:t>
            </a:r>
          </a:p>
          <a:p>
            <a:pPr>
              <a:buNone/>
            </a:pPr>
            <a:r>
              <a:rPr lang="en-US" sz="2400" b="1" dirty="0" smtClean="0"/>
              <a:t>type @, the length of the line , a less than symbol (&lt;) followed by the desired angle of the line.</a:t>
            </a:r>
          </a:p>
          <a:p>
            <a:pPr marL="2209800" lvl="4" indent="-381000">
              <a:buFontTx/>
              <a:buNone/>
            </a:pP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@50&lt;45</a:t>
            </a:r>
            <a:r>
              <a:rPr lang="en-US" sz="2800" dirty="0" smtClean="0">
                <a:latin typeface="+mj-lt"/>
              </a:rPr>
              <a:t> is correct</a:t>
            </a:r>
          </a:p>
          <a:p>
            <a:pPr marL="2209800" lvl="4" indent="-381000">
              <a:buFontTx/>
              <a:buNone/>
            </a:pP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@50,&lt;45</a:t>
            </a:r>
            <a:r>
              <a:rPr lang="en-US" sz="2800" dirty="0" smtClean="0">
                <a:latin typeface="+mj-lt"/>
              </a:rPr>
              <a:t> is wrong</a:t>
            </a:r>
            <a:endParaRPr lang="en-US" sz="2400" b="1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u="sng" dirty="0" smtClean="0">
                <a:solidFill>
                  <a:schemeClr val="tx2"/>
                </a:solidFill>
                <a:latin typeface="+mj-lt"/>
              </a:rPr>
              <a:t>How to input fractional distances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When typing architectural units, partial inches are indicated by fractions in the form </a:t>
            </a:r>
            <a:r>
              <a:rPr lang="en-US" b="1" dirty="0" smtClean="0">
                <a:latin typeface="+mj-lt"/>
              </a:rPr>
              <a:t>a/b</a:t>
            </a:r>
            <a:r>
              <a:rPr lang="en-US" dirty="0" smtClean="0">
                <a:latin typeface="+mj-lt"/>
              </a:rPr>
              <a:t>. You need to separate the fraction from the whole inches by a </a:t>
            </a:r>
            <a:r>
              <a:rPr lang="en-US" i="1" dirty="0" smtClean="0">
                <a:solidFill>
                  <a:srgbClr val="CC3300"/>
                </a:solidFill>
                <a:latin typeface="+mj-lt"/>
              </a:rPr>
              <a:t>hyphen</a:t>
            </a:r>
            <a:r>
              <a:rPr lang="en-US" dirty="0" smtClean="0">
                <a:latin typeface="+mj-lt"/>
              </a:rPr>
              <a:t>. This can be a little confusing because the hyphen is also used for negative numbers. For example, to draw a horizontal line of 5 1⁄4 inches in the negative direction of the </a:t>
            </a:r>
            <a:r>
              <a:rPr lang="en-US" b="1" dirty="0" smtClean="0">
                <a:latin typeface="+mj-lt"/>
              </a:rPr>
              <a:t>X axis</a:t>
            </a:r>
            <a:r>
              <a:rPr lang="en-US" dirty="0" smtClean="0">
                <a:latin typeface="+mj-lt"/>
              </a:rPr>
              <a:t>, type </a:t>
            </a:r>
            <a:r>
              <a:rPr lang="en-US" b="1" dirty="0" smtClean="0">
                <a:latin typeface="+mj-lt"/>
              </a:rPr>
              <a:t>-5-1/4,0.</a:t>
            </a:r>
          </a:p>
          <a:p>
            <a:pPr>
              <a:buNone/>
            </a:pPr>
            <a:endParaRPr lang="en-US" b="1" i="1" u="sng" dirty="0" smtClean="0">
              <a:solidFill>
                <a:schemeClr val="tx2"/>
              </a:solidFill>
              <a:latin typeface="Book Antiqua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Coordinate Systems (UCS)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Setting up a New Drawing</a:t>
            </a:r>
            <a:r>
              <a:rPr lang="en-US" sz="4400" u="sng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u="sng" dirty="0" smtClean="0">
                <a:solidFill>
                  <a:schemeClr val="tx2"/>
                </a:solidFill>
                <a:latin typeface="+mj-lt"/>
              </a:rPr>
              <a:t>Defining Drawing Units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The first step after starting a new drawing is to set its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limits</a:t>
            </a:r>
            <a:r>
              <a:rPr lang="en-US" sz="2800" dirty="0" smtClean="0">
                <a:latin typeface="+mj-lt"/>
              </a:rPr>
              <a:t> and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unit type.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Units are set through the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Drawing Units</a:t>
            </a:r>
            <a:r>
              <a:rPr lang="en-US" sz="2800" dirty="0" smtClean="0">
                <a:latin typeface="+mj-lt"/>
              </a:rPr>
              <a:t> dialog box.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Drawing units dialog box can be opened by one of the following methods: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Format </a:t>
            </a:r>
            <a:r>
              <a:rPr lang="en-US" b="1" dirty="0" smtClean="0">
                <a:latin typeface="+mj-lt"/>
                <a:cs typeface="Times New Roman" pitchFamily="18" charset="0"/>
              </a:rPr>
              <a:t>→</a:t>
            </a:r>
            <a:r>
              <a:rPr lang="en-US" b="1" dirty="0" smtClean="0">
                <a:latin typeface="+mj-lt"/>
              </a:rPr>
              <a:t> Units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b="1" dirty="0" smtClean="0">
                <a:latin typeface="+mj-lt"/>
              </a:rPr>
              <a:t>Type </a:t>
            </a:r>
            <a:r>
              <a:rPr lang="en-US" b="1" i="1" dirty="0" smtClean="0">
                <a:solidFill>
                  <a:srgbClr val="CC3300"/>
                </a:solidFill>
                <a:latin typeface="+mj-lt"/>
              </a:rPr>
              <a:t>units or un</a:t>
            </a:r>
            <a:r>
              <a:rPr lang="en-US" b="1" dirty="0" smtClean="0">
                <a:latin typeface="+mj-lt"/>
              </a:rPr>
              <a:t> in Command Line → Press Enter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8600"/>
            <a:ext cx="7635240" cy="838200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Advantages of AUTOCAD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458200" cy="55626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Easy erasing and changing. 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Can be zoomed in for more detailed sections 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Can be copied and pasted many times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en-US" sz="2800" b="1" dirty="0" smtClean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Save time, money and reduce errors.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Increase value to client by delivering more design alternatives in less time.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Complete projects faster and reduce the chance of coordination errors.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 Clearly communicate design intent and complete final proposals with realistic 3D rendering</a:t>
            </a:r>
          </a:p>
          <a:p>
            <a:pPr>
              <a:spcBef>
                <a:spcPts val="0"/>
              </a:spcBef>
              <a:defRPr/>
            </a:pPr>
            <a:endParaRPr lang="en-US" sz="2800" dirty="0" smtClean="0"/>
          </a:p>
          <a:p>
            <a:pPr algn="ctr"/>
            <a:endParaRPr lang="en-US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43000" y="304800"/>
            <a:ext cx="7543800" cy="6858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Setting up a New Drawing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95400" y="10668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 b="1" i="1" u="sng" dirty="0">
                <a:solidFill>
                  <a:schemeClr val="tx2"/>
                </a:solidFill>
                <a:latin typeface="+mj-lt"/>
              </a:rPr>
              <a:t>Defining Drawing Limits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7848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buFontTx/>
              <a:buNone/>
            </a:pPr>
            <a:r>
              <a:rPr lang="en-US" dirty="0"/>
              <a:t>	</a:t>
            </a:r>
          </a:p>
          <a:p>
            <a:pPr marL="381000" indent="-381000">
              <a:buFontTx/>
              <a:buNone/>
            </a:pPr>
            <a:r>
              <a:rPr lang="en-US" dirty="0"/>
              <a:t>	</a:t>
            </a:r>
            <a:r>
              <a:rPr lang="en-US" sz="2800" dirty="0">
                <a:latin typeface="+mj-lt"/>
              </a:rPr>
              <a:t>One can specify the area of drawing, also called the </a:t>
            </a:r>
            <a:r>
              <a:rPr lang="en-US" sz="2800" b="1" dirty="0">
                <a:latin typeface="+mj-lt"/>
              </a:rPr>
              <a:t>limits</a:t>
            </a:r>
            <a:r>
              <a:rPr lang="en-US" sz="2800" dirty="0">
                <a:latin typeface="+mj-lt"/>
              </a:rPr>
              <a:t>. The drawing limits are the outer edges of the drawing, specified in X,Y coordinates.</a:t>
            </a:r>
          </a:p>
          <a:p>
            <a:pPr marL="381000" indent="-381000">
              <a:buFontTx/>
              <a:buNone/>
            </a:pPr>
            <a:r>
              <a:rPr lang="en-US" dirty="0">
                <a:latin typeface="+mj-lt"/>
              </a:rPr>
              <a:t>	</a:t>
            </a:r>
          </a:p>
          <a:p>
            <a:pPr marL="381000" indent="-381000">
              <a:buFontTx/>
              <a:buNone/>
            </a:pPr>
            <a:r>
              <a:rPr lang="en-US" dirty="0">
                <a:latin typeface="+mj-lt"/>
              </a:rPr>
              <a:t>	</a:t>
            </a:r>
            <a:r>
              <a:rPr lang="en-US" sz="2800" dirty="0">
                <a:latin typeface="+mj-lt"/>
              </a:rPr>
              <a:t>The limits define an artificial and invisible boundary of the drawing. However, one can draw outside the limits</a:t>
            </a:r>
            <a:r>
              <a:rPr lang="en-US" sz="2800" dirty="0" smtClean="0">
                <a:latin typeface="+mj-lt"/>
              </a:rPr>
              <a:t>.</a:t>
            </a:r>
          </a:p>
          <a:p>
            <a:pPr marL="381000" indent="-381000">
              <a:buFontTx/>
              <a:buNone/>
            </a:pPr>
            <a:r>
              <a:rPr lang="en-US" sz="2800" dirty="0" smtClean="0">
                <a:latin typeface="Times New Roman" pitchFamily="18" charset="0"/>
              </a:rPr>
              <a:t>	</a:t>
            </a:r>
            <a:endParaRPr lang="en-US" sz="2800" dirty="0">
              <a:latin typeface="+mj-lt"/>
            </a:endParaRPr>
          </a:p>
          <a:p>
            <a:pPr marL="381000" indent="-381000">
              <a:buFontTx/>
              <a:buNone/>
            </a:pPr>
            <a:r>
              <a:rPr lang="en-US" sz="2800" dirty="0"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43000" y="304800"/>
            <a:ext cx="7543800" cy="6858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Setting up a New Drawing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95400" y="10668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 b="1" i="1" u="sng" dirty="0">
                <a:solidFill>
                  <a:schemeClr val="tx2"/>
                </a:solidFill>
                <a:latin typeface="+mj-lt"/>
              </a:rPr>
              <a:t>Defining Drawing Limits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7848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buFontTx/>
              <a:buNone/>
            </a:pPr>
            <a:r>
              <a:rPr lang="en-US" dirty="0"/>
              <a:t>	</a:t>
            </a:r>
          </a:p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Limits are set through the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LIMITS COMMAND.</a:t>
            </a:r>
            <a:endParaRPr lang="en-US" sz="2800" dirty="0" smtClean="0">
              <a:latin typeface="+mj-lt"/>
            </a:endParaRPr>
          </a:p>
          <a:p>
            <a:pPr marL="381000" indent="-381000"/>
            <a:r>
              <a:rPr lang="en-US" sz="2800" dirty="0" smtClean="0">
                <a:latin typeface="+mj-lt"/>
              </a:rPr>
              <a:t>	</a:t>
            </a:r>
          </a:p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Limits command can be started by one of the following methods:</a:t>
            </a:r>
          </a:p>
          <a:p>
            <a:pPr marL="381000" indent="-381000">
              <a:buFontTx/>
              <a:buNone/>
            </a:pPr>
            <a:endParaRPr lang="en-US" sz="2800" dirty="0" smtClean="0">
              <a:latin typeface="+mj-lt"/>
            </a:endParaRP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Format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→</a:t>
            </a:r>
            <a:r>
              <a:rPr lang="en-US" sz="2800" dirty="0" smtClean="0">
                <a:latin typeface="+mj-lt"/>
              </a:rPr>
              <a:t> Drawing Limits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Type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limits</a:t>
            </a:r>
            <a:r>
              <a:rPr lang="en-US" sz="2800" dirty="0" smtClean="0">
                <a:latin typeface="+mj-lt"/>
              </a:rPr>
              <a:t> in Command Line → Press Enter</a:t>
            </a:r>
          </a:p>
          <a:p>
            <a:pPr marL="381000" indent="-381000">
              <a:buFontTx/>
              <a:buNone/>
            </a:pPr>
            <a:r>
              <a:rPr lang="en-US" sz="2800" dirty="0" smtClean="0">
                <a:latin typeface="Times New Roman" pitchFamily="18" charset="0"/>
              </a:rPr>
              <a:t>	</a:t>
            </a:r>
            <a:endParaRPr lang="en-US" sz="2800" dirty="0">
              <a:latin typeface="+mj-lt"/>
            </a:endParaRPr>
          </a:p>
          <a:p>
            <a:pPr marL="381000" indent="-381000">
              <a:buFontTx/>
              <a:buNone/>
            </a:pPr>
            <a:r>
              <a:rPr lang="en-US" sz="2800" dirty="0"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43000" y="304800"/>
            <a:ext cx="7543800" cy="6858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Setting up a New Drawing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95400" y="10668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 b="1" i="1" u="sng" dirty="0">
                <a:solidFill>
                  <a:schemeClr val="tx2"/>
                </a:solidFill>
                <a:latin typeface="+mj-lt"/>
              </a:rPr>
              <a:t>Defining Drawing Limits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7848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buFontTx/>
              <a:buNone/>
            </a:pPr>
            <a:r>
              <a:rPr lang="en-US" dirty="0"/>
              <a:t>	</a:t>
            </a:r>
          </a:p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After defining the Limits it is required to Zoom All the view. This will bring the full area within the display window.</a:t>
            </a:r>
          </a:p>
          <a:p>
            <a:pPr marL="381000" indent="-381000">
              <a:buFont typeface="Arial" pitchFamily="34" charset="0"/>
              <a:buChar char="•"/>
            </a:pPr>
            <a:endParaRPr lang="en-US" sz="2800" dirty="0" smtClean="0">
              <a:latin typeface="+mj-lt"/>
            </a:endParaRPr>
          </a:p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To zoom all the view do one of the following</a:t>
            </a:r>
          </a:p>
          <a:p>
            <a:pPr marL="381000" indent="-381000">
              <a:buFontTx/>
              <a:buNone/>
            </a:pPr>
            <a:endParaRPr lang="en-US" sz="2800" dirty="0" smtClean="0">
              <a:latin typeface="+mj-lt"/>
            </a:endParaRPr>
          </a:p>
          <a:p>
            <a:pPr marL="838200" lvl="1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View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→</a:t>
            </a:r>
            <a:r>
              <a:rPr lang="en-US" sz="2800" dirty="0" smtClean="0">
                <a:latin typeface="+mj-lt"/>
              </a:rPr>
              <a:t> Zoom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→</a:t>
            </a:r>
            <a:r>
              <a:rPr lang="en-US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All</a:t>
            </a:r>
          </a:p>
          <a:p>
            <a:pPr marL="838200" lvl="1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Type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z</a:t>
            </a:r>
            <a:r>
              <a:rPr lang="en-US" sz="2800" dirty="0" smtClean="0">
                <a:latin typeface="+mj-lt"/>
              </a:rPr>
              <a:t> in Command Line → Enter →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a</a:t>
            </a:r>
            <a:r>
              <a:rPr lang="en-US" sz="2800" dirty="0" smtClean="0">
                <a:latin typeface="+mj-lt"/>
              </a:rPr>
              <a:t> → Enter</a:t>
            </a:r>
          </a:p>
          <a:p>
            <a:pPr marL="838200" lvl="1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  <a:cs typeface="Times New Roman" pitchFamily="18" charset="0"/>
              </a:rPr>
              <a:t>Click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  <a:cs typeface="Times New Roman" pitchFamily="18" charset="0"/>
              </a:rPr>
              <a:t>Zoom All Button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from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  <a:cs typeface="Times New Roman" pitchFamily="18" charset="0"/>
              </a:rPr>
              <a:t>Standard Toolbar.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Methods</a:t>
            </a:r>
            <a:r>
              <a:rPr lang="en-US" sz="3600" dirty="0" smtClean="0"/>
              <a:t> </a:t>
            </a:r>
            <a:r>
              <a:rPr lang="en-US" sz="3600" b="1" dirty="0" smtClean="0"/>
              <a:t>To Initiate The Commands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790688" cy="4800600"/>
          </a:xfrm>
        </p:spPr>
        <p:txBody>
          <a:bodyPr/>
          <a:lstStyle/>
          <a:p>
            <a:pPr marL="381000" indent="-381000">
              <a:buFontTx/>
              <a:buNone/>
            </a:pPr>
            <a:r>
              <a:rPr lang="en-US" sz="2800" dirty="0" smtClean="0">
                <a:latin typeface="+mj-lt"/>
              </a:rPr>
              <a:t>    One can give commands in AutoCAD by one of the following methods:</a:t>
            </a:r>
          </a:p>
          <a:p>
            <a:pPr marL="381000" indent="-381000">
              <a:buFontTx/>
              <a:buNone/>
            </a:pPr>
            <a:endParaRPr lang="en-US" sz="2800" dirty="0" smtClean="0">
              <a:latin typeface="+mj-lt"/>
            </a:endParaRPr>
          </a:p>
          <a:p>
            <a:pPr marL="1295400" lvl="2" indent="-381000">
              <a:buClr>
                <a:srgbClr val="0000CC"/>
              </a:buClr>
            </a:pPr>
            <a:r>
              <a:rPr lang="en-US" sz="2800" dirty="0" smtClean="0">
                <a:solidFill>
                  <a:srgbClr val="CC3300"/>
                </a:solidFill>
                <a:latin typeface="+mj-lt"/>
              </a:rPr>
              <a:t>Using menus</a:t>
            </a:r>
          </a:p>
          <a:p>
            <a:pPr marL="1295400" lvl="2" indent="-381000">
              <a:buClr>
                <a:srgbClr val="0000CC"/>
              </a:buClr>
            </a:pPr>
            <a:r>
              <a:rPr lang="en-US" sz="2800" dirty="0" smtClean="0">
                <a:solidFill>
                  <a:srgbClr val="CC3300"/>
                </a:solidFill>
                <a:latin typeface="+mj-lt"/>
              </a:rPr>
              <a:t>Using shortcut menus</a:t>
            </a:r>
          </a:p>
          <a:p>
            <a:pPr marL="1295400" lvl="2" indent="-381000">
              <a:buClr>
                <a:srgbClr val="0000CC"/>
              </a:buClr>
            </a:pPr>
            <a:r>
              <a:rPr lang="en-US" sz="2800" dirty="0" smtClean="0">
                <a:solidFill>
                  <a:srgbClr val="CC3300"/>
                </a:solidFill>
                <a:latin typeface="+mj-lt"/>
              </a:rPr>
              <a:t>Using toolbars</a:t>
            </a:r>
          </a:p>
          <a:p>
            <a:pPr marL="1295400" lvl="2" indent="-381000">
              <a:buClr>
                <a:srgbClr val="0000CC"/>
              </a:buClr>
            </a:pPr>
            <a:r>
              <a:rPr lang="en-US" sz="2800" dirty="0" smtClean="0">
                <a:solidFill>
                  <a:srgbClr val="CC3300"/>
                </a:solidFill>
                <a:latin typeface="+mj-lt"/>
              </a:rPr>
              <a:t>Using The Command Line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Methods</a:t>
            </a:r>
            <a:r>
              <a:rPr lang="en-US" sz="3600" dirty="0" smtClean="0"/>
              <a:t> </a:t>
            </a:r>
            <a:r>
              <a:rPr lang="en-US" sz="3600" b="1" dirty="0" smtClean="0"/>
              <a:t>To Initiate The Commands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790688" cy="4800600"/>
          </a:xfrm>
        </p:spPr>
        <p:txBody>
          <a:bodyPr>
            <a:normAutofit fontScale="92500" lnSpcReduction="10000"/>
          </a:bodyPr>
          <a:lstStyle/>
          <a:p>
            <a:pPr marL="381000" indent="-381000">
              <a:buFontTx/>
              <a:buNone/>
            </a:pP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  Using Menu:</a:t>
            </a:r>
          </a:p>
          <a:p>
            <a:pPr marL="381000" indent="-381000"/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A menu item can do three things — execute a command, open a submenu, or open a dialog box.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As in all Windows programs, the menu items provide clues to let you know what is going to occur after you click a menu item, as follows:</a:t>
            </a:r>
          </a:p>
          <a:p>
            <a:pPr marL="1295400" lvl="2" indent="-381000"/>
            <a:r>
              <a:rPr lang="en-US" sz="2800" dirty="0" smtClean="0">
                <a:latin typeface="+mj-lt"/>
              </a:rPr>
              <a:t>A right arrow opens a submenu with more options.</a:t>
            </a:r>
          </a:p>
          <a:p>
            <a:pPr marL="1295400" lvl="2" indent="-381000"/>
            <a:r>
              <a:rPr lang="en-US" sz="2800" dirty="0" smtClean="0">
                <a:latin typeface="+mj-lt"/>
              </a:rPr>
              <a:t>An ellipsis (. . .) opens a dialog box.</a:t>
            </a:r>
          </a:p>
          <a:p>
            <a:pPr marL="1295400" lvl="2" indent="-381000"/>
            <a:r>
              <a:rPr lang="en-US" sz="2800" dirty="0" smtClean="0">
                <a:latin typeface="+mj-lt"/>
              </a:rPr>
              <a:t>A plain menu item immediately executes a command.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Methods</a:t>
            </a:r>
            <a:r>
              <a:rPr lang="en-US" sz="3600" dirty="0" smtClean="0"/>
              <a:t> </a:t>
            </a:r>
            <a:r>
              <a:rPr lang="en-US" sz="3600" b="1" dirty="0" smtClean="0"/>
              <a:t>To Initiate The Commands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790688" cy="4800600"/>
          </a:xfrm>
        </p:spPr>
        <p:txBody>
          <a:bodyPr>
            <a:normAutofit lnSpcReduction="10000"/>
          </a:bodyPr>
          <a:lstStyle/>
          <a:p>
            <a:pPr marL="381000" indent="-381000">
              <a:buFontTx/>
              <a:buNone/>
            </a:pPr>
            <a:r>
              <a:rPr lang="en-US" sz="2800" dirty="0" smtClean="0">
                <a:latin typeface="+mj-lt"/>
              </a:rPr>
              <a:t>   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Using Shortcut:</a:t>
            </a:r>
          </a:p>
          <a:p>
            <a:pPr marL="381000" indent="-381000">
              <a:buNone/>
            </a:pPr>
            <a:r>
              <a:rPr lang="en-US" sz="2800" dirty="0" smtClean="0">
                <a:latin typeface="+mj-lt"/>
              </a:rPr>
              <a:t>	Shortcut menus appear when you right-click your mouse. The shortcut menus try to include the most common tasks you might want to complete. As a result, the menu that appears on right-click depends on the situation:	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If you have neither started a command nor selected any object, you get the default menu when you right-click in the drawing area. Here you can cut, copy, paste, undo, pan, zoom, and so on.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Methods</a:t>
            </a:r>
            <a:r>
              <a:rPr lang="en-US" sz="3600" dirty="0" smtClean="0"/>
              <a:t> </a:t>
            </a:r>
            <a:r>
              <a:rPr lang="en-US" sz="3600" b="1" dirty="0" smtClean="0"/>
              <a:t>To Initiate The Commands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790688" cy="4800600"/>
          </a:xfrm>
        </p:spPr>
        <p:txBody>
          <a:bodyPr>
            <a:normAutofit/>
          </a:bodyPr>
          <a:lstStyle/>
          <a:p>
            <a:pPr marL="381000" indent="-381000"/>
            <a:r>
              <a:rPr lang="en-US" sz="2800" dirty="0" smtClean="0">
                <a:latin typeface="+mj-lt"/>
              </a:rPr>
              <a:t>If you’ve selected any objects, you see the edit-mode menu, which lists the most common editing commands.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If you’ve started a command, the command-mode menu opens, letting you choose an option for that command. 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Other menus include the toolbar list you get when you right-click a toolbar and the command-line history you see when you right-click the command line and choose Recent Commands.	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Methods</a:t>
            </a:r>
            <a:r>
              <a:rPr lang="en-US" sz="3600" dirty="0" smtClean="0"/>
              <a:t> </a:t>
            </a:r>
            <a:r>
              <a:rPr lang="en-US" sz="3600" b="1" dirty="0" smtClean="0"/>
              <a:t>To Initiate The Commands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790688" cy="5181600"/>
          </a:xfrm>
        </p:spPr>
        <p:txBody>
          <a:bodyPr>
            <a:normAutofit/>
          </a:bodyPr>
          <a:lstStyle/>
          <a:p>
            <a:pPr marL="381000" indent="-381000">
              <a:buNone/>
            </a:pP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Using Toolbar:</a:t>
            </a:r>
          </a:p>
          <a:p>
            <a:pPr marL="381000" indent="-381000"/>
            <a:r>
              <a:rPr lang="en-US" sz="2600" dirty="0" smtClean="0">
                <a:latin typeface="+mj-lt"/>
              </a:rPr>
              <a:t>Toolbars provide a quick way to execute a command with one click of the mouse.</a:t>
            </a:r>
          </a:p>
          <a:p>
            <a:pPr marL="381000" indent="-381000"/>
            <a:r>
              <a:rPr lang="en-US" sz="2600" dirty="0" smtClean="0">
                <a:latin typeface="+mj-lt"/>
              </a:rPr>
              <a:t>When you click a toolbar button, in order to complete the command, you usually need to look at the command line, to follow the prompts there.</a:t>
            </a:r>
          </a:p>
          <a:p>
            <a:pPr marL="381000" indent="-381000"/>
            <a:r>
              <a:rPr lang="en-US" sz="2600" dirty="0" smtClean="0">
                <a:latin typeface="+mj-lt"/>
              </a:rPr>
              <a:t>A few of the toolbars have </a:t>
            </a:r>
            <a:r>
              <a:rPr lang="en-US" sz="2600" b="1" i="1" dirty="0" smtClean="0">
                <a:solidFill>
                  <a:srgbClr val="CC3300"/>
                </a:solidFill>
                <a:latin typeface="+mj-lt"/>
              </a:rPr>
              <a:t>fly outs</a:t>
            </a:r>
            <a:r>
              <a:rPr lang="en-US" sz="2600" dirty="0" smtClean="0">
                <a:latin typeface="+mj-lt"/>
              </a:rPr>
              <a:t>, attached toolbars containing additional buttons.	</a:t>
            </a:r>
          </a:p>
          <a:p>
            <a:pPr marL="381000" indent="-381000"/>
            <a:r>
              <a:rPr lang="en-US" sz="2600" dirty="0" smtClean="0">
                <a:latin typeface="+mj-lt"/>
              </a:rPr>
              <a:t>Click and hold a second and the fly out flies out, revealing several other buttons, drag down and choose any one of the options.</a:t>
            </a:r>
          </a:p>
          <a:p>
            <a:pPr marL="381000" indent="-381000">
              <a:buFontTx/>
              <a:buNone/>
            </a:pPr>
            <a:endParaRPr lang="en-US" dirty="0" smtClean="0">
              <a:latin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Methods</a:t>
            </a:r>
            <a:r>
              <a:rPr lang="en-US" sz="3600" dirty="0" smtClean="0"/>
              <a:t> </a:t>
            </a:r>
            <a:r>
              <a:rPr lang="en-US" sz="3600" b="1" dirty="0" smtClean="0"/>
              <a:t>To Initiate The Commands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790688" cy="5181600"/>
          </a:xfrm>
        </p:spPr>
        <p:txBody>
          <a:bodyPr>
            <a:normAutofit/>
          </a:bodyPr>
          <a:lstStyle/>
          <a:p>
            <a:pPr marL="381000" indent="-381000">
              <a:buNone/>
            </a:pP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Using Command Line:</a:t>
            </a:r>
          </a:p>
          <a:p>
            <a:pPr marL="381000" indent="-381000">
              <a:buNone/>
            </a:pPr>
            <a:endParaRPr lang="en-US" sz="2800" b="1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381000" indent="-381000">
              <a:buNone/>
            </a:pPr>
            <a:endParaRPr lang="en-US" sz="2800" b="1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381000" indent="-381000">
              <a:buNone/>
            </a:pPr>
            <a:r>
              <a:rPr lang="en-US" dirty="0" smtClean="0">
                <a:latin typeface="+mj-lt"/>
              </a:rPr>
              <a:t>    You can execute a command by typing it directly on the command line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Methods</a:t>
            </a:r>
            <a:r>
              <a:rPr lang="en-US" sz="3600" dirty="0" smtClean="0"/>
              <a:t> </a:t>
            </a:r>
            <a:r>
              <a:rPr lang="en-US" sz="3600" b="1" dirty="0" smtClean="0"/>
              <a:t>To Initiate The Commands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790688" cy="5181600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None/>
            </a:pPr>
            <a:r>
              <a:rPr lang="en-US" sz="2800" b="1" i="1" u="sng" dirty="0" smtClean="0">
                <a:solidFill>
                  <a:schemeClr val="tx2"/>
                </a:solidFill>
                <a:latin typeface="+mj-lt"/>
              </a:rPr>
              <a:t>Command Format</a:t>
            </a:r>
            <a:endParaRPr lang="en-US" sz="2000" dirty="0" smtClean="0">
              <a:latin typeface="+mj-lt"/>
            </a:endParaRPr>
          </a:p>
          <a:p>
            <a:pPr marL="381000" indent="-381000">
              <a:buClrTx/>
              <a:buFontTx/>
              <a:buNone/>
            </a:pPr>
            <a:r>
              <a:rPr lang="en-US" sz="2800" dirty="0" smtClean="0">
                <a:latin typeface="+mj-lt"/>
              </a:rPr>
              <a:t>	AutoCAD displays a prompt that tells what to do next after executing any command.</a:t>
            </a:r>
          </a:p>
          <a:p>
            <a:pPr marL="381000" indent="-381000">
              <a:buFontTx/>
              <a:buNone/>
            </a:pPr>
            <a:r>
              <a:rPr lang="en-US" sz="2800" dirty="0" smtClean="0">
                <a:latin typeface="+mj-lt"/>
              </a:rPr>
              <a:t>	The format for command prompts on the command line is as follows:</a:t>
            </a:r>
          </a:p>
          <a:p>
            <a:pPr marL="381000" indent="-381000" algn="ctr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  <a:latin typeface="Agency FB" pitchFamily="34" charset="0"/>
              </a:rPr>
              <a:t>current instruction or [options] &lt;current value&gt;:</a:t>
            </a:r>
          </a:p>
          <a:p>
            <a:pPr marL="381000" indent="-381000">
              <a:buNone/>
            </a:pPr>
            <a:r>
              <a:rPr lang="en-US" sz="2400" dirty="0" smtClean="0">
                <a:latin typeface="+mj-lt"/>
              </a:rPr>
              <a:t>	</a:t>
            </a:r>
            <a:r>
              <a:rPr lang="en-US" sz="2600" dirty="0" smtClean="0">
                <a:latin typeface="+mj-lt"/>
              </a:rPr>
              <a:t>The </a:t>
            </a:r>
            <a:r>
              <a:rPr lang="en-US" sz="2600" b="1" i="1" dirty="0" smtClean="0">
                <a:solidFill>
                  <a:srgbClr val="CC3300"/>
                </a:solidFill>
                <a:latin typeface="+mj-lt"/>
              </a:rPr>
              <a:t>current instruction</a:t>
            </a:r>
            <a:r>
              <a:rPr lang="en-US" sz="2600" dirty="0" smtClean="0">
                <a:latin typeface="+mj-lt"/>
              </a:rPr>
              <a:t> explains what to do. For example, choosing an editing command, the prompt usually instructs to “Select objects.”</a:t>
            </a:r>
          </a:p>
          <a:p>
            <a:pPr marL="381000" indent="-381000">
              <a:buFontTx/>
              <a:buNone/>
            </a:pPr>
            <a:r>
              <a:rPr lang="en-US" sz="2600" dirty="0" smtClean="0">
                <a:latin typeface="+mj-lt"/>
              </a:rPr>
              <a:t>	The text in the </a:t>
            </a:r>
            <a:r>
              <a:rPr lang="en-US" sz="2600" b="1" i="1" dirty="0" smtClean="0">
                <a:solidFill>
                  <a:srgbClr val="CC3300"/>
                </a:solidFill>
                <a:latin typeface="+mj-lt"/>
              </a:rPr>
              <a:t>square brackets</a:t>
            </a:r>
            <a:r>
              <a:rPr lang="en-US" sz="2600" dirty="0" smtClean="0">
                <a:latin typeface="+mj-lt"/>
              </a:rPr>
              <a:t> lists the various options available for the command</a:t>
            </a:r>
          </a:p>
          <a:p>
            <a:pPr marL="381000" indent="-381000">
              <a:buFontTx/>
              <a:buNone/>
            </a:pPr>
            <a:r>
              <a:rPr lang="en-US" sz="2600" dirty="0" smtClean="0">
                <a:latin typeface="+mj-lt"/>
              </a:rPr>
              <a:t>	The </a:t>
            </a:r>
            <a:r>
              <a:rPr lang="en-US" sz="2600" b="1" i="1" dirty="0" smtClean="0">
                <a:solidFill>
                  <a:srgbClr val="CC3300"/>
                </a:solidFill>
                <a:latin typeface="+mj-lt"/>
              </a:rPr>
              <a:t>angled brackets</a:t>
            </a:r>
            <a:r>
              <a:rPr lang="en-US" sz="2600" dirty="0" smtClean="0">
                <a:latin typeface="+mj-lt"/>
              </a:rPr>
              <a:t> tell the current value or default option for the command, if any.</a:t>
            </a:r>
            <a:endParaRPr lang="en-US" sz="2600" dirty="0" smtClean="0">
              <a:solidFill>
                <a:srgbClr val="FF0000"/>
              </a:solidFill>
              <a:latin typeface="+mj-lt"/>
            </a:endParaRPr>
          </a:p>
          <a:p>
            <a:pPr marL="381000" indent="-381000">
              <a:buNone/>
            </a:pPr>
            <a:endParaRPr lang="en-US" sz="2800" b="1" dirty="0" smtClean="0">
              <a:solidFill>
                <a:schemeClr val="accent5">
                  <a:lumMod val="75000"/>
                </a:schemeClr>
              </a:solidFill>
              <a:latin typeface="Agency FB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057400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HOW TO INSTALL AutoCAD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2007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Basic Commands</a:t>
            </a:r>
            <a:endParaRPr lang="en-US" sz="36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66800" y="914400"/>
            <a:ext cx="7086600" cy="51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Command Techniques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845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buFontTx/>
              <a:buNone/>
            </a:pPr>
            <a:r>
              <a:rPr lang="en-US" dirty="0"/>
              <a:t>	</a:t>
            </a:r>
            <a:r>
              <a:rPr lang="en-US" sz="2400" dirty="0">
                <a:latin typeface="+mj-lt"/>
              </a:rPr>
              <a:t>To make working with commands easier, AutoCAD offer shortcuts for repeating and </a:t>
            </a:r>
            <a:r>
              <a:rPr lang="en-US" sz="2400" dirty="0" smtClean="0">
                <a:latin typeface="+mj-lt"/>
              </a:rPr>
              <a:t>canceling commands </a:t>
            </a:r>
            <a:r>
              <a:rPr lang="en-US" sz="2400" dirty="0">
                <a:latin typeface="+mj-lt"/>
              </a:rPr>
              <a:t>as well as undo and redo options</a:t>
            </a:r>
            <a:r>
              <a:rPr lang="en-US" sz="2800" dirty="0">
                <a:latin typeface="+mj-lt"/>
              </a:rPr>
              <a:t>.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66800" y="27432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 b="1" i="1" u="sng" dirty="0" smtClean="0">
                <a:solidFill>
                  <a:schemeClr val="tx2"/>
                </a:solidFill>
                <a:latin typeface="+mj-lt"/>
              </a:rPr>
              <a:t>1. Repeating </a:t>
            </a:r>
            <a:r>
              <a:rPr lang="en-US" sz="2800" b="1" i="1" u="sng" dirty="0">
                <a:solidFill>
                  <a:schemeClr val="tx2"/>
                </a:solidFill>
                <a:latin typeface="+mj-lt"/>
              </a:rPr>
              <a:t>commands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66800" y="3276600"/>
            <a:ext cx="777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The </a:t>
            </a:r>
            <a:r>
              <a:rPr lang="en-US" sz="2800" dirty="0">
                <a:latin typeface="+mj-lt"/>
              </a:rPr>
              <a:t>most common way to repeat a command you have just used is to press Enter. The most recent command appears again</a:t>
            </a:r>
            <a:r>
              <a:rPr lang="en-US" sz="2800" dirty="0" smtClean="0">
                <a:latin typeface="+mj-lt"/>
              </a:rPr>
              <a:t>. </a:t>
            </a:r>
          </a:p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You can also press the Spacebar at the </a:t>
            </a:r>
            <a:r>
              <a:rPr lang="en-US" sz="2800" dirty="0" smtClean="0">
                <a:solidFill>
                  <a:srgbClr val="CC3300"/>
                </a:solidFill>
                <a:latin typeface="+mj-lt"/>
              </a:rPr>
              <a:t>Command:</a:t>
            </a:r>
            <a:r>
              <a:rPr lang="en-US" sz="2800" dirty="0" smtClean="0">
                <a:latin typeface="+mj-lt"/>
              </a:rPr>
              <a:t> prompt to repeat a command you just used.</a:t>
            </a:r>
          </a:p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You can also use the shortcut menu to repeat the command you just use.</a:t>
            </a:r>
          </a:p>
          <a:p>
            <a:pPr marL="381000" indent="-381000">
              <a:buFontTx/>
              <a:buNone/>
            </a:pP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Basic Commands</a:t>
            </a:r>
            <a:endParaRPr lang="en-US" sz="36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43000" y="1219200"/>
            <a:ext cx="7086600" cy="51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 b="1" i="1" u="sng" dirty="0" smtClean="0">
                <a:solidFill>
                  <a:schemeClr val="tx2"/>
                </a:solidFill>
                <a:latin typeface="+mj-lt"/>
              </a:rPr>
              <a:t>2.Canceling commands</a:t>
            </a:r>
            <a:endParaRPr lang="en-US" sz="2800" b="1" i="1" u="sng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66800" y="1905000"/>
            <a:ext cx="7924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Sometimes you start a command and then realize you don’t need it. In this situation, you can cancel the command and then choose a different command. </a:t>
            </a:r>
          </a:p>
          <a:p>
            <a:pPr marL="381000" indent="-381000"/>
            <a:r>
              <a:rPr lang="en-US" sz="2800" dirty="0" smtClean="0">
                <a:latin typeface="+mj-lt"/>
              </a:rPr>
              <a:t>	</a:t>
            </a:r>
          </a:p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Press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</a:rPr>
              <a:t>Esc</a:t>
            </a:r>
            <a:r>
              <a:rPr lang="en-US" sz="2800" dirty="0" smtClean="0">
                <a:latin typeface="+mj-lt"/>
              </a:rPr>
              <a:t> to cancel a command that you’ve already started. The Command: prompt reappears.</a:t>
            </a:r>
          </a:p>
          <a:p>
            <a:pPr marL="381000" indent="-381000">
              <a:buFontTx/>
              <a:buNone/>
            </a:pP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Basic Commands</a:t>
            </a:r>
            <a:endParaRPr lang="en-US" sz="36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43000" y="1219200"/>
            <a:ext cx="7086600" cy="51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 b="1" i="1" u="sng" dirty="0" smtClean="0">
                <a:solidFill>
                  <a:schemeClr val="tx2"/>
                </a:solidFill>
                <a:latin typeface="+mj-lt"/>
              </a:rPr>
              <a:t>3. Undoing a command</a:t>
            </a:r>
            <a:endParaRPr lang="en-US" sz="2800" b="1" i="1" u="sng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90600" y="1828800"/>
            <a:ext cx="7924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Like  other Windows applications AutoCAD also offers Undo and Redo commands. </a:t>
            </a:r>
          </a:p>
          <a:p>
            <a:pPr marL="381000" indent="-381000">
              <a:buFont typeface="Arial" pitchFamily="34" charset="0"/>
              <a:buChar char="•"/>
            </a:pPr>
            <a:endParaRPr lang="en-US" sz="2800" dirty="0" smtClean="0">
              <a:latin typeface="+mj-lt"/>
            </a:endParaRPr>
          </a:p>
          <a:p>
            <a:pPr marL="381000" indent="-381000">
              <a:buFont typeface="Arial" pitchFamily="34" charset="0"/>
              <a:buChar char="•"/>
            </a:pPr>
            <a:r>
              <a:rPr lang="en-US" sz="2800" dirty="0" smtClean="0">
                <a:latin typeface="+mj-lt"/>
              </a:rPr>
              <a:t>AutoCAD remembers every command starting from the time you open a drawing. You can therefore undo every action and return your drawing to its initial condition when you opened it.</a:t>
            </a:r>
          </a:p>
          <a:p>
            <a:pPr marL="381000" indent="-381000">
              <a:buFontTx/>
              <a:buNone/>
            </a:pP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Basic Commands</a:t>
            </a:r>
            <a:endParaRPr lang="en-US" sz="36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43000" y="1219200"/>
            <a:ext cx="7086600" cy="51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 b="1" i="1" u="sng" dirty="0" smtClean="0">
                <a:solidFill>
                  <a:schemeClr val="tx2"/>
                </a:solidFill>
                <a:latin typeface="+mj-lt"/>
              </a:rPr>
              <a:t>How to start Undo command</a:t>
            </a:r>
            <a:endParaRPr lang="en-US" sz="2800" b="1" i="1" u="sng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1828800"/>
            <a:ext cx="8458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buFontTx/>
              <a:buNone/>
            </a:pPr>
            <a:r>
              <a:rPr lang="en-US" dirty="0"/>
              <a:t>	</a:t>
            </a:r>
            <a:r>
              <a:rPr lang="en-US" sz="2800" dirty="0" smtClean="0">
                <a:latin typeface="+mj-lt"/>
              </a:rPr>
              <a:t>Undo command can be started by one of the following methods</a:t>
            </a:r>
          </a:p>
          <a:p>
            <a:pPr marL="381000" indent="-381000">
              <a:buFontTx/>
              <a:buNone/>
            </a:pPr>
            <a:r>
              <a:rPr lang="en-US" sz="2800" dirty="0" smtClean="0">
                <a:latin typeface="+mj-lt"/>
              </a:rPr>
              <a:t>	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Ctrl + Z </a:t>
            </a:r>
            <a:r>
              <a:rPr lang="en-US" sz="2800" i="1" dirty="0" smtClean="0">
                <a:latin typeface="+mj-lt"/>
              </a:rPr>
              <a:t>(like other window applications)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Edit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→ Undo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  <a:cs typeface="Times New Roman" pitchFamily="18" charset="0"/>
              </a:rPr>
              <a:t>Click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  <a:cs typeface="Times New Roman" pitchFamily="18" charset="0"/>
              </a:rPr>
              <a:t>Undo Button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from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  <a:cs typeface="Times New Roman" pitchFamily="18" charset="0"/>
              </a:rPr>
              <a:t>Standard Toolbar.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  <a:cs typeface="Times New Roman" pitchFamily="18" charset="0"/>
              </a:rPr>
              <a:t>Type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  <a:cs typeface="Times New Roman" pitchFamily="18" charset="0"/>
              </a:rPr>
              <a:t>u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in Command Line → Press Enter </a:t>
            </a:r>
            <a:endParaRPr lang="en-US" sz="2800" dirty="0" smtClean="0">
              <a:latin typeface="+mj-lt"/>
            </a:endParaRPr>
          </a:p>
          <a:p>
            <a:pPr marL="381000" indent="-381000">
              <a:buFontTx/>
              <a:buNone/>
            </a:pP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Basic Commands</a:t>
            </a:r>
            <a:endParaRPr lang="en-US" sz="36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43000" y="1219200"/>
            <a:ext cx="7086600" cy="51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 b="1" i="1" u="sng" dirty="0" smtClean="0">
                <a:solidFill>
                  <a:schemeClr val="tx2"/>
                </a:solidFill>
                <a:latin typeface="+mj-lt"/>
              </a:rPr>
              <a:t>4. Redoing a command</a:t>
            </a:r>
            <a:endParaRPr lang="en-US" sz="2800" b="1" i="1" u="sng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18288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buFontTx/>
              <a:buNone/>
            </a:pPr>
            <a:r>
              <a:rPr lang="en-US" dirty="0"/>
              <a:t>	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+mj-lt"/>
              </a:rPr>
              <a:t>If you undo a command, you might realize that you want to undo the undo. This is called redoing a command. Redoing only applies when you have just undone a command.</a:t>
            </a:r>
          </a:p>
          <a:p>
            <a:pPr marL="381000" indent="-381000">
              <a:buFontTx/>
              <a:buNone/>
            </a:pPr>
            <a:r>
              <a:rPr lang="en-US" sz="2800" dirty="0" smtClean="0">
                <a:latin typeface="+mj-lt"/>
              </a:rPr>
              <a:t>	Redo command can be started by one of the following methods</a:t>
            </a:r>
          </a:p>
          <a:p>
            <a:pPr marL="381000" indent="-381000">
              <a:buFontTx/>
              <a:buNone/>
            </a:pPr>
            <a:r>
              <a:rPr lang="en-US" sz="2800" dirty="0" smtClean="0">
                <a:latin typeface="+mj-lt"/>
              </a:rPr>
              <a:t>	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Ctrl + y </a:t>
            </a:r>
            <a:r>
              <a:rPr lang="en-US" sz="2800" i="1" dirty="0" smtClean="0">
                <a:latin typeface="+mj-lt"/>
              </a:rPr>
              <a:t>(like other window applications)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Edit </a:t>
            </a:r>
            <a:r>
              <a:rPr lang="en-US" sz="2800" dirty="0" smtClean="0">
                <a:latin typeface="+mj-lt"/>
                <a:cs typeface="Times New Roman" pitchFamily="18" charset="0"/>
              </a:rPr>
              <a:t>→ Redo</a:t>
            </a:r>
          </a:p>
          <a:p>
            <a:pPr marL="1295400" lvl="2" indent="-381000">
              <a:buFont typeface="Wingdings" pitchFamily="2" charset="2"/>
              <a:buChar char="§"/>
            </a:pPr>
            <a:r>
              <a:rPr lang="en-US" sz="2800" dirty="0" smtClean="0">
                <a:latin typeface="+mj-lt"/>
                <a:cs typeface="Times New Roman" pitchFamily="18" charset="0"/>
              </a:rPr>
              <a:t>Click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  <a:cs typeface="Times New Roman" pitchFamily="18" charset="0"/>
              </a:rPr>
              <a:t>Redo Button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from </a:t>
            </a:r>
            <a:r>
              <a:rPr lang="en-US" sz="2800" i="1" dirty="0" smtClean="0">
                <a:solidFill>
                  <a:srgbClr val="CC3300"/>
                </a:solidFill>
                <a:latin typeface="+mj-lt"/>
                <a:cs typeface="Times New Roman" pitchFamily="18" charset="0"/>
              </a:rPr>
              <a:t>Standard Toolbar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81000"/>
            <a:ext cx="833755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Oval 9"/>
          <p:cNvSpPr>
            <a:spLocks noChangeArrowheads="1"/>
          </p:cNvSpPr>
          <p:nvPr/>
        </p:nvSpPr>
        <p:spPr bwMode="auto">
          <a:xfrm>
            <a:off x="3733800" y="3657600"/>
            <a:ext cx="19050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15363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05000" y="1371600"/>
            <a:ext cx="5351463" cy="2362200"/>
          </a:xfrm>
          <a:noFill/>
        </p:spPr>
      </p:pic>
      <p:sp>
        <p:nvSpPr>
          <p:cNvPr id="15364" name="Oval 6"/>
          <p:cNvSpPr>
            <a:spLocks noChangeArrowheads="1"/>
          </p:cNvSpPr>
          <p:nvPr/>
        </p:nvSpPr>
        <p:spPr bwMode="auto">
          <a:xfrm>
            <a:off x="4419600" y="2971800"/>
            <a:ext cx="19050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36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3886200"/>
            <a:ext cx="5334000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990600"/>
            <a:ext cx="693420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Oval 6"/>
          <p:cNvSpPr>
            <a:spLocks noChangeArrowheads="1"/>
          </p:cNvSpPr>
          <p:nvPr/>
        </p:nvSpPr>
        <p:spPr bwMode="auto">
          <a:xfrm>
            <a:off x="4953000" y="5715000"/>
            <a:ext cx="2133600" cy="533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762000"/>
            <a:ext cx="6705600" cy="520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Oval 6"/>
          <p:cNvSpPr>
            <a:spLocks noChangeArrowheads="1"/>
          </p:cNvSpPr>
          <p:nvPr/>
        </p:nvSpPr>
        <p:spPr bwMode="auto">
          <a:xfrm>
            <a:off x="5029200" y="5257800"/>
            <a:ext cx="17526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424</TotalTime>
  <Words>1050</Words>
  <Application>Microsoft Office PowerPoint</Application>
  <PresentationFormat>On-screen Show (4:3)</PresentationFormat>
  <Paragraphs>246</Paragraphs>
  <Slides>54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Solstice</vt:lpstr>
      <vt:lpstr>     AUTOCAD Engineering Drawing &amp; Graphics   </vt:lpstr>
      <vt:lpstr>AUTOCAD</vt:lpstr>
      <vt:lpstr>AUTOCAD</vt:lpstr>
      <vt:lpstr>Advantages of AUTOCAD</vt:lpstr>
      <vt:lpstr>HOW TO INSTALL AutoCAD 2007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HOW TO ACTIVATE THE AUTOCAD</vt:lpstr>
      <vt:lpstr>Slide 19</vt:lpstr>
      <vt:lpstr>Slide 20</vt:lpstr>
      <vt:lpstr>Slide 21</vt:lpstr>
      <vt:lpstr>Slide 22</vt:lpstr>
      <vt:lpstr>Slide 23</vt:lpstr>
      <vt:lpstr>Slide 24</vt:lpstr>
      <vt:lpstr>AutoCAD Graphic Window</vt:lpstr>
      <vt:lpstr>AutoCAD Graphic Window</vt:lpstr>
      <vt:lpstr>AutoCAD Graphic Window</vt:lpstr>
      <vt:lpstr>AutoCAD Graphic Window</vt:lpstr>
      <vt:lpstr>AutoCAD Graphic Window</vt:lpstr>
      <vt:lpstr>AutoCAD Graphic Window</vt:lpstr>
      <vt:lpstr>AutoCAD Graphic Window</vt:lpstr>
      <vt:lpstr>Modification of Display</vt:lpstr>
      <vt:lpstr>Exercise</vt:lpstr>
      <vt:lpstr>User Coordinate Systems (UCS)</vt:lpstr>
      <vt:lpstr>User Coordinate Systems (UCS)</vt:lpstr>
      <vt:lpstr>User Coordinate Systems (UCS)</vt:lpstr>
      <vt:lpstr>User Coordinate Systems (UCS)</vt:lpstr>
      <vt:lpstr>User Coordinate Systems (UCS)</vt:lpstr>
      <vt:lpstr>Setting up a New Drawing </vt:lpstr>
      <vt:lpstr>Slide 40</vt:lpstr>
      <vt:lpstr>Slide 41</vt:lpstr>
      <vt:lpstr>Slide 42</vt:lpstr>
      <vt:lpstr>Methods To Initiate The Commands</vt:lpstr>
      <vt:lpstr>Methods To Initiate The Commands</vt:lpstr>
      <vt:lpstr>Methods To Initiate The Commands</vt:lpstr>
      <vt:lpstr>Methods To Initiate The Commands</vt:lpstr>
      <vt:lpstr>Methods To Initiate The Commands</vt:lpstr>
      <vt:lpstr>Methods To Initiate The Commands</vt:lpstr>
      <vt:lpstr>Methods To Initiate The Commands</vt:lpstr>
      <vt:lpstr>Basic Commands</vt:lpstr>
      <vt:lpstr>Basic Commands</vt:lpstr>
      <vt:lpstr>Basic Commands</vt:lpstr>
      <vt:lpstr>Basic Commands</vt:lpstr>
      <vt:lpstr>Basic Commands</vt:lpstr>
    </vt:vector>
  </TitlesOfParts>
  <Company>UET-LHR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AUTOCAD Civil Engineering Drawing &amp; Graphics (BSc Civil Engineering 2010)  </dc:title>
  <dc:creator>Home</dc:creator>
  <cp:lastModifiedBy>Rehan</cp:lastModifiedBy>
  <cp:revision>50</cp:revision>
  <dcterms:created xsi:type="dcterms:W3CDTF">2012-01-28T18:30:36Z</dcterms:created>
  <dcterms:modified xsi:type="dcterms:W3CDTF">2016-02-01T03:08:53Z</dcterms:modified>
</cp:coreProperties>
</file>