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73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2C4031-F6E9-4714-ADA7-494EC96A18CB}"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C4031-F6E9-4714-ADA7-494EC96A18CB}"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C4031-F6E9-4714-ADA7-494EC96A18CB}"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C4031-F6E9-4714-ADA7-494EC96A18CB}"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2C4031-F6E9-4714-ADA7-494EC96A18CB}"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2C4031-F6E9-4714-ADA7-494EC96A18CB}"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2C4031-F6E9-4714-ADA7-494EC96A18CB}" type="datetimeFigureOut">
              <a:rPr lang="en-US" smtClean="0"/>
              <a:pPr/>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2C4031-F6E9-4714-ADA7-494EC96A18CB}" type="datetimeFigureOut">
              <a:rPr lang="en-US" smtClean="0"/>
              <a:pPr/>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C4031-F6E9-4714-ADA7-494EC96A18CB}" type="datetimeFigureOut">
              <a:rPr lang="en-US" smtClean="0"/>
              <a:pPr/>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2C4031-F6E9-4714-ADA7-494EC96A18CB}"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2C4031-F6E9-4714-ADA7-494EC96A18CB}"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E709E-90D7-4F24-B937-CEAD50E063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C4031-F6E9-4714-ADA7-494EC96A18CB}" type="datetimeFigureOut">
              <a:rPr lang="en-US" smtClean="0"/>
              <a:pPr/>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E709E-90D7-4F24-B937-CEAD50E063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Rock Slope Stability Analysis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a:bodyPr>
          <a:lstStyle/>
          <a:p>
            <a:pPr algn="just"/>
            <a:r>
              <a:rPr lang="en-US" dirty="0" smtClean="0"/>
              <a:t>A variety of engineering activities require excavation of rock cuts.</a:t>
            </a:r>
          </a:p>
          <a:p>
            <a:pPr algn="just"/>
            <a:r>
              <a:rPr lang="en-US" dirty="0" smtClean="0"/>
              <a:t>In civil engineering, projects include transportation systems such as highways and railways, dams for power production and water supply, and industrial and urban development.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638800"/>
            <a:ext cx="5486400" cy="685800"/>
          </a:xfrm>
        </p:spPr>
        <p:txBody>
          <a:bodyPr>
            <a:normAutofit/>
          </a:bodyPr>
          <a:lstStyle/>
          <a:p>
            <a:pPr algn="ctr"/>
            <a:r>
              <a:rPr lang="en-US" sz="2800" dirty="0" smtClean="0"/>
              <a:t>Fig 3 (a) Shear test of discontinuity</a:t>
            </a:r>
            <a:endParaRPr lang="en-US" sz="2800" dirty="0"/>
          </a:p>
        </p:txBody>
      </p:sp>
      <p:pic>
        <p:nvPicPr>
          <p:cNvPr id="4109" name="Picture 13"/>
          <p:cNvPicPr>
            <a:picLocks noGrp="1" noChangeAspect="1" noChangeArrowheads="1"/>
          </p:cNvPicPr>
          <p:nvPr>
            <p:ph type="pic" idx="1"/>
          </p:nvPr>
        </p:nvPicPr>
        <p:blipFill>
          <a:blip r:embed="rId2" cstate="print"/>
          <a:srcRect t="13787" b="13787"/>
          <a:stretch>
            <a:fillRect/>
          </a:stretch>
        </p:blipFill>
        <p:spPr bwMode="auto">
          <a:xfrm>
            <a:off x="1295400" y="533400"/>
            <a:ext cx="6705600" cy="502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458200" cy="5638800"/>
          </a:xfrm>
        </p:spPr>
        <p:txBody>
          <a:bodyPr/>
          <a:lstStyle/>
          <a:p>
            <a:pPr algn="just"/>
            <a:r>
              <a:rPr lang="en-US" dirty="0" smtClean="0"/>
              <a:t>Each sample is subjected to a force at right angles to the discontinuity surface (normal stress, σ), and a force is applied in the direction parallel to the discontinuity (shear stress, τ) while the shear displacement (</a:t>
            </a:r>
            <a:r>
              <a:rPr lang="en-US" dirty="0" err="1" smtClean="0"/>
              <a:t>δs</a:t>
            </a:r>
            <a:r>
              <a:rPr lang="en-US" dirty="0" smtClean="0"/>
              <a:t>) is measured (Figure 3 (a)). </a:t>
            </a:r>
          </a:p>
          <a:p>
            <a:pPr algn="just"/>
            <a:r>
              <a:rPr lang="en-US" dirty="0" smtClean="0"/>
              <a:t>For a test carried out at a constant normal stress, a typical plot of the shear stress against the shear displacement is shown in Figure 3 (b).</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6248400"/>
            <a:ext cx="5486400" cy="381000"/>
          </a:xfrm>
        </p:spPr>
        <p:txBody>
          <a:bodyPr>
            <a:normAutofit/>
          </a:bodyPr>
          <a:lstStyle/>
          <a:p>
            <a:r>
              <a:rPr lang="en-US" sz="1800" dirty="0" smtClean="0"/>
              <a:t>Fig  3 (b): plot of shear displacement </a:t>
            </a:r>
            <a:r>
              <a:rPr lang="en-US" sz="1800" dirty="0" err="1" smtClean="0"/>
              <a:t>vs</a:t>
            </a:r>
            <a:r>
              <a:rPr lang="en-US" sz="1800" dirty="0" smtClean="0"/>
              <a:t> shear stress</a:t>
            </a:r>
            <a:endParaRPr lang="en-US" sz="1800" dirty="0"/>
          </a:p>
        </p:txBody>
      </p:sp>
      <p:pic>
        <p:nvPicPr>
          <p:cNvPr id="5122" name="Picture 2"/>
          <p:cNvPicPr>
            <a:picLocks noGrp="1" noChangeAspect="1" noChangeArrowheads="1"/>
          </p:cNvPicPr>
          <p:nvPr>
            <p:ph type="pic" idx="1"/>
          </p:nvPr>
        </p:nvPicPr>
        <p:blipFill>
          <a:blip r:embed="rId2" cstate="print"/>
          <a:srcRect t="3017" b="3017"/>
          <a:stretch>
            <a:fillRect/>
          </a:stretch>
        </p:blipFill>
        <p:spPr bwMode="auto">
          <a:xfrm>
            <a:off x="1219200" y="612773"/>
            <a:ext cx="7239000" cy="5429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fontScale="85000" lnSpcReduction="10000"/>
          </a:bodyPr>
          <a:lstStyle/>
          <a:p>
            <a:pPr algn="just"/>
            <a:r>
              <a:rPr lang="en-US" dirty="0" smtClean="0"/>
              <a:t>At small displacements, the specimen behaves </a:t>
            </a:r>
            <a:r>
              <a:rPr lang="en-US" dirty="0" smtClean="0">
                <a:solidFill>
                  <a:srgbClr val="FF0000"/>
                </a:solidFill>
              </a:rPr>
              <a:t>elastically</a:t>
            </a:r>
            <a:r>
              <a:rPr lang="en-US" dirty="0" smtClean="0"/>
              <a:t> and the shear stress increases linearly with displacement.</a:t>
            </a:r>
          </a:p>
          <a:p>
            <a:pPr algn="just"/>
            <a:r>
              <a:rPr lang="en-US" dirty="0" smtClean="0"/>
              <a:t>As the force resisting movement is overcome, the curve become non-linear and then reaches a maximum that represents the </a:t>
            </a:r>
            <a:r>
              <a:rPr lang="en-US" dirty="0" smtClean="0">
                <a:solidFill>
                  <a:srgbClr val="FF0000"/>
                </a:solidFill>
              </a:rPr>
              <a:t>peak shear strength </a:t>
            </a:r>
            <a:r>
              <a:rPr lang="en-US" dirty="0" smtClean="0"/>
              <a:t>of the discontinuity.</a:t>
            </a:r>
          </a:p>
          <a:p>
            <a:pPr algn="just"/>
            <a:r>
              <a:rPr lang="en-US" dirty="0" smtClean="0"/>
              <a:t>Thereafter, the stress required to cause displacement decreases and eventually reaches a constant value termed </a:t>
            </a:r>
            <a:r>
              <a:rPr lang="en-US" dirty="0" smtClean="0">
                <a:solidFill>
                  <a:srgbClr val="FF0000"/>
                </a:solidFill>
              </a:rPr>
              <a:t>the residual shear strength</a:t>
            </a:r>
            <a:r>
              <a:rPr lang="en-US" dirty="0" smtClean="0"/>
              <a:t>.</a:t>
            </a:r>
          </a:p>
          <a:p>
            <a:pPr algn="just"/>
            <a:r>
              <a:rPr lang="en-US" dirty="0" smtClean="0"/>
              <a:t>If the peak shear strength values from tests carried out at different normal stress levels are plotted, a relationship shown in Figure 3 (c) is obtained; this is termed a Mohr diagram (Mohr, 1900).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867400"/>
            <a:ext cx="5486400" cy="685800"/>
          </a:xfrm>
        </p:spPr>
        <p:txBody>
          <a:bodyPr>
            <a:normAutofit/>
          </a:bodyPr>
          <a:lstStyle/>
          <a:p>
            <a:pPr algn="ctr"/>
            <a:r>
              <a:rPr lang="en-US" sz="2400" dirty="0" smtClean="0"/>
              <a:t>Fig 3(c): Mohr plot of peak strength</a:t>
            </a:r>
            <a:endParaRPr lang="en-US" sz="2400" dirty="0"/>
          </a:p>
        </p:txBody>
      </p:sp>
      <p:pic>
        <p:nvPicPr>
          <p:cNvPr id="6146" name="Picture 2"/>
          <p:cNvPicPr>
            <a:picLocks noGrp="1" noChangeAspect="1" noChangeArrowheads="1"/>
          </p:cNvPicPr>
          <p:nvPr>
            <p:ph type="pic" idx="1"/>
          </p:nvPr>
        </p:nvPicPr>
        <p:blipFill>
          <a:blip r:embed="rId2" cstate="print"/>
          <a:srcRect t="2009" b="2009"/>
          <a:stretch>
            <a:fillRect/>
          </a:stretch>
        </p:blipFill>
        <p:spPr bwMode="auto">
          <a:xfrm>
            <a:off x="1219200" y="612775"/>
            <a:ext cx="6781800" cy="5086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fontScale="92500" lnSpcReduction="20000"/>
          </a:bodyPr>
          <a:lstStyle/>
          <a:p>
            <a:pPr algn="just"/>
            <a:r>
              <a:rPr lang="en-US" dirty="0" smtClean="0"/>
              <a:t>The features of this plot are; </a:t>
            </a:r>
          </a:p>
          <a:p>
            <a:pPr algn="just"/>
            <a:r>
              <a:rPr lang="en-US" dirty="0" smtClean="0"/>
              <a:t>first, it is approximately linear and the slope of the line is equal to the </a:t>
            </a:r>
            <a:r>
              <a:rPr lang="en-US" dirty="0" smtClean="0">
                <a:solidFill>
                  <a:srgbClr val="92D050"/>
                </a:solidFill>
              </a:rPr>
              <a:t>peak friction angle </a:t>
            </a:r>
            <a:r>
              <a:rPr lang="en-US" dirty="0" err="1" smtClean="0">
                <a:solidFill>
                  <a:srgbClr val="92D050"/>
                </a:solidFill>
              </a:rPr>
              <a:t>φ</a:t>
            </a:r>
            <a:r>
              <a:rPr lang="en-US" baseline="-25000" dirty="0" err="1" smtClean="0">
                <a:solidFill>
                  <a:srgbClr val="92D050"/>
                </a:solidFill>
              </a:rPr>
              <a:t>p</a:t>
            </a:r>
            <a:r>
              <a:rPr lang="en-US" dirty="0" smtClean="0">
                <a:solidFill>
                  <a:srgbClr val="92D050"/>
                </a:solidFill>
              </a:rPr>
              <a:t> </a:t>
            </a:r>
            <a:r>
              <a:rPr lang="en-US" dirty="0" smtClean="0"/>
              <a:t>of the rock surface. </a:t>
            </a:r>
          </a:p>
          <a:p>
            <a:pPr algn="just"/>
            <a:r>
              <a:rPr lang="en-US" dirty="0" smtClean="0"/>
              <a:t>Second, the intercept of the line with the shear stress axis represents the </a:t>
            </a:r>
            <a:r>
              <a:rPr lang="en-US" dirty="0" smtClean="0">
                <a:solidFill>
                  <a:srgbClr val="92D050"/>
                </a:solidFill>
              </a:rPr>
              <a:t>cohesive strength c</a:t>
            </a:r>
            <a:r>
              <a:rPr lang="en-US" dirty="0" smtClean="0"/>
              <a:t> of the cementing material. </a:t>
            </a:r>
          </a:p>
          <a:p>
            <a:pPr algn="just"/>
            <a:r>
              <a:rPr lang="en-US" dirty="0" smtClean="0"/>
              <a:t>This cohesive component of the total shear strength is </a:t>
            </a:r>
            <a:r>
              <a:rPr lang="en-US" dirty="0" smtClean="0">
                <a:solidFill>
                  <a:srgbClr val="92D050"/>
                </a:solidFill>
              </a:rPr>
              <a:t>independent of the normal stress</a:t>
            </a:r>
            <a:r>
              <a:rPr lang="en-US" dirty="0" smtClean="0"/>
              <a:t>, but the </a:t>
            </a:r>
            <a:r>
              <a:rPr lang="en-US" dirty="0" smtClean="0">
                <a:solidFill>
                  <a:srgbClr val="92D050"/>
                </a:solidFill>
              </a:rPr>
              <a:t>frictional component increases with increasing normal stress.</a:t>
            </a:r>
          </a:p>
          <a:p>
            <a:pPr algn="just"/>
            <a:r>
              <a:rPr lang="en-US" dirty="0" smtClean="0"/>
              <a:t>Based on the relationship illustrated on Figure 3 (c), the peak shear strength is </a:t>
            </a:r>
            <a:r>
              <a:rPr lang="en-US" dirty="0" err="1" smtClean="0"/>
              <a:t>deﬁned</a:t>
            </a:r>
            <a:r>
              <a:rPr lang="en-US" dirty="0" smtClean="0"/>
              <a:t> by the equation.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682625"/>
          </a:xfrm>
        </p:spPr>
      </p:sp>
      <p:sp>
        <p:nvSpPr>
          <p:cNvPr id="4" name="Text Placeholder 3"/>
          <p:cNvSpPr>
            <a:spLocks noGrp="1"/>
          </p:cNvSpPr>
          <p:nvPr>
            <p:ph type="body" sz="half" idx="2"/>
          </p:nvPr>
        </p:nvSpPr>
        <p:spPr>
          <a:xfrm>
            <a:off x="381000" y="1371600"/>
            <a:ext cx="8382000" cy="5181600"/>
          </a:xfrm>
        </p:spPr>
        <p:txBody>
          <a:bodyPr/>
          <a:lstStyle/>
          <a:p>
            <a:pPr algn="just">
              <a:buFont typeface="Arial" pitchFamily="34" charset="0"/>
              <a:buChar char="•"/>
            </a:pPr>
            <a:r>
              <a:rPr lang="en-US" sz="2800" b="1" dirty="0" smtClean="0"/>
              <a:t> Friction Angle:</a:t>
            </a:r>
            <a:r>
              <a:rPr lang="en-US" sz="2800" dirty="0" smtClean="0"/>
              <a:t> The angle of internal friction is measure     of the ability of a material (could be rock or soil or whatever) to withstand a shear stress.</a:t>
            </a:r>
          </a:p>
          <a:p>
            <a:pPr algn="just">
              <a:buFont typeface="Arial" pitchFamily="34" charset="0"/>
              <a:buChar char="•"/>
            </a:pPr>
            <a:r>
              <a:rPr lang="en-US" sz="2800" i="1" dirty="0" smtClean="0"/>
              <a:t> </a:t>
            </a:r>
            <a:r>
              <a:rPr lang="en-US" sz="2800" b="1" i="1" dirty="0" smtClean="0"/>
              <a:t>Cohesion</a:t>
            </a:r>
            <a:r>
              <a:rPr lang="en-US" sz="2800" b="1" dirty="0" smtClean="0"/>
              <a:t>: </a:t>
            </a:r>
            <a:r>
              <a:rPr lang="en-US" sz="2800" dirty="0" smtClean="0"/>
              <a:t>The force of attraction that holds molecules of a given substance together. </a:t>
            </a:r>
          </a:p>
          <a:p>
            <a:r>
              <a:rPr lang="en-US" sz="2800" dirty="0" smtClean="0"/>
              <a:t>				OR</a:t>
            </a:r>
          </a:p>
          <a:p>
            <a:r>
              <a:rPr lang="en-US" sz="2800" dirty="0" smtClean="0"/>
              <a:t>The sticking together of particles of the same substance.</a:t>
            </a:r>
          </a:p>
          <a:p>
            <a:r>
              <a:rPr lang="en-US" sz="2800" dirty="0" smtClean="0"/>
              <a:t>Mohr plot of peak and residual strength is shown in Fig 3 (d).</a:t>
            </a:r>
          </a:p>
          <a:p>
            <a:endParaRPr lang="en-US" sz="2800" b="1" dirty="0" smtClean="0"/>
          </a:p>
          <a:p>
            <a:endParaRPr lang="en-US" dirty="0"/>
          </a:p>
        </p:txBody>
      </p:sp>
      <p:pic>
        <p:nvPicPr>
          <p:cNvPr id="5" name="Picture 2"/>
          <p:cNvPicPr>
            <a:picLocks noGrp="1" noChangeAspect="1" noChangeArrowheads="1"/>
          </p:cNvPicPr>
          <p:nvPr>
            <p:ph idx="1"/>
          </p:nvPr>
        </p:nvPicPr>
        <p:blipFill>
          <a:blip r:embed="rId2" cstate="print"/>
          <a:srcRect/>
          <a:stretch>
            <a:fillRect/>
          </a:stretch>
        </p:blipFill>
        <p:spPr bwMode="auto">
          <a:xfrm>
            <a:off x="1752600" y="609600"/>
            <a:ext cx="5562600" cy="7924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52600" y="6172200"/>
            <a:ext cx="5486400" cy="304800"/>
          </a:xfrm>
        </p:spPr>
        <p:txBody>
          <a:bodyPr>
            <a:normAutofit fontScale="85000" lnSpcReduction="20000"/>
          </a:bodyPr>
          <a:lstStyle/>
          <a:p>
            <a:r>
              <a:rPr lang="en-US" sz="2000" dirty="0" smtClean="0"/>
              <a:t>Fig 3 (d): Mohr plot of peak and residual strength.</a:t>
            </a:r>
          </a:p>
          <a:p>
            <a:endParaRPr lang="en-US" dirty="0"/>
          </a:p>
        </p:txBody>
      </p:sp>
      <p:pic>
        <p:nvPicPr>
          <p:cNvPr id="8194" name="Picture 2"/>
          <p:cNvPicPr>
            <a:picLocks noGrp="1" noChangeAspect="1" noChangeArrowheads="1"/>
          </p:cNvPicPr>
          <p:nvPr>
            <p:ph type="pic" idx="1"/>
          </p:nvPr>
        </p:nvPicPr>
        <p:blipFill>
          <a:blip r:embed="rId2" cstate="print"/>
          <a:srcRect t="1012" b="1012"/>
          <a:stretch>
            <a:fillRect/>
          </a:stretch>
        </p:blipFill>
        <p:spPr bwMode="auto">
          <a:xfrm>
            <a:off x="1252273" y="612774"/>
            <a:ext cx="6386426" cy="54070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a:xfrm>
            <a:off x="1792288" y="6324600"/>
            <a:ext cx="5486400" cy="533400"/>
          </a:xfrm>
        </p:spPr>
        <p:txBody>
          <a:bodyPr>
            <a:normAutofit/>
          </a:bodyPr>
          <a:lstStyle/>
          <a:p>
            <a:pPr algn="just"/>
            <a:r>
              <a:rPr lang="en-US" dirty="0" smtClean="0"/>
              <a:t>Fig 1: Rock slope in Hong Kong supported with tensioned rock anchors and reinforced concrete reaction blocks, and </a:t>
            </a:r>
            <a:r>
              <a:rPr lang="en-US" dirty="0" err="1" smtClean="0"/>
              <a:t>shotcrete</a:t>
            </a:r>
            <a:r>
              <a:rPr lang="en-US" dirty="0" smtClean="0"/>
              <a:t>.</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762000" y="152400"/>
            <a:ext cx="7772400"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92500" lnSpcReduction="20000"/>
          </a:bodyPr>
          <a:lstStyle/>
          <a:p>
            <a:pPr algn="just"/>
            <a:r>
              <a:rPr lang="en-US" dirty="0" smtClean="0"/>
              <a:t>Figure 1 is a rock cut, with a face angle of about 60◦, </a:t>
            </a:r>
            <a:r>
              <a:rPr lang="en-US" dirty="0" smtClean="0">
                <a:solidFill>
                  <a:srgbClr val="FF0000"/>
                </a:solidFill>
              </a:rPr>
              <a:t>supported with tensioned anchors </a:t>
            </a:r>
            <a:r>
              <a:rPr lang="en-US" dirty="0" smtClean="0"/>
              <a:t>incorporating reinforced concrete bearing pads about 1m</a:t>
            </a:r>
            <a:r>
              <a:rPr lang="en-US" baseline="30000" dirty="0" smtClean="0"/>
              <a:t>2</a:t>
            </a:r>
            <a:r>
              <a:rPr lang="en-US" dirty="0" smtClean="0"/>
              <a:t> that distribute the anchor load on the face.</a:t>
            </a:r>
          </a:p>
          <a:p>
            <a:pPr algn="just"/>
            <a:r>
              <a:rPr lang="en-US" dirty="0" smtClean="0"/>
              <a:t>The face is also covered with </a:t>
            </a:r>
            <a:r>
              <a:rPr lang="en-US" dirty="0" err="1" smtClean="0">
                <a:solidFill>
                  <a:srgbClr val="FF0000"/>
                </a:solidFill>
              </a:rPr>
              <a:t>shotcrete</a:t>
            </a:r>
            <a:r>
              <a:rPr lang="en-US" dirty="0" smtClean="0"/>
              <a:t> to prevent weathering and loosening between the bolts. </a:t>
            </a:r>
          </a:p>
          <a:p>
            <a:pPr algn="just"/>
            <a:r>
              <a:rPr lang="en-US" dirty="0" smtClean="0"/>
              <a:t>Water control measures include drain holes through the </a:t>
            </a:r>
            <a:r>
              <a:rPr lang="en-US" dirty="0" err="1" smtClean="0"/>
              <a:t>shotcrete</a:t>
            </a:r>
            <a:r>
              <a:rPr lang="en-US" dirty="0" smtClean="0"/>
              <a:t> and drainage channels on the benches and down the face to collect surface run-off. </a:t>
            </a:r>
          </a:p>
          <a:p>
            <a:pPr algn="just"/>
            <a:r>
              <a:rPr lang="en-US" dirty="0" smtClean="0"/>
              <a:t>The support is designed to both ensure long-term stability of the overall slope, and minimize rock falls that could be a hazard to traffic.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Rock Slope Engineering</a:t>
            </a:r>
            <a:endParaRPr lang="en-US" dirty="0"/>
          </a:p>
        </p:txBody>
      </p:sp>
      <p:sp>
        <p:nvSpPr>
          <p:cNvPr id="3" name="Content Placeholder 2"/>
          <p:cNvSpPr>
            <a:spLocks noGrp="1"/>
          </p:cNvSpPr>
          <p:nvPr>
            <p:ph idx="1"/>
          </p:nvPr>
        </p:nvSpPr>
        <p:spPr>
          <a:xfrm>
            <a:off x="457200" y="1143000"/>
            <a:ext cx="8229600" cy="5410200"/>
          </a:xfrm>
        </p:spPr>
        <p:txBody>
          <a:bodyPr>
            <a:normAutofit fontScale="92500"/>
          </a:bodyPr>
          <a:lstStyle/>
          <a:p>
            <a:r>
              <a:rPr lang="en-US" dirty="0" smtClean="0"/>
              <a:t>The design of rock cuts for civil projects such as highways and railways is usually concerned with </a:t>
            </a:r>
            <a:r>
              <a:rPr lang="en-US" dirty="0" smtClean="0">
                <a:solidFill>
                  <a:srgbClr val="FF0000"/>
                </a:solidFill>
              </a:rPr>
              <a:t>details of the structural geology.</a:t>
            </a:r>
          </a:p>
          <a:p>
            <a:r>
              <a:rPr lang="en-US" dirty="0" smtClean="0"/>
              <a:t>That is, the </a:t>
            </a:r>
            <a:r>
              <a:rPr lang="en-US" dirty="0" smtClean="0">
                <a:solidFill>
                  <a:srgbClr val="FF0000"/>
                </a:solidFill>
              </a:rPr>
              <a:t>orientation and characteristics </a:t>
            </a:r>
            <a:r>
              <a:rPr lang="en-US" dirty="0" smtClean="0">
                <a:solidFill>
                  <a:srgbClr val="92D050"/>
                </a:solidFill>
              </a:rPr>
              <a:t>(such as length, roughness and </a:t>
            </a:r>
            <a:r>
              <a:rPr lang="en-US" dirty="0" err="1" smtClean="0">
                <a:solidFill>
                  <a:srgbClr val="92D050"/>
                </a:solidFill>
              </a:rPr>
              <a:t>inﬁlling</a:t>
            </a:r>
            <a:r>
              <a:rPr lang="en-US" dirty="0" smtClean="0">
                <a:solidFill>
                  <a:srgbClr val="92D050"/>
                </a:solidFill>
              </a:rPr>
              <a:t> materials)</a:t>
            </a:r>
            <a:r>
              <a:rPr lang="en-US" dirty="0" smtClean="0"/>
              <a:t> of the joints, bedding and faults that occur behind the rock face. </a:t>
            </a:r>
          </a:p>
          <a:p>
            <a:r>
              <a:rPr lang="en-US" dirty="0" smtClean="0"/>
              <a:t>For example, Figure 2 shows a cut slope in shale containing smooth bedding planes that are continuous over the full height of the cut and dip at an angle of about 50° towards the highway.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6248400"/>
            <a:ext cx="5486400" cy="457200"/>
          </a:xfrm>
        </p:spPr>
        <p:txBody>
          <a:bodyPr>
            <a:noAutofit/>
          </a:bodyPr>
          <a:lstStyle/>
          <a:p>
            <a:r>
              <a:rPr lang="en-US" dirty="0" smtClean="0"/>
              <a:t>Figure 2: Cut face coincident with continuous, low friction bedding planes in shale on Trans Canada Highway near Lake Louise, Alberta. </a:t>
            </a:r>
            <a:endParaRPr lang="en-US" dirty="0"/>
          </a:p>
        </p:txBody>
      </p:sp>
      <p:pic>
        <p:nvPicPr>
          <p:cNvPr id="3074" name="Picture 2"/>
          <p:cNvPicPr>
            <a:picLocks noGrp="1" noChangeAspect="1" noChangeArrowheads="1"/>
          </p:cNvPicPr>
          <p:nvPr>
            <p:ph type="pic" idx="1"/>
          </p:nvPr>
        </p:nvPicPr>
        <p:blipFill>
          <a:blip r:embed="rId2" cstate="print"/>
          <a:srcRect l="1429" r="1429"/>
          <a:stretch>
            <a:fillRect/>
          </a:stretch>
        </p:blipFill>
        <p:spPr bwMode="auto">
          <a:xfrm>
            <a:off x="609600" y="304800"/>
            <a:ext cx="7878233" cy="5908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lnSpcReduction="10000"/>
          </a:bodyPr>
          <a:lstStyle/>
          <a:p>
            <a:pPr algn="just"/>
            <a:r>
              <a:rPr lang="en-US" dirty="0" smtClean="0"/>
              <a:t>Since the </a:t>
            </a:r>
            <a:r>
              <a:rPr lang="en-US" dirty="0" smtClean="0">
                <a:solidFill>
                  <a:srgbClr val="FF0000"/>
                </a:solidFill>
              </a:rPr>
              <a:t>friction angle </a:t>
            </a:r>
            <a:r>
              <a:rPr lang="en-US" dirty="0" smtClean="0"/>
              <a:t>of these </a:t>
            </a:r>
            <a:r>
              <a:rPr lang="en-US" dirty="0" smtClean="0">
                <a:solidFill>
                  <a:srgbClr val="92D050"/>
                </a:solidFill>
              </a:rPr>
              <a:t>discontinuities is about 20–25°, </a:t>
            </a:r>
            <a:r>
              <a:rPr lang="en-US" dirty="0" smtClean="0"/>
              <a:t>any attempt to excavate this cut at a steeper angle than the dip of the beds would result in blocks of rock sliding from the face on the beds; the steepest unsupported cut that can be made is equal to the dip of the beds.</a:t>
            </a:r>
          </a:p>
          <a:p>
            <a:pPr algn="just"/>
            <a:r>
              <a:rPr lang="en-US" dirty="0" smtClean="0"/>
              <a:t>However, as the alignment of the road changes so that the strike of the beds is at right angles to the cut face (right side of photograph), it is not possible for sliding to occur on the beds, and a steeper face can be excavated.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a:bodyPr>
          <a:lstStyle/>
          <a:p>
            <a:pPr algn="just"/>
            <a:r>
              <a:rPr lang="en-US" dirty="0" smtClean="0"/>
              <a:t>For many rock cuts on civil projects, the </a:t>
            </a:r>
            <a:r>
              <a:rPr lang="en-US" dirty="0" smtClean="0">
                <a:solidFill>
                  <a:srgbClr val="FF0000"/>
                </a:solidFill>
              </a:rPr>
              <a:t>stresses</a:t>
            </a:r>
            <a:r>
              <a:rPr lang="en-US" dirty="0" smtClean="0"/>
              <a:t> in the rock are much less than the rock strength so there is little concern that fracturing of intact rock will occur.</a:t>
            </a:r>
          </a:p>
          <a:p>
            <a:pPr algn="just"/>
            <a:r>
              <a:rPr lang="en-US" dirty="0" smtClean="0"/>
              <a:t>Therefore, </a:t>
            </a:r>
            <a:r>
              <a:rPr lang="en-US" dirty="0" smtClean="0">
                <a:solidFill>
                  <a:srgbClr val="FF0000"/>
                </a:solidFill>
              </a:rPr>
              <a:t>slope design </a:t>
            </a:r>
            <a:r>
              <a:rPr lang="en-US" dirty="0" smtClean="0"/>
              <a:t>is primarily concerned with the stability of blocks of rock formed by the discontinuities.</a:t>
            </a:r>
          </a:p>
          <a:p>
            <a:pPr algn="just"/>
            <a:r>
              <a:rPr lang="en-US" dirty="0" smtClean="0"/>
              <a:t>Intact rock strength, which is used indirectly in slope design, relates to the </a:t>
            </a:r>
            <a:r>
              <a:rPr lang="en-US" dirty="0" smtClean="0">
                <a:solidFill>
                  <a:srgbClr val="FF0000"/>
                </a:solidFill>
              </a:rPr>
              <a:t>shear strength </a:t>
            </a:r>
            <a:r>
              <a:rPr lang="en-US" dirty="0" smtClean="0"/>
              <a:t>of discontinuities and rock masses, as well as excavation methods and costs.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Shear Strength of Discontinuities</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791200"/>
          </a:xfrm>
        </p:spPr>
        <p:txBody>
          <a:bodyPr>
            <a:normAutofit fontScale="92500" lnSpcReduction="20000"/>
          </a:bodyPr>
          <a:lstStyle/>
          <a:p>
            <a:pPr algn="just"/>
            <a:r>
              <a:rPr lang="en-US" dirty="0" smtClean="0"/>
              <a:t>If geological mapping and/or diamond drilling identify discontinuities on which shear failure could take place, it will be necessary to determine the </a:t>
            </a:r>
            <a:r>
              <a:rPr lang="en-US" dirty="0" smtClean="0">
                <a:solidFill>
                  <a:srgbClr val="FF0000"/>
                </a:solidFill>
              </a:rPr>
              <a:t>friction angle and cohesion </a:t>
            </a:r>
            <a:r>
              <a:rPr lang="en-US" dirty="0" smtClean="0"/>
              <a:t>of the sliding surface in order to carry out stability analyses.</a:t>
            </a:r>
          </a:p>
          <a:p>
            <a:pPr algn="just"/>
            <a:r>
              <a:rPr lang="en-US" dirty="0" smtClean="0"/>
              <a:t>The investigation program should also obtain information on characteristics of the sliding surface that may modify the shear strength parameters.</a:t>
            </a:r>
          </a:p>
          <a:p>
            <a:pPr algn="just"/>
            <a:r>
              <a:rPr lang="en-US" dirty="0" smtClean="0"/>
              <a:t>Important </a:t>
            </a:r>
            <a:r>
              <a:rPr lang="en-US" dirty="0" smtClean="0">
                <a:solidFill>
                  <a:srgbClr val="FF0000"/>
                </a:solidFill>
              </a:rPr>
              <a:t>discontinuity characteristics </a:t>
            </a:r>
            <a:r>
              <a:rPr lang="en-US" dirty="0" smtClean="0"/>
              <a:t>include </a:t>
            </a:r>
            <a:r>
              <a:rPr lang="en-US" b="1" dirty="0" smtClean="0"/>
              <a:t>continuous length, surface roughness, and the thickness and characteristics of any </a:t>
            </a:r>
            <a:r>
              <a:rPr lang="en-US" b="1" dirty="0" err="1" smtClean="0"/>
              <a:t>inﬁlling</a:t>
            </a:r>
            <a:r>
              <a:rPr lang="en-US" b="1" dirty="0" smtClean="0"/>
              <a:t>, as well as the effect of water on the properties of the </a:t>
            </a:r>
            <a:r>
              <a:rPr lang="en-US" b="1" dirty="0" err="1" smtClean="0"/>
              <a:t>inﬁlling</a:t>
            </a:r>
            <a:r>
              <a:rPr lang="en-US" b="1"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4000" b="1" dirty="0" err="1" smtClean="0"/>
              <a:t>Deﬁnitions</a:t>
            </a:r>
            <a:r>
              <a:rPr lang="en-US" sz="4000" b="1" dirty="0" smtClean="0"/>
              <a:t> of Cohesion and Friction Angle</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6019800"/>
          </a:xfrm>
        </p:spPr>
        <p:txBody>
          <a:bodyPr>
            <a:normAutofit lnSpcReduction="10000"/>
          </a:bodyPr>
          <a:lstStyle/>
          <a:p>
            <a:pPr algn="just"/>
            <a:r>
              <a:rPr lang="en-US" dirty="0" smtClean="0"/>
              <a:t>In rock slope design, rock is assumed to be a </a:t>
            </a:r>
            <a:r>
              <a:rPr lang="en-US" dirty="0" smtClean="0">
                <a:solidFill>
                  <a:srgbClr val="FF0000"/>
                </a:solidFill>
              </a:rPr>
              <a:t>Coulomb material </a:t>
            </a:r>
            <a:r>
              <a:rPr lang="en-US" dirty="0" smtClean="0"/>
              <a:t>in which the shear strength of the sliding surface is expressed in terms of the </a:t>
            </a:r>
            <a:r>
              <a:rPr lang="en-US" dirty="0" smtClean="0">
                <a:solidFill>
                  <a:srgbClr val="92D050"/>
                </a:solidFill>
              </a:rPr>
              <a:t>cohesion (c)</a:t>
            </a:r>
            <a:r>
              <a:rPr lang="en-US" dirty="0" smtClean="0"/>
              <a:t> and the </a:t>
            </a:r>
            <a:r>
              <a:rPr lang="en-US" dirty="0" smtClean="0">
                <a:solidFill>
                  <a:srgbClr val="92D050"/>
                </a:solidFill>
              </a:rPr>
              <a:t>friction angle (φ) </a:t>
            </a:r>
            <a:r>
              <a:rPr lang="en-US" dirty="0" smtClean="0"/>
              <a:t>(Coulomb, 1773). </a:t>
            </a:r>
          </a:p>
          <a:p>
            <a:pPr algn="just"/>
            <a:r>
              <a:rPr lang="en-US" dirty="0" smtClean="0"/>
              <a:t>Assume a number of test samples were cut from a block of rock containing smooth, planar discontinuity. </a:t>
            </a:r>
          </a:p>
          <a:p>
            <a:pPr algn="just"/>
            <a:r>
              <a:rPr lang="en-US" dirty="0" smtClean="0"/>
              <a:t>Furthermore, the discontinuity contains a cemented </a:t>
            </a:r>
            <a:r>
              <a:rPr lang="en-US" dirty="0" err="1" smtClean="0"/>
              <a:t>inﬁlling</a:t>
            </a:r>
            <a:r>
              <a:rPr lang="en-US" dirty="0" smtClean="0"/>
              <a:t> material such that a tensile force would have to be applied to the two halves of the sample in order to separate them.</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1057</Words>
  <Application>Microsoft Office PowerPoint</Application>
  <PresentationFormat>On-screen Show (4:3)</PresentationFormat>
  <Paragraphs>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Rock Slope Stability Analysis</vt:lpstr>
      <vt:lpstr>Slide 2</vt:lpstr>
      <vt:lpstr>Slide 3</vt:lpstr>
      <vt:lpstr>Principles of Rock Slope Engineering</vt:lpstr>
      <vt:lpstr>Slide 5</vt:lpstr>
      <vt:lpstr>Slide 6</vt:lpstr>
      <vt:lpstr>Slide 7</vt:lpstr>
      <vt:lpstr>Shear Strength of Discontinuities </vt:lpstr>
      <vt:lpstr>Deﬁnitions of Cohesion and Friction Angle </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Metamorphic rocks </dc:title>
  <dc:creator>Waqas</dc:creator>
  <cp:lastModifiedBy>TaQi</cp:lastModifiedBy>
  <cp:revision>84</cp:revision>
  <dcterms:created xsi:type="dcterms:W3CDTF">2002-12-31T21:18:37Z</dcterms:created>
  <dcterms:modified xsi:type="dcterms:W3CDTF">2013-01-10T10:11:46Z</dcterms:modified>
</cp:coreProperties>
</file>