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59" r:id="rId5"/>
    <p:sldId id="261" r:id="rId6"/>
    <p:sldId id="263" r:id="rId7"/>
    <p:sldId id="265" r:id="rId8"/>
    <p:sldId id="266" r:id="rId9"/>
    <p:sldId id="269" r:id="rId10"/>
    <p:sldId id="273" r:id="rId11"/>
    <p:sldId id="274" r:id="rId12"/>
    <p:sldId id="275" r:id="rId13"/>
    <p:sldId id="276" r:id="rId14"/>
    <p:sldId id="262" r:id="rId15"/>
    <p:sldId id="285" r:id="rId16"/>
    <p:sldId id="277" r:id="rId17"/>
    <p:sldId id="278" r:id="rId18"/>
    <p:sldId id="279" r:id="rId19"/>
    <p:sldId id="280" r:id="rId20"/>
    <p:sldId id="281" r:id="rId21"/>
    <p:sldId id="283" r:id="rId22"/>
    <p:sldId id="28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3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062B05-5071-4B41-815B-C1AE28DD14E3}"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62B05-5071-4B41-815B-C1AE28DD14E3}"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62B05-5071-4B41-815B-C1AE28DD14E3}"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62B05-5071-4B41-815B-C1AE28DD14E3}"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062B05-5071-4B41-815B-C1AE28DD14E3}"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062B05-5071-4B41-815B-C1AE28DD14E3}" type="datetimeFigureOut">
              <a:rPr lang="en-US" smtClean="0"/>
              <a:pPr/>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062B05-5071-4B41-815B-C1AE28DD14E3}" type="datetimeFigureOut">
              <a:rPr lang="en-US" smtClean="0"/>
              <a:pPr/>
              <a:t>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062B05-5071-4B41-815B-C1AE28DD14E3}" type="datetimeFigureOut">
              <a:rPr lang="en-US" smtClean="0"/>
              <a:pPr/>
              <a:t>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62B05-5071-4B41-815B-C1AE28DD14E3}" type="datetimeFigureOut">
              <a:rPr lang="en-US" smtClean="0"/>
              <a:pPr/>
              <a:t>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62B05-5071-4B41-815B-C1AE28DD14E3}" type="datetimeFigureOut">
              <a:rPr lang="en-US" smtClean="0"/>
              <a:pPr/>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62B05-5071-4B41-815B-C1AE28DD14E3}" type="datetimeFigureOut">
              <a:rPr lang="en-US" smtClean="0"/>
              <a:pPr/>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75B0AB-6BC1-4633-93AE-922D3AD33A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62B05-5071-4B41-815B-C1AE28DD14E3}" type="datetimeFigureOut">
              <a:rPr lang="en-US" smtClean="0"/>
              <a:pPr/>
              <a:t>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5B0AB-6BC1-4633-93AE-922D3AD33A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TYPES OF FAILURES </a:t>
            </a:r>
            <a:br>
              <a:rPr lang="en-US" dirty="0" smtClean="0"/>
            </a:br>
            <a:r>
              <a:rPr lang="en-US" dirty="0" smtClean="0"/>
              <a:t>Plane Failure</a:t>
            </a:r>
            <a:endParaRPr lang="en-US" dirty="0"/>
          </a:p>
        </p:txBody>
      </p:sp>
      <p:sp>
        <p:nvSpPr>
          <p:cNvPr id="3" name="Content Placeholder 2"/>
          <p:cNvSpPr>
            <a:spLocks noGrp="1"/>
          </p:cNvSpPr>
          <p:nvPr>
            <p:ph idx="1"/>
          </p:nvPr>
        </p:nvSpPr>
        <p:spPr>
          <a:xfrm>
            <a:off x="304800" y="1905000"/>
            <a:ext cx="8382000" cy="4495800"/>
          </a:xfrm>
        </p:spPr>
        <p:txBody>
          <a:bodyPr>
            <a:normAutofit/>
          </a:bodyPr>
          <a:lstStyle/>
          <a:p>
            <a:pPr algn="just"/>
            <a:r>
              <a:rPr lang="en-US" dirty="0"/>
              <a:t>A plane failure is a </a:t>
            </a:r>
            <a:r>
              <a:rPr lang="en-US" dirty="0">
                <a:solidFill>
                  <a:srgbClr val="FF0000"/>
                </a:solidFill>
              </a:rPr>
              <a:t>comparatively rare </a:t>
            </a:r>
            <a:r>
              <a:rPr lang="en-US" dirty="0"/>
              <a:t>sight in rock slopes because it is only occasionally that all the geometric conditions required to produce such a failure occur in an actual slope</a:t>
            </a:r>
            <a:r>
              <a:rPr lang="en-US" dirty="0" smtClean="0"/>
              <a:t>.</a:t>
            </a:r>
          </a:p>
          <a:p>
            <a:pPr algn="just"/>
            <a:r>
              <a:rPr lang="en-US" dirty="0"/>
              <a:t>Plane </a:t>
            </a:r>
            <a:r>
              <a:rPr lang="en-US" dirty="0" smtClean="0"/>
              <a:t>failure is </a:t>
            </a:r>
            <a:r>
              <a:rPr lang="en-US" dirty="0"/>
              <a:t>particularly useful for demonstrating </a:t>
            </a:r>
            <a:r>
              <a:rPr lang="en-US" dirty="0" smtClean="0"/>
              <a:t>the sensitivity </a:t>
            </a:r>
            <a:r>
              <a:rPr lang="en-US" dirty="0"/>
              <a:t>of the slope to changes in shear </a:t>
            </a:r>
            <a:r>
              <a:rPr lang="en-US" dirty="0" smtClean="0"/>
              <a:t>strength and </a:t>
            </a:r>
            <a:r>
              <a:rPr lang="en-US" dirty="0"/>
              <a:t>ground water </a:t>
            </a:r>
            <a:r>
              <a:rPr lang="en-US" dirty="0" smtClean="0"/>
              <a:t>conditions.</a:t>
            </a:r>
            <a:endParaRPr lang="en-US" dirty="0"/>
          </a:p>
          <a:p>
            <a:pPr>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6019800"/>
            <a:ext cx="5486400" cy="609600"/>
          </a:xfrm>
        </p:spPr>
        <p:txBody>
          <a:bodyPr>
            <a:normAutofit/>
          </a:bodyPr>
          <a:lstStyle/>
          <a:p>
            <a:r>
              <a:rPr lang="en-US" sz="2000" dirty="0" smtClean="0"/>
              <a:t>Fig 4 (a): Tension </a:t>
            </a:r>
            <a:r>
              <a:rPr lang="en-US" sz="2000" dirty="0"/>
              <a:t>crack in the upper slope</a:t>
            </a:r>
          </a:p>
        </p:txBody>
      </p:sp>
      <p:pic>
        <p:nvPicPr>
          <p:cNvPr id="14338" name="Picture 2"/>
          <p:cNvPicPr>
            <a:picLocks noGrp="1" noChangeAspect="1" noChangeArrowheads="1"/>
          </p:cNvPicPr>
          <p:nvPr>
            <p:ph type="pic" idx="1"/>
          </p:nvPr>
        </p:nvPicPr>
        <p:blipFill>
          <a:blip r:embed="rId2" cstate="print"/>
          <a:srcRect t="4342" b="4342"/>
          <a:stretch>
            <a:fillRect/>
          </a:stretch>
        </p:blipFill>
        <p:spPr bwMode="auto">
          <a:xfrm>
            <a:off x="1143000" y="612775"/>
            <a:ext cx="7010400"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5943600"/>
            <a:ext cx="5486400" cy="533400"/>
          </a:xfrm>
        </p:spPr>
        <p:txBody>
          <a:bodyPr>
            <a:normAutofit/>
          </a:bodyPr>
          <a:lstStyle/>
          <a:p>
            <a:r>
              <a:rPr lang="en-US" sz="2800" dirty="0" smtClean="0"/>
              <a:t>Fig 4 (b): Tension </a:t>
            </a:r>
            <a:r>
              <a:rPr lang="en-US" sz="2800" dirty="0"/>
              <a:t>crack in the </a:t>
            </a:r>
            <a:r>
              <a:rPr lang="en-US" sz="2800" dirty="0" smtClean="0"/>
              <a:t>face</a:t>
            </a:r>
            <a:endParaRPr lang="en-US" sz="2800" dirty="0"/>
          </a:p>
          <a:p>
            <a:endParaRPr lang="en-US" dirty="0"/>
          </a:p>
        </p:txBody>
      </p:sp>
      <p:pic>
        <p:nvPicPr>
          <p:cNvPr id="15362" name="Picture 2"/>
          <p:cNvPicPr>
            <a:picLocks noGrp="1" noChangeAspect="1" noChangeArrowheads="1"/>
          </p:cNvPicPr>
          <p:nvPr>
            <p:ph type="pic" idx="1"/>
          </p:nvPr>
        </p:nvPicPr>
        <p:blipFill>
          <a:blip r:embed="rId2" cstate="print"/>
          <a:srcRect t="413" b="413"/>
          <a:stretch>
            <a:fillRect/>
          </a:stretch>
        </p:blipFill>
        <p:spPr bwMode="auto">
          <a:xfrm>
            <a:off x="983721" y="612774"/>
            <a:ext cx="6941079" cy="52058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fontScale="85000" lnSpcReduction="10000"/>
          </a:bodyPr>
          <a:lstStyle/>
          <a:p>
            <a:pPr lvl="0" algn="just"/>
            <a:r>
              <a:rPr lang="en-US" dirty="0"/>
              <a:t>The forces W (the weight of the sliding block), U (uplift force due to water pressure on the sliding surface) and V (force due to water pressure in the tension crack) all act through the </a:t>
            </a:r>
            <a:r>
              <a:rPr lang="en-US" dirty="0" err="1"/>
              <a:t>centroid</a:t>
            </a:r>
            <a:r>
              <a:rPr lang="en-US" dirty="0"/>
              <a:t> of the sliding mass. In other words, it is assumed that there are no moments that would tend to cause rotation of the block, and hence failure is by sliding only. While this assumption may not be strictly true for actual slopes, the errors introduced by ignoring moments are small enough to neglect. However, in steep slopes with steeply dipping discontinuities, the possibility of toppling failure should be kept in mind. </a:t>
            </a:r>
          </a:p>
          <a:p>
            <a:pPr lvl="0" algn="just"/>
            <a:r>
              <a:rPr lang="en-US" dirty="0"/>
              <a:t>The shear strength τ of the sliding surface is </a:t>
            </a:r>
            <a:r>
              <a:rPr lang="en-US" dirty="0" err="1"/>
              <a:t>deﬁned</a:t>
            </a:r>
            <a:r>
              <a:rPr lang="en-US" dirty="0"/>
              <a:t> by cohesion c and friction angle φ that are related by the </a:t>
            </a:r>
            <a:r>
              <a:rPr lang="en-US" dirty="0">
                <a:solidFill>
                  <a:srgbClr val="FF0000"/>
                </a:solidFill>
              </a:rPr>
              <a:t>equation τ = c + σ tan φ. </a:t>
            </a:r>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91200"/>
          </a:xfrm>
        </p:spPr>
        <p:txBody>
          <a:bodyPr>
            <a:normAutofit fontScale="92500"/>
          </a:bodyPr>
          <a:lstStyle/>
          <a:p>
            <a:pPr lvl="0" algn="just"/>
            <a:r>
              <a:rPr lang="en-US" dirty="0"/>
              <a:t>It is assumed that release surfaces are present so that there is no resistance to sliding at the lateral boundaries of the failing rock mass (Figure 2</a:t>
            </a:r>
            <a:r>
              <a:rPr lang="en-US" dirty="0" smtClean="0"/>
              <a:t> </a:t>
            </a:r>
            <a:r>
              <a:rPr lang="en-US" dirty="0"/>
              <a:t>(b)).</a:t>
            </a:r>
          </a:p>
          <a:p>
            <a:pPr lvl="0" algn="just"/>
            <a:r>
              <a:rPr lang="en-US" dirty="0"/>
              <a:t>In analyzing two-dimensional slope problems, it is usual to consider a slice of unit thickness taken at right angles to the slope face. This means that on a vertical section through the slope, the area of the sliding surface can be represented by the length of the surface, and the volume of the sliding block is represented by the cross-section area of the block (Figure 5</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5791200"/>
            <a:ext cx="5486400" cy="533400"/>
          </a:xfrm>
        </p:spPr>
        <p:txBody>
          <a:bodyPr>
            <a:normAutofit fontScale="85000" lnSpcReduction="20000"/>
          </a:bodyPr>
          <a:lstStyle/>
          <a:p>
            <a:r>
              <a:rPr lang="en-US" sz="2400" dirty="0" smtClean="0"/>
              <a:t>Fig 5: Unit </a:t>
            </a:r>
            <a:r>
              <a:rPr lang="en-US" sz="2400" dirty="0"/>
              <a:t>thickness slide used in stability analysis</a:t>
            </a:r>
          </a:p>
          <a:p>
            <a:r>
              <a:rPr lang="en-US" dirty="0"/>
              <a:t> </a:t>
            </a:r>
          </a:p>
          <a:p>
            <a:endParaRPr lang="en-US" dirty="0"/>
          </a:p>
        </p:txBody>
      </p:sp>
      <p:pic>
        <p:nvPicPr>
          <p:cNvPr id="4098" name="Picture 2"/>
          <p:cNvPicPr>
            <a:picLocks noGrp="1" noChangeAspect="1" noChangeArrowheads="1"/>
          </p:cNvPicPr>
          <p:nvPr>
            <p:ph type="pic" idx="1"/>
          </p:nvPr>
        </p:nvPicPr>
        <p:blipFill>
          <a:blip r:embed="rId2" cstate="print"/>
          <a:srcRect t="19810" b="19810"/>
          <a:stretch>
            <a:fillRect/>
          </a:stretch>
        </p:blipFill>
        <p:spPr bwMode="auto">
          <a:xfrm>
            <a:off x="1186921" y="612774"/>
            <a:ext cx="6585479" cy="49391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001000" cy="2514600"/>
          </a:xfrm>
        </p:spPr>
        <p:txBody>
          <a:bodyPr>
            <a:normAutofit fontScale="90000"/>
          </a:bodyPr>
          <a:lstStyle/>
          <a:p>
            <a:pPr algn="just"/>
            <a:r>
              <a:rPr lang="en-US" sz="3700" b="0" dirty="0" smtClean="0"/>
              <a:t>When the upper surface is horizontal (</a:t>
            </a:r>
            <a:r>
              <a:rPr lang="en-US" sz="3700" b="0" dirty="0" err="1" smtClean="0"/>
              <a:t>ψ</a:t>
            </a:r>
            <a:r>
              <a:rPr lang="en-US" sz="3700" b="0" baseline="-25000" dirty="0" err="1" smtClean="0"/>
              <a:t>s</a:t>
            </a:r>
            <a:r>
              <a:rPr lang="en-US" sz="3700" b="0" dirty="0" smtClean="0"/>
              <a:t> = 0), the transition from one condition to another occurs when the tension crack coincides with the slope crest, that is when;</a:t>
            </a:r>
            <a:r>
              <a:rPr lang="en-US" sz="3200" b="0" dirty="0" smtClean="0"/>
              <a:t/>
            </a:r>
            <a:br>
              <a:rPr lang="en-US" sz="3200" b="0" dirty="0" smtClean="0"/>
            </a:br>
            <a:r>
              <a:rPr lang="en-US" sz="3200" b="0" dirty="0" smtClean="0"/>
              <a:t/>
            </a:r>
            <a:br>
              <a:rPr lang="en-US" sz="3200" b="0" dirty="0" smtClean="0"/>
            </a:br>
            <a:r>
              <a:rPr lang="en-US" dirty="0" smtClean="0"/>
              <a:t/>
            </a:r>
            <a:br>
              <a:rPr lang="en-US" dirty="0" smtClean="0"/>
            </a:br>
            <a:endParaRPr lang="en-US" dirty="0"/>
          </a:p>
        </p:txBody>
      </p:sp>
      <p:sp>
        <p:nvSpPr>
          <p:cNvPr id="4" name="Text Placeholder 3"/>
          <p:cNvSpPr>
            <a:spLocks noGrp="1"/>
          </p:cNvSpPr>
          <p:nvPr>
            <p:ph type="body" sz="half" idx="2"/>
          </p:nvPr>
        </p:nvSpPr>
        <p:spPr>
          <a:xfrm>
            <a:off x="762000" y="3733800"/>
            <a:ext cx="7620000" cy="2438400"/>
          </a:xfrm>
        </p:spPr>
        <p:txBody>
          <a:bodyPr/>
          <a:lstStyle/>
          <a:p>
            <a:pPr algn="just"/>
            <a:r>
              <a:rPr lang="en-US" sz="3200" dirty="0" smtClean="0"/>
              <a:t>where z is the depth of the tension crack, H is the slope height, </a:t>
            </a:r>
            <a:r>
              <a:rPr lang="en-US" sz="3200" dirty="0" err="1" smtClean="0"/>
              <a:t>ψf</a:t>
            </a:r>
            <a:r>
              <a:rPr lang="en-US" sz="3200" dirty="0" smtClean="0"/>
              <a:t> is the slope face angle and </a:t>
            </a:r>
            <a:r>
              <a:rPr lang="en-US" sz="3200" dirty="0" err="1" smtClean="0"/>
              <a:t>ψ</a:t>
            </a:r>
            <a:r>
              <a:rPr lang="en-US" sz="3200" baseline="-25000" dirty="0" err="1" smtClean="0"/>
              <a:t>p</a:t>
            </a:r>
            <a:r>
              <a:rPr lang="en-US" sz="3200" dirty="0" smtClean="0"/>
              <a:t> is the dip of the sliding plane.</a:t>
            </a:r>
          </a:p>
          <a:p>
            <a:endParaRPr lang="en-US" dirty="0"/>
          </a:p>
        </p:txBody>
      </p:sp>
      <p:pic>
        <p:nvPicPr>
          <p:cNvPr id="10243" name="Picture 3"/>
          <p:cNvPicPr>
            <a:picLocks noGrp="1" noChangeAspect="1" noChangeArrowheads="1"/>
          </p:cNvPicPr>
          <p:nvPr>
            <p:ph type="pic" idx="1"/>
          </p:nvPr>
        </p:nvPicPr>
        <p:blipFill>
          <a:blip r:embed="rId2" cstate="print"/>
          <a:srcRect l="7851" r="7851"/>
          <a:stretch>
            <a:fillRect/>
          </a:stretch>
        </p:blipFill>
        <p:spPr bwMode="auto">
          <a:xfrm>
            <a:off x="2209800" y="2438400"/>
            <a:ext cx="5791200"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Safety Factor </a:t>
            </a:r>
            <a:endParaRPr lang="en-US" dirty="0"/>
          </a:p>
        </p:txBody>
      </p:sp>
      <p:sp>
        <p:nvSpPr>
          <p:cNvPr id="3" name="Content Placeholder 2"/>
          <p:cNvSpPr>
            <a:spLocks noGrp="1"/>
          </p:cNvSpPr>
          <p:nvPr>
            <p:ph idx="1"/>
          </p:nvPr>
        </p:nvSpPr>
        <p:spPr>
          <a:xfrm>
            <a:off x="457200" y="1219200"/>
            <a:ext cx="8229600" cy="5486400"/>
          </a:xfrm>
        </p:spPr>
        <p:txBody>
          <a:bodyPr>
            <a:normAutofit fontScale="92500" lnSpcReduction="10000"/>
          </a:bodyPr>
          <a:lstStyle/>
          <a:p>
            <a:pPr algn="just"/>
            <a:r>
              <a:rPr lang="en-US" dirty="0"/>
              <a:t>The factor of safety for plane failure is calculated by resolving all forces acting on the slope into components parallel and normal to the sliding plane. </a:t>
            </a:r>
            <a:endParaRPr lang="en-US" dirty="0" smtClean="0"/>
          </a:p>
          <a:p>
            <a:pPr algn="just"/>
            <a:r>
              <a:rPr lang="en-US" dirty="0" smtClean="0"/>
              <a:t>The </a:t>
            </a:r>
            <a:r>
              <a:rPr lang="en-US" dirty="0"/>
              <a:t>vector sum of the shear forces, ∑ S acting down the plane is termed </a:t>
            </a:r>
            <a:r>
              <a:rPr lang="en-US" dirty="0">
                <a:solidFill>
                  <a:srgbClr val="FF0000"/>
                </a:solidFill>
              </a:rPr>
              <a:t>the driving force</a:t>
            </a:r>
            <a:r>
              <a:rPr lang="en-US" dirty="0"/>
              <a:t>. </a:t>
            </a:r>
            <a:endParaRPr lang="en-US" dirty="0" smtClean="0"/>
          </a:p>
          <a:p>
            <a:pPr algn="just"/>
            <a:r>
              <a:rPr lang="en-US" dirty="0" smtClean="0"/>
              <a:t>Total </a:t>
            </a:r>
            <a:r>
              <a:rPr lang="en-US" dirty="0"/>
              <a:t>normal forces, ∑N </a:t>
            </a:r>
            <a:r>
              <a:rPr lang="en-US" dirty="0" smtClean="0"/>
              <a:t>multiplied by </a:t>
            </a:r>
            <a:r>
              <a:rPr lang="en-US" dirty="0"/>
              <a:t>the tangent of the friction angle φ, plus the cohesive force is termed </a:t>
            </a:r>
            <a:r>
              <a:rPr lang="en-US" dirty="0" smtClean="0"/>
              <a:t>as </a:t>
            </a:r>
            <a:r>
              <a:rPr lang="en-US" dirty="0">
                <a:solidFill>
                  <a:srgbClr val="FF0000"/>
                </a:solidFill>
              </a:rPr>
              <a:t>resisting force</a:t>
            </a:r>
            <a:r>
              <a:rPr lang="en-US" dirty="0" smtClean="0"/>
              <a:t>.</a:t>
            </a:r>
          </a:p>
          <a:p>
            <a:pPr algn="just"/>
            <a:r>
              <a:rPr lang="en-US" dirty="0" smtClean="0"/>
              <a:t> </a:t>
            </a:r>
            <a:r>
              <a:rPr lang="en-US" dirty="0"/>
              <a:t>The factor of safety of the sliding block is the ratio of the resisting forces to the driving forces, and is calculated as follows:</a:t>
            </a:r>
          </a:p>
          <a:p>
            <a:pPr algn="just"/>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p:nvPr/>
        </p:nvPicPr>
        <p:blipFill>
          <a:blip r:embed="rId2" cstate="print"/>
          <a:srcRect/>
          <a:stretch>
            <a:fillRect/>
          </a:stretch>
        </p:blipFill>
        <p:spPr bwMode="auto">
          <a:xfrm>
            <a:off x="1905001" y="304801"/>
            <a:ext cx="4953000" cy="2667000"/>
          </a:xfrm>
          <a:prstGeom prst="rect">
            <a:avLst/>
          </a:prstGeom>
          <a:noFill/>
          <a:ln w="9525">
            <a:noFill/>
            <a:miter lim="800000"/>
            <a:headEnd/>
            <a:tailEnd/>
          </a:ln>
        </p:spPr>
      </p:pic>
      <p:sp>
        <p:nvSpPr>
          <p:cNvPr id="21521" name="Rectangle 17"/>
          <p:cNvSpPr>
            <a:spLocks noChangeArrowheads="1"/>
          </p:cNvSpPr>
          <p:nvPr/>
        </p:nvSpPr>
        <p:spPr bwMode="auto">
          <a:xfrm>
            <a:off x="0" y="-4388047"/>
            <a:ext cx="9059275" cy="92332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6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6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6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6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6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6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c is the cohesion and A is the area of the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sliding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plane.The</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factor of safety for the slope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conﬁgurations</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shown in Figure 4 is given by,</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1520" name="Picture 43"/>
          <p:cNvPicPr>
            <a:picLocks noChangeAspect="1" noChangeArrowheads="1"/>
          </p:cNvPicPr>
          <p:nvPr/>
        </p:nvPicPr>
        <p:blipFill>
          <a:blip r:embed="rId3" cstate="print"/>
          <a:srcRect/>
          <a:stretch>
            <a:fillRect/>
          </a:stretch>
        </p:blipFill>
        <p:spPr bwMode="auto">
          <a:xfrm>
            <a:off x="1371600" y="4648200"/>
            <a:ext cx="6505575" cy="1524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7" name="Picture 46"/>
          <p:cNvPicPr>
            <a:picLocks noChangeAspect="1" noChangeArrowheads="1"/>
          </p:cNvPicPr>
          <p:nvPr/>
        </p:nvPicPr>
        <p:blipFill>
          <a:blip r:embed="rId2" cstate="print"/>
          <a:srcRect/>
          <a:stretch>
            <a:fillRect/>
          </a:stretch>
        </p:blipFill>
        <p:spPr bwMode="auto">
          <a:xfrm>
            <a:off x="1219200" y="457200"/>
            <a:ext cx="6858000" cy="847725"/>
          </a:xfrm>
          <a:prstGeom prst="rect">
            <a:avLst/>
          </a:prstGeom>
          <a:noFill/>
        </p:spPr>
      </p:pic>
      <p:pic>
        <p:nvPicPr>
          <p:cNvPr id="41986" name="Picture 49"/>
          <p:cNvPicPr>
            <a:picLocks noChangeAspect="1" noChangeArrowheads="1"/>
          </p:cNvPicPr>
          <p:nvPr/>
        </p:nvPicPr>
        <p:blipFill>
          <a:blip r:embed="rId3" cstate="print"/>
          <a:srcRect/>
          <a:stretch>
            <a:fillRect/>
          </a:stretch>
        </p:blipFill>
        <p:spPr bwMode="auto">
          <a:xfrm>
            <a:off x="762000" y="4267200"/>
            <a:ext cx="7010400" cy="762000"/>
          </a:xfrm>
          <a:prstGeom prst="rect">
            <a:avLst/>
          </a:prstGeom>
          <a:noFill/>
        </p:spPr>
      </p:pic>
      <p:pic>
        <p:nvPicPr>
          <p:cNvPr id="41985" name="Picture 52"/>
          <p:cNvPicPr>
            <a:picLocks noChangeAspect="1" noChangeArrowheads="1"/>
          </p:cNvPicPr>
          <p:nvPr/>
        </p:nvPicPr>
        <p:blipFill>
          <a:blip r:embed="rId4" cstate="print"/>
          <a:srcRect/>
          <a:stretch>
            <a:fillRect/>
          </a:stretch>
        </p:blipFill>
        <p:spPr bwMode="auto">
          <a:xfrm>
            <a:off x="1905000" y="5105400"/>
            <a:ext cx="3657600" cy="762000"/>
          </a:xfrm>
          <a:prstGeom prst="rect">
            <a:avLst/>
          </a:prstGeom>
          <a:noFill/>
        </p:spPr>
      </p:pic>
      <p:sp>
        <p:nvSpPr>
          <p:cNvPr id="41988" name="Rectangle 4"/>
          <p:cNvSpPr>
            <a:spLocks noChangeArrowheads="1"/>
          </p:cNvSpPr>
          <p:nvPr/>
        </p:nvSpPr>
        <p:spPr bwMode="auto">
          <a:xfrm>
            <a:off x="0" y="-118765"/>
            <a:ext cx="9144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A is given by,</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89" name="Rectangle 5"/>
          <p:cNvSpPr>
            <a:spLocks noChangeArrowheads="1"/>
          </p:cNvSpPr>
          <p:nvPr/>
        </p:nvSpPr>
        <p:spPr bwMode="auto">
          <a:xfrm>
            <a:off x="0" y="-2019060"/>
            <a:ext cx="9144000"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lang="en-US" sz="3600" dirty="0">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lang="en-US" sz="3600" dirty="0">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slope height is ‘H’, the tension crack depth is ‘z’ and it is located a distance ‘b’ behind the slope crest. The dip of the slope above the crest is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ψ</a:t>
            </a:r>
            <a:r>
              <a:rPr kumimoji="0" lang="en-US" sz="32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s</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’.When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depth of the water in the tension crack is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z</a:t>
            </a:r>
            <a:r>
              <a:rPr kumimoji="0" lang="en-US" sz="32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w</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water forces acting on the sliding plane ‘U’ and in the tension crack ‘V’ are given by,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90" name="Rectangle 6"/>
          <p:cNvSpPr>
            <a:spLocks noChangeArrowheads="1"/>
          </p:cNvSpPr>
          <p:nvPr/>
        </p:nvSpPr>
        <p:spPr bwMode="auto">
          <a:xfrm>
            <a:off x="0" y="2209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991" name="Rectangle 7"/>
          <p:cNvSpPr>
            <a:spLocks noChangeArrowheads="1"/>
          </p:cNvSpPr>
          <p:nvPr/>
        </p:nvSpPr>
        <p:spPr bwMode="auto">
          <a:xfrm>
            <a:off x="0" y="705897"/>
            <a:ext cx="5427511" cy="569386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γ</a:t>
            </a:r>
            <a:r>
              <a:rPr kumimoji="0" lang="en-US" sz="28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w</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the unit weight of water.</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55"/>
          <p:cNvPicPr>
            <a:picLocks noChangeAspect="1" noChangeArrowheads="1"/>
          </p:cNvPicPr>
          <p:nvPr/>
        </p:nvPicPr>
        <p:blipFill>
          <a:blip r:embed="rId2" cstate="print"/>
          <a:srcRect/>
          <a:stretch>
            <a:fillRect/>
          </a:stretch>
        </p:blipFill>
        <p:spPr bwMode="auto">
          <a:xfrm>
            <a:off x="381000" y="2743200"/>
            <a:ext cx="8382000" cy="1676400"/>
          </a:xfrm>
          <a:prstGeom prst="rect">
            <a:avLst/>
          </a:prstGeom>
          <a:noFill/>
        </p:spPr>
      </p:pic>
      <p:pic>
        <p:nvPicPr>
          <p:cNvPr id="43009" name="Picture 58"/>
          <p:cNvPicPr>
            <a:picLocks noChangeAspect="1" noChangeArrowheads="1"/>
          </p:cNvPicPr>
          <p:nvPr/>
        </p:nvPicPr>
        <p:blipFill>
          <a:blip r:embed="rId3" cstate="print"/>
          <a:srcRect/>
          <a:stretch>
            <a:fillRect/>
          </a:stretch>
        </p:blipFill>
        <p:spPr bwMode="auto">
          <a:xfrm>
            <a:off x="381000" y="4343400"/>
            <a:ext cx="8382000" cy="1905000"/>
          </a:xfrm>
          <a:prstGeom prst="rect">
            <a:avLst/>
          </a:prstGeom>
          <a:noFill/>
        </p:spPr>
      </p:pic>
      <p:sp>
        <p:nvSpPr>
          <p:cNvPr id="43011" name="Rectangle 3"/>
          <p:cNvSpPr>
            <a:spLocks noChangeArrowheads="1"/>
          </p:cNvSpPr>
          <p:nvPr/>
        </p:nvSpPr>
        <p:spPr bwMode="auto">
          <a:xfrm>
            <a:off x="0" y="-2541385"/>
            <a:ext cx="9358652" cy="553997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weights of the sliding block W for the two geometries </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shown in Figure 4 are given by following equations. For the </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tension crack in the inclined upper slope surface </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4(a)), equation (6.8) will be used. For the tension </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crack in the slope face (Figure 4(b)), second equation will </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be used.</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2" name="Rectangle 4"/>
          <p:cNvSpPr>
            <a:spLocks noChangeArrowheads="1"/>
          </p:cNvSpPr>
          <p:nvPr/>
        </p:nvSpPr>
        <p:spPr bwMode="auto">
          <a:xfrm>
            <a:off x="0" y="2066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3013" name="Rectangle 5"/>
          <p:cNvSpPr>
            <a:spLocks noChangeArrowheads="1"/>
          </p:cNvSpPr>
          <p:nvPr/>
        </p:nvSpPr>
        <p:spPr bwMode="auto">
          <a:xfrm>
            <a:off x="533400" y="2819400"/>
            <a:ext cx="5694188" cy="372409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8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γ</a:t>
            </a:r>
            <a:r>
              <a:rPr kumimoji="0" lang="en-US" sz="28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the unit weight of the rock.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371600" y="6172200"/>
            <a:ext cx="6324600" cy="533400"/>
          </a:xfrm>
        </p:spPr>
        <p:txBody>
          <a:bodyPr>
            <a:noAutofit/>
          </a:bodyPr>
          <a:lstStyle/>
          <a:p>
            <a:r>
              <a:rPr lang="en-US" sz="2000" dirty="0"/>
              <a:t>Plane failure </a:t>
            </a:r>
            <a:r>
              <a:rPr lang="en-US" sz="2000" dirty="0" smtClean="0"/>
              <a:t>on smooth</a:t>
            </a:r>
            <a:r>
              <a:rPr lang="en-US" sz="2000" dirty="0"/>
              <a:t>, persistent </a:t>
            </a:r>
            <a:r>
              <a:rPr lang="en-US" sz="2000" dirty="0" smtClean="0"/>
              <a:t>bedding planes </a:t>
            </a:r>
            <a:r>
              <a:rPr lang="en-US" sz="2000" dirty="0"/>
              <a:t>in shale</a:t>
            </a:r>
          </a:p>
        </p:txBody>
      </p:sp>
      <p:pic>
        <p:nvPicPr>
          <p:cNvPr id="2050" name="Picture 2"/>
          <p:cNvPicPr>
            <a:picLocks noGrp="1" noChangeAspect="1" noChangeArrowheads="1"/>
          </p:cNvPicPr>
          <p:nvPr>
            <p:ph type="pic" idx="1"/>
          </p:nvPr>
        </p:nvPicPr>
        <p:blipFill>
          <a:blip r:embed="rId2" cstate="print"/>
          <a:srcRect l="2698" r="2698"/>
          <a:stretch>
            <a:fillRect/>
          </a:stretch>
        </p:blipFill>
        <p:spPr bwMode="auto">
          <a:xfrm>
            <a:off x="736601" y="381000"/>
            <a:ext cx="77216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Problem Statement</a:t>
            </a:r>
            <a:endParaRPr lang="en-US" dirty="0"/>
          </a:p>
        </p:txBody>
      </p:sp>
      <p:sp>
        <p:nvSpPr>
          <p:cNvPr id="3" name="Content Placeholder 2"/>
          <p:cNvSpPr>
            <a:spLocks noGrp="1"/>
          </p:cNvSpPr>
          <p:nvPr>
            <p:ph idx="1"/>
          </p:nvPr>
        </p:nvSpPr>
        <p:spPr>
          <a:xfrm>
            <a:off x="457200" y="838200"/>
            <a:ext cx="8229600" cy="6019800"/>
          </a:xfrm>
        </p:spPr>
        <p:txBody>
          <a:bodyPr>
            <a:normAutofit fontScale="92500" lnSpcReduction="10000"/>
          </a:bodyPr>
          <a:lstStyle/>
          <a:p>
            <a:pPr algn="just"/>
            <a:r>
              <a:rPr lang="en-US" dirty="0"/>
              <a:t>A 12-m high rock slope has been excavated at </a:t>
            </a:r>
            <a:r>
              <a:rPr lang="en-US" dirty="0" smtClean="0"/>
              <a:t>a face </a:t>
            </a:r>
            <a:r>
              <a:rPr lang="en-US" dirty="0"/>
              <a:t>angle of 60◦. The rock in which this cut </a:t>
            </a:r>
            <a:r>
              <a:rPr lang="en-US" dirty="0" smtClean="0"/>
              <a:t>has been </a:t>
            </a:r>
            <a:r>
              <a:rPr lang="en-US" dirty="0"/>
              <a:t>made contains persistent bedding planes </a:t>
            </a:r>
            <a:r>
              <a:rPr lang="en-US" dirty="0" smtClean="0"/>
              <a:t>that dip </a:t>
            </a:r>
            <a:r>
              <a:rPr lang="en-US" dirty="0"/>
              <a:t>at an angle of 35◦ into the excavation. </a:t>
            </a:r>
            <a:r>
              <a:rPr lang="en-US" dirty="0" smtClean="0"/>
              <a:t>The 4.35-m </a:t>
            </a:r>
            <a:r>
              <a:rPr lang="en-US" dirty="0"/>
              <a:t>deep tension crack is 4m behind the </a:t>
            </a:r>
            <a:r>
              <a:rPr lang="en-US" dirty="0" smtClean="0"/>
              <a:t>crest, and </a:t>
            </a:r>
            <a:r>
              <a:rPr lang="en-US" dirty="0"/>
              <a:t>is filled with water to a height of 3m </a:t>
            </a:r>
            <a:r>
              <a:rPr lang="en-US" dirty="0" smtClean="0"/>
              <a:t>above the </a:t>
            </a:r>
            <a:r>
              <a:rPr lang="en-US" dirty="0"/>
              <a:t>sliding surface </a:t>
            </a:r>
            <a:r>
              <a:rPr lang="en-US" dirty="0" smtClean="0"/>
              <a:t>as shown in figure 6. </a:t>
            </a:r>
            <a:r>
              <a:rPr lang="en-US" dirty="0"/>
              <a:t>The </a:t>
            </a:r>
            <a:r>
              <a:rPr lang="en-US" dirty="0" smtClean="0"/>
              <a:t>strength parameters </a:t>
            </a:r>
            <a:r>
              <a:rPr lang="en-US" dirty="0"/>
              <a:t>of the sliding surface are as follows:</a:t>
            </a:r>
          </a:p>
          <a:p>
            <a:r>
              <a:rPr lang="en-US" dirty="0"/>
              <a:t>Cohesion, </a:t>
            </a:r>
            <a:r>
              <a:rPr lang="en-US" i="1" dirty="0"/>
              <a:t>c = 25 </a:t>
            </a:r>
            <a:r>
              <a:rPr lang="en-US" i="1" dirty="0" err="1"/>
              <a:t>kPa</a:t>
            </a:r>
            <a:endParaRPr lang="en-US" i="1" dirty="0"/>
          </a:p>
          <a:p>
            <a:r>
              <a:rPr lang="en-US" dirty="0"/>
              <a:t>Friction angle, </a:t>
            </a:r>
            <a:r>
              <a:rPr lang="el-GR" i="1" dirty="0"/>
              <a:t>φ = 37◦</a:t>
            </a:r>
          </a:p>
          <a:p>
            <a:r>
              <a:rPr lang="en-US" dirty="0"/>
              <a:t>The unit weight of the rock is </a:t>
            </a:r>
            <a:r>
              <a:rPr lang="en-US" dirty="0" smtClean="0"/>
              <a:t>26kN</a:t>
            </a:r>
            <a:r>
              <a:rPr lang="en-US" i="1" dirty="0" smtClean="0"/>
              <a:t>/</a:t>
            </a:r>
            <a:r>
              <a:rPr lang="en-US" dirty="0" smtClean="0"/>
              <a:t>m</a:t>
            </a:r>
            <a:r>
              <a:rPr lang="en-US" baseline="30000" dirty="0" smtClean="0"/>
              <a:t>3</a:t>
            </a:r>
            <a:r>
              <a:rPr lang="en-US" i="1" dirty="0" smtClean="0"/>
              <a:t>, </a:t>
            </a:r>
            <a:r>
              <a:rPr lang="en-US" i="1" dirty="0"/>
              <a:t>and </a:t>
            </a:r>
            <a:endParaRPr lang="en-US" i="1" dirty="0" smtClean="0"/>
          </a:p>
          <a:p>
            <a:r>
              <a:rPr lang="en-US" i="1" dirty="0" smtClean="0"/>
              <a:t>The </a:t>
            </a:r>
            <a:r>
              <a:rPr lang="en-US" dirty="0" smtClean="0"/>
              <a:t>unit </a:t>
            </a:r>
            <a:r>
              <a:rPr lang="en-US" dirty="0"/>
              <a:t>weight of the water is </a:t>
            </a:r>
            <a:r>
              <a:rPr lang="en-US" dirty="0" smtClean="0"/>
              <a:t>9.81kN</a:t>
            </a:r>
            <a:r>
              <a:rPr lang="en-US" i="1" dirty="0" smtClean="0"/>
              <a:t>/</a:t>
            </a:r>
            <a:r>
              <a:rPr lang="en-US" dirty="0" smtClean="0"/>
              <a:t>m</a:t>
            </a:r>
            <a:r>
              <a:rPr lang="en-US" baseline="30000" dirty="0" smtClean="0"/>
              <a:t>3</a:t>
            </a:r>
            <a:r>
              <a:rPr lang="en-US" i="1" dirty="0" smtClean="0"/>
              <a: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5943600"/>
            <a:ext cx="5486400" cy="685800"/>
          </a:xfrm>
        </p:spPr>
        <p:txBody>
          <a:bodyPr>
            <a:noAutofit/>
          </a:bodyPr>
          <a:lstStyle/>
          <a:p>
            <a:r>
              <a:rPr lang="en-US" sz="2800" dirty="0" smtClean="0"/>
              <a:t>Figure 6: Plane Failure Geometry</a:t>
            </a:r>
            <a:endParaRPr lang="en-US" sz="2800" dirty="0"/>
          </a:p>
        </p:txBody>
      </p:sp>
      <p:pic>
        <p:nvPicPr>
          <p:cNvPr id="45058" name="Picture 2"/>
          <p:cNvPicPr>
            <a:picLocks noGrp="1" noChangeAspect="1" noChangeArrowheads="1"/>
          </p:cNvPicPr>
          <p:nvPr>
            <p:ph type="pic" idx="1"/>
          </p:nvPr>
        </p:nvPicPr>
        <p:blipFill>
          <a:blip r:embed="rId2" cstate="print"/>
          <a:srcRect l="9752" r="9752"/>
          <a:stretch>
            <a:fillRect/>
          </a:stretch>
        </p:blipFill>
        <p:spPr bwMode="auto">
          <a:xfrm>
            <a:off x="914400" y="228600"/>
            <a:ext cx="7580311" cy="56852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Determine the Following</a:t>
            </a:r>
            <a:endParaRPr lang="en-US"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pPr algn="just">
              <a:buNone/>
            </a:pPr>
            <a:r>
              <a:rPr lang="en-US" dirty="0" smtClean="0"/>
              <a:t>(a) Calculate </a:t>
            </a:r>
            <a:r>
              <a:rPr lang="en-US" dirty="0"/>
              <a:t>the factor of safety of the slope </a:t>
            </a:r>
            <a:r>
              <a:rPr lang="en-US" dirty="0" smtClean="0"/>
              <a:t>for the </a:t>
            </a:r>
            <a:r>
              <a:rPr lang="en-US" dirty="0"/>
              <a:t>conditions given in Figure </a:t>
            </a:r>
            <a:r>
              <a:rPr lang="en-US" dirty="0" smtClean="0"/>
              <a:t>6. </a:t>
            </a:r>
            <a:r>
              <a:rPr lang="en-US" dirty="0" smtClean="0">
                <a:solidFill>
                  <a:srgbClr val="FF0000"/>
                </a:solidFill>
              </a:rPr>
              <a:t>(1.25)</a:t>
            </a:r>
            <a:endParaRPr lang="en-US" dirty="0">
              <a:solidFill>
                <a:srgbClr val="FF0000"/>
              </a:solidFill>
            </a:endParaRPr>
          </a:p>
          <a:p>
            <a:pPr algn="just">
              <a:buNone/>
            </a:pPr>
            <a:r>
              <a:rPr lang="en-US" dirty="0"/>
              <a:t>(b) Determine the factor of safety if the </a:t>
            </a:r>
            <a:r>
              <a:rPr lang="en-US" dirty="0" smtClean="0"/>
              <a:t>tension crack </a:t>
            </a:r>
            <a:r>
              <a:rPr lang="en-US" dirty="0"/>
              <a:t>were completely filled with water </a:t>
            </a:r>
            <a:r>
              <a:rPr lang="en-US" dirty="0" smtClean="0"/>
              <a:t>due to </a:t>
            </a:r>
            <a:r>
              <a:rPr lang="en-US" dirty="0"/>
              <a:t>run-off collecting on the crest of the slope</a:t>
            </a:r>
            <a:r>
              <a:rPr lang="en-US" dirty="0" smtClean="0"/>
              <a:t>. </a:t>
            </a:r>
            <a:r>
              <a:rPr lang="en-US" dirty="0" smtClean="0">
                <a:solidFill>
                  <a:srgbClr val="FF0000"/>
                </a:solidFill>
              </a:rPr>
              <a:t>(1.07)</a:t>
            </a:r>
            <a:endParaRPr lang="en-US" dirty="0">
              <a:solidFill>
                <a:srgbClr val="FF0000"/>
              </a:solidFill>
            </a:endParaRPr>
          </a:p>
          <a:p>
            <a:pPr algn="just">
              <a:buNone/>
            </a:pPr>
            <a:r>
              <a:rPr lang="en-US" dirty="0"/>
              <a:t>(c) Determine the factor of safety if the </a:t>
            </a:r>
            <a:r>
              <a:rPr lang="en-US" dirty="0" smtClean="0"/>
              <a:t>slope were </a:t>
            </a:r>
            <a:r>
              <a:rPr lang="en-US" dirty="0"/>
              <a:t>completely drained</a:t>
            </a:r>
            <a:r>
              <a:rPr lang="en-US" dirty="0" smtClean="0"/>
              <a:t>. </a:t>
            </a:r>
            <a:r>
              <a:rPr lang="en-US" dirty="0" smtClean="0">
                <a:solidFill>
                  <a:srgbClr val="FF0000"/>
                </a:solidFill>
              </a:rPr>
              <a:t>(1.54)</a:t>
            </a:r>
          </a:p>
          <a:p>
            <a:pPr algn="just">
              <a:buNone/>
            </a:pPr>
            <a:r>
              <a:rPr lang="en-US" dirty="0" smtClean="0"/>
              <a:t>(</a:t>
            </a:r>
            <a:r>
              <a:rPr lang="en-US" dirty="0"/>
              <a:t>d) Determine the factor of safety if the </a:t>
            </a:r>
            <a:r>
              <a:rPr lang="en-US" dirty="0" smtClean="0"/>
              <a:t>cohesion were </a:t>
            </a:r>
            <a:r>
              <a:rPr lang="en-US" dirty="0"/>
              <a:t>to be reduced to zero due to </a:t>
            </a:r>
            <a:r>
              <a:rPr lang="en-US" dirty="0" smtClean="0"/>
              <a:t>excessive vibrations </a:t>
            </a:r>
            <a:r>
              <a:rPr lang="en-US" dirty="0"/>
              <a:t>from nearby blasting </a:t>
            </a:r>
            <a:r>
              <a:rPr lang="en-US" dirty="0" smtClean="0"/>
              <a:t>operations, assuming </a:t>
            </a:r>
            <a:r>
              <a:rPr lang="en-US" dirty="0"/>
              <a:t>that the slope was still </a:t>
            </a:r>
            <a:r>
              <a:rPr lang="en-US" dirty="0" smtClean="0"/>
              <a:t>completely drained. </a:t>
            </a:r>
            <a:r>
              <a:rPr lang="en-US" dirty="0" smtClean="0">
                <a:solidFill>
                  <a:srgbClr val="FF0000"/>
                </a:solidFill>
              </a:rPr>
              <a:t>(1.08)</a:t>
            </a:r>
            <a:endParaRPr lang="en-US"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General conditions for plane failure</a:t>
            </a:r>
            <a:r>
              <a:rPr lang="en-US" dirty="0"/>
              <a:t/>
            </a:r>
            <a:br>
              <a:rPr lang="en-US" dirty="0"/>
            </a:br>
            <a:endParaRPr lang="en-US" dirty="0"/>
          </a:p>
        </p:txBody>
      </p:sp>
      <p:sp>
        <p:nvSpPr>
          <p:cNvPr id="3" name="Content Placeholder 2"/>
          <p:cNvSpPr>
            <a:spLocks noGrp="1"/>
          </p:cNvSpPr>
          <p:nvPr>
            <p:ph idx="1"/>
          </p:nvPr>
        </p:nvSpPr>
        <p:spPr>
          <a:xfrm>
            <a:off x="457200" y="685800"/>
            <a:ext cx="8229600" cy="6172200"/>
          </a:xfrm>
        </p:spPr>
        <p:txBody>
          <a:bodyPr>
            <a:normAutofit fontScale="85000" lnSpcReduction="20000"/>
          </a:bodyPr>
          <a:lstStyle/>
          <a:p>
            <a:pPr>
              <a:buNone/>
            </a:pPr>
            <a:r>
              <a:rPr lang="en-US" dirty="0" smtClean="0"/>
              <a:t>	In </a:t>
            </a:r>
            <a:r>
              <a:rPr lang="en-US" dirty="0"/>
              <a:t>order for </a:t>
            </a:r>
            <a:r>
              <a:rPr lang="en-US" dirty="0" smtClean="0"/>
              <a:t>this type </a:t>
            </a:r>
            <a:r>
              <a:rPr lang="en-US" dirty="0"/>
              <a:t>of failure to occur, the </a:t>
            </a:r>
            <a:r>
              <a:rPr lang="en-US" dirty="0" smtClean="0"/>
              <a:t>following geometrical conditions </a:t>
            </a:r>
            <a:r>
              <a:rPr lang="en-US" dirty="0"/>
              <a:t>must be </a:t>
            </a:r>
            <a:r>
              <a:rPr lang="en-US" dirty="0" smtClean="0"/>
              <a:t>satisfied:</a:t>
            </a:r>
          </a:p>
          <a:p>
            <a:pPr lvl="0" algn="just"/>
            <a:r>
              <a:rPr lang="en-US" dirty="0" smtClean="0"/>
              <a:t>The </a:t>
            </a:r>
            <a:r>
              <a:rPr lang="en-US" dirty="0"/>
              <a:t>plane on which sliding occurs must strike </a:t>
            </a:r>
            <a:r>
              <a:rPr lang="en-US" dirty="0">
                <a:solidFill>
                  <a:srgbClr val="FF0000"/>
                </a:solidFill>
              </a:rPr>
              <a:t>parallel</a:t>
            </a:r>
            <a:r>
              <a:rPr lang="en-US" dirty="0"/>
              <a:t> or nearly parallel (within approximately ±20◦) to the slope face.</a:t>
            </a:r>
          </a:p>
          <a:p>
            <a:pPr lvl="0" algn="just"/>
            <a:r>
              <a:rPr lang="en-US" dirty="0"/>
              <a:t>The sliding plane must “daylight” in the slope face, which means that the dip of the plane must be less than the dip of the slope face, that is, </a:t>
            </a:r>
            <a:r>
              <a:rPr lang="en-US" dirty="0" err="1">
                <a:solidFill>
                  <a:srgbClr val="FF0000"/>
                </a:solidFill>
              </a:rPr>
              <a:t>ψ</a:t>
            </a:r>
            <a:r>
              <a:rPr lang="en-US" baseline="-25000" dirty="0" err="1">
                <a:solidFill>
                  <a:srgbClr val="FF0000"/>
                </a:solidFill>
              </a:rPr>
              <a:t>p</a:t>
            </a:r>
            <a:r>
              <a:rPr lang="en-US" dirty="0">
                <a:solidFill>
                  <a:srgbClr val="FF0000"/>
                </a:solidFill>
              </a:rPr>
              <a:t> &lt;</a:t>
            </a:r>
            <a:r>
              <a:rPr lang="en-US" dirty="0" err="1">
                <a:solidFill>
                  <a:srgbClr val="FF0000"/>
                </a:solidFill>
              </a:rPr>
              <a:t>ψ</a:t>
            </a:r>
            <a:r>
              <a:rPr lang="en-US" baseline="-25000" dirty="0" err="1">
                <a:solidFill>
                  <a:srgbClr val="FF0000"/>
                </a:solidFill>
              </a:rPr>
              <a:t>f</a:t>
            </a:r>
            <a:r>
              <a:rPr lang="en-US" dirty="0">
                <a:solidFill>
                  <a:srgbClr val="FF0000"/>
                </a:solidFill>
              </a:rPr>
              <a:t> .</a:t>
            </a:r>
          </a:p>
          <a:p>
            <a:pPr lvl="0" algn="just"/>
            <a:r>
              <a:rPr lang="en-US" dirty="0"/>
              <a:t>The dip of the sliding plane must be greater than the angle of friction of this plane, that is, </a:t>
            </a:r>
            <a:r>
              <a:rPr lang="en-US" dirty="0" err="1">
                <a:solidFill>
                  <a:srgbClr val="FF0000"/>
                </a:solidFill>
              </a:rPr>
              <a:t>ψ</a:t>
            </a:r>
            <a:r>
              <a:rPr lang="en-US" baseline="-25000" dirty="0" err="1">
                <a:solidFill>
                  <a:srgbClr val="FF0000"/>
                </a:solidFill>
              </a:rPr>
              <a:t>p</a:t>
            </a:r>
            <a:r>
              <a:rPr lang="en-US" dirty="0">
                <a:solidFill>
                  <a:srgbClr val="FF0000"/>
                </a:solidFill>
              </a:rPr>
              <a:t> &gt;φ.</a:t>
            </a:r>
          </a:p>
          <a:p>
            <a:pPr lvl="0" algn="just"/>
            <a:r>
              <a:rPr lang="en-US" dirty="0"/>
              <a:t>The </a:t>
            </a:r>
            <a:r>
              <a:rPr lang="en-US" dirty="0">
                <a:solidFill>
                  <a:srgbClr val="FF0000"/>
                </a:solidFill>
              </a:rPr>
              <a:t>upper end </a:t>
            </a:r>
            <a:r>
              <a:rPr lang="en-US" dirty="0"/>
              <a:t>of the sliding surface either intersects the upper slope, or terminates in a tension crack.</a:t>
            </a:r>
          </a:p>
          <a:p>
            <a:pPr lvl="0" algn="just"/>
            <a:r>
              <a:rPr lang="en-US" dirty="0">
                <a:solidFill>
                  <a:srgbClr val="FF0000"/>
                </a:solidFill>
              </a:rPr>
              <a:t>Release surfaces </a:t>
            </a:r>
            <a:r>
              <a:rPr lang="en-US" dirty="0"/>
              <a:t>that provide negligible resistance to sliding must be present in the rock mass to </a:t>
            </a:r>
            <a:r>
              <a:rPr lang="en-US" dirty="0" err="1"/>
              <a:t>deﬁne</a:t>
            </a:r>
            <a:r>
              <a:rPr lang="en-US" dirty="0"/>
              <a:t> the lateral boundaries of the slide. Alternatively, failure can occur on a sliding plane passing through the convex “nose” of a slope.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371600" y="5943600"/>
            <a:ext cx="6019800" cy="685800"/>
          </a:xfrm>
        </p:spPr>
        <p:txBody>
          <a:bodyPr>
            <a:noAutofit/>
          </a:bodyPr>
          <a:lstStyle/>
          <a:p>
            <a:r>
              <a:rPr lang="en-US" sz="2000" dirty="0" smtClean="0"/>
              <a:t>Fig 2: </a:t>
            </a:r>
            <a:r>
              <a:rPr lang="en-US" sz="2000" dirty="0"/>
              <a:t>Geometry of slope exhibiting plane failure: </a:t>
            </a:r>
            <a:endParaRPr lang="en-US" sz="2000" dirty="0" smtClean="0"/>
          </a:p>
          <a:p>
            <a:r>
              <a:rPr lang="en-US" sz="2000" dirty="0" smtClean="0"/>
              <a:t>(</a:t>
            </a:r>
            <a:r>
              <a:rPr lang="en-US" sz="2000" dirty="0"/>
              <a:t>a) cross-section showing planes forming a plane failure</a:t>
            </a:r>
          </a:p>
        </p:txBody>
      </p:sp>
      <p:pic>
        <p:nvPicPr>
          <p:cNvPr id="1028" name="Picture 4"/>
          <p:cNvPicPr>
            <a:picLocks noGrp="1" noChangeAspect="1" noChangeArrowheads="1"/>
          </p:cNvPicPr>
          <p:nvPr>
            <p:ph type="pic" idx="1"/>
          </p:nvPr>
        </p:nvPicPr>
        <p:blipFill>
          <a:blip r:embed="rId2" cstate="print"/>
          <a:srcRect t="1264" b="1264"/>
          <a:stretch>
            <a:fillRect/>
          </a:stretch>
        </p:blipFill>
        <p:spPr bwMode="auto">
          <a:xfrm>
            <a:off x="1066800" y="609600"/>
            <a:ext cx="6839479" cy="51296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5867400"/>
            <a:ext cx="5751512" cy="685800"/>
          </a:xfrm>
        </p:spPr>
        <p:txBody>
          <a:bodyPr>
            <a:normAutofit/>
          </a:bodyPr>
          <a:lstStyle/>
          <a:p>
            <a:r>
              <a:rPr lang="en-US" sz="2400" dirty="0"/>
              <a:t>(b) release surfaces at ends of plane failure</a:t>
            </a:r>
          </a:p>
        </p:txBody>
      </p:sp>
      <p:pic>
        <p:nvPicPr>
          <p:cNvPr id="3081" name="Picture 9"/>
          <p:cNvPicPr>
            <a:picLocks noGrp="1" noChangeAspect="1" noChangeArrowheads="1"/>
          </p:cNvPicPr>
          <p:nvPr>
            <p:ph type="pic" idx="1"/>
          </p:nvPr>
        </p:nvPicPr>
        <p:blipFill>
          <a:blip r:embed="rId2" cstate="print"/>
          <a:srcRect t="15348" b="15348"/>
          <a:stretch>
            <a:fillRect/>
          </a:stretch>
        </p:blipFill>
        <p:spPr bwMode="auto">
          <a:xfrm>
            <a:off x="1524000" y="612775"/>
            <a:ext cx="6172200" cy="4873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r>
              <a:rPr lang="en-US" b="1" dirty="0"/>
              <a:t>Plane failure analysis</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dirty="0"/>
              <a:t>The slope geometries and ground water conditions considered in this analysis are </a:t>
            </a:r>
            <a:r>
              <a:rPr lang="en-US" dirty="0" err="1"/>
              <a:t>deﬁned</a:t>
            </a:r>
            <a:r>
              <a:rPr lang="en-US" dirty="0"/>
              <a:t> in Figure </a:t>
            </a:r>
            <a:r>
              <a:rPr lang="en-US" dirty="0" smtClean="0"/>
              <a:t>3, </a:t>
            </a:r>
            <a:r>
              <a:rPr lang="en-US" dirty="0"/>
              <a:t>which shows two geometries as follows:</a:t>
            </a:r>
          </a:p>
          <a:p>
            <a:pPr algn="just"/>
            <a:r>
              <a:rPr lang="en-US" dirty="0"/>
              <a:t>(a) Slopes having a tension crack in the upper surface; and</a:t>
            </a:r>
          </a:p>
          <a:p>
            <a:pPr algn="just"/>
            <a:r>
              <a:rPr lang="en-US" dirty="0"/>
              <a:t>(b) Slopes with a tension crack in the face.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5791200"/>
            <a:ext cx="5486400" cy="685800"/>
          </a:xfrm>
        </p:spPr>
        <p:txBody>
          <a:bodyPr>
            <a:normAutofit/>
          </a:bodyPr>
          <a:lstStyle/>
          <a:p>
            <a:r>
              <a:rPr lang="en-US" sz="2400" dirty="0" smtClean="0"/>
              <a:t>Tension </a:t>
            </a:r>
            <a:r>
              <a:rPr lang="en-US" sz="2400" dirty="0"/>
              <a:t>crack in the upper slope</a:t>
            </a:r>
          </a:p>
        </p:txBody>
      </p:sp>
      <p:pic>
        <p:nvPicPr>
          <p:cNvPr id="6146" name="Picture 2"/>
          <p:cNvPicPr>
            <a:picLocks noGrp="1" noChangeAspect="1" noChangeArrowheads="1"/>
          </p:cNvPicPr>
          <p:nvPr>
            <p:ph type="pic" idx="1"/>
          </p:nvPr>
        </p:nvPicPr>
        <p:blipFill>
          <a:blip r:embed="rId2" cstate="print"/>
          <a:srcRect l="8852" r="8852"/>
          <a:stretch>
            <a:fillRect/>
          </a:stretch>
        </p:blipFill>
        <p:spPr bwMode="auto">
          <a:xfrm>
            <a:off x="1219201" y="612774"/>
            <a:ext cx="6664854" cy="49986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5867400"/>
            <a:ext cx="5486400" cy="609600"/>
          </a:xfrm>
        </p:spPr>
        <p:txBody>
          <a:bodyPr/>
          <a:lstStyle/>
          <a:p>
            <a:pPr algn="ctr"/>
            <a:r>
              <a:rPr lang="en-US" sz="2400" dirty="0" smtClean="0"/>
              <a:t>Tension </a:t>
            </a:r>
            <a:r>
              <a:rPr lang="en-US" sz="2400" dirty="0"/>
              <a:t>crack in the </a:t>
            </a:r>
            <a:r>
              <a:rPr lang="en-US" sz="2400" dirty="0" smtClean="0"/>
              <a:t>face</a:t>
            </a:r>
            <a:endParaRPr lang="en-US" sz="2400" dirty="0"/>
          </a:p>
          <a:p>
            <a:endParaRPr lang="en-US" dirty="0"/>
          </a:p>
        </p:txBody>
      </p:sp>
      <p:pic>
        <p:nvPicPr>
          <p:cNvPr id="9218" name="Picture 2"/>
          <p:cNvPicPr>
            <a:picLocks noGrp="1" noChangeAspect="1" noChangeArrowheads="1"/>
          </p:cNvPicPr>
          <p:nvPr>
            <p:ph type="pic" idx="1"/>
          </p:nvPr>
        </p:nvPicPr>
        <p:blipFill>
          <a:blip r:embed="rId2" cstate="print"/>
          <a:srcRect l="3425" r="3425"/>
          <a:stretch>
            <a:fillRect/>
          </a:stretch>
        </p:blipFill>
        <p:spPr bwMode="auto">
          <a:xfrm>
            <a:off x="1186921" y="612774"/>
            <a:ext cx="6814079" cy="51105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US" dirty="0"/>
          </a:p>
        </p:txBody>
      </p:sp>
      <p:sp>
        <p:nvSpPr>
          <p:cNvPr id="3" name="Content Placeholder 2"/>
          <p:cNvSpPr>
            <a:spLocks noGrp="1"/>
          </p:cNvSpPr>
          <p:nvPr>
            <p:ph idx="1"/>
          </p:nvPr>
        </p:nvSpPr>
        <p:spPr>
          <a:xfrm>
            <a:off x="228600" y="1143000"/>
            <a:ext cx="8610600" cy="5334000"/>
          </a:xfrm>
        </p:spPr>
        <p:txBody>
          <a:bodyPr>
            <a:normAutofit fontScale="92500" lnSpcReduction="20000"/>
          </a:bodyPr>
          <a:lstStyle/>
          <a:p>
            <a:pPr algn="just">
              <a:buNone/>
            </a:pPr>
            <a:r>
              <a:rPr lang="en-US" sz="2800" dirty="0"/>
              <a:t>The following assumptions are made in plane failure analysis:</a:t>
            </a:r>
          </a:p>
          <a:p>
            <a:pPr algn="just">
              <a:buNone/>
            </a:pPr>
            <a:r>
              <a:rPr lang="en-US" dirty="0"/>
              <a:t> </a:t>
            </a:r>
          </a:p>
          <a:p>
            <a:pPr lvl="0" algn="just"/>
            <a:r>
              <a:rPr lang="en-US" dirty="0"/>
              <a:t>Both sliding surface and tension crack strike parallel to the slope.</a:t>
            </a:r>
          </a:p>
          <a:p>
            <a:pPr lvl="0" algn="just"/>
            <a:r>
              <a:rPr lang="en-US" dirty="0"/>
              <a:t>The tension crack is vertical and is </a:t>
            </a:r>
            <a:r>
              <a:rPr lang="en-US" dirty="0" err="1"/>
              <a:t>ﬁlled</a:t>
            </a:r>
            <a:r>
              <a:rPr lang="en-US" dirty="0"/>
              <a:t> with water to a depth </a:t>
            </a:r>
            <a:r>
              <a:rPr lang="en-US" dirty="0" err="1"/>
              <a:t>z</a:t>
            </a:r>
            <a:r>
              <a:rPr lang="en-US" baseline="-25000" dirty="0" err="1"/>
              <a:t>w</a:t>
            </a:r>
            <a:r>
              <a:rPr lang="en-US" dirty="0"/>
              <a:t>.</a:t>
            </a:r>
          </a:p>
          <a:p>
            <a:pPr algn="just"/>
            <a:r>
              <a:rPr lang="en-US" dirty="0"/>
              <a:t>Water enters the sliding surface along </a:t>
            </a:r>
            <a:r>
              <a:rPr lang="en-US" dirty="0" smtClean="0"/>
              <a:t>the base of the tension crack and seeps along the sliding surface, escaping at atmospheric pressure where the sliding surface daylights in the slope face. The pressure distributions induced by the presence of water in the tension crack and along the sliding surface are illustrated in Figure 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1050</Words>
  <Application>Microsoft Office PowerPoint</Application>
  <PresentationFormat>On-screen Show (4:3)</PresentationFormat>
  <Paragraphs>111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TYPES OF FAILURES  Plane Failure</vt:lpstr>
      <vt:lpstr>Slide 2</vt:lpstr>
      <vt:lpstr>General conditions for plane failure </vt:lpstr>
      <vt:lpstr>Slide 4</vt:lpstr>
      <vt:lpstr>Slide 5</vt:lpstr>
      <vt:lpstr>Plane failure analysis </vt:lpstr>
      <vt:lpstr>Slide 7</vt:lpstr>
      <vt:lpstr>Slide 8</vt:lpstr>
      <vt:lpstr>Assumptions</vt:lpstr>
      <vt:lpstr>Slide 10</vt:lpstr>
      <vt:lpstr>Slide 11</vt:lpstr>
      <vt:lpstr>Slide 12</vt:lpstr>
      <vt:lpstr>Slide 13</vt:lpstr>
      <vt:lpstr>Slide 14</vt:lpstr>
      <vt:lpstr>When the upper surface is horizontal (ψs = 0), the transition from one condition to another occurs when the tension crack coincides with the slope crest, that is when;   </vt:lpstr>
      <vt:lpstr>Safety Factor </vt:lpstr>
      <vt:lpstr>Slide 17</vt:lpstr>
      <vt:lpstr>Slide 18</vt:lpstr>
      <vt:lpstr>Slide 19</vt:lpstr>
      <vt:lpstr>Problem Statement</vt:lpstr>
      <vt:lpstr>Slide 21</vt:lpstr>
      <vt:lpstr>Determine the Following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FAILURES   Plane Failure</dc:title>
  <dc:creator>Mariam</dc:creator>
  <cp:lastModifiedBy>TaQi</cp:lastModifiedBy>
  <cp:revision>39</cp:revision>
  <dcterms:created xsi:type="dcterms:W3CDTF">2012-12-05T17:50:08Z</dcterms:created>
  <dcterms:modified xsi:type="dcterms:W3CDTF">2013-01-08T23:40:59Z</dcterms:modified>
</cp:coreProperties>
</file>