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70" r:id="rId5"/>
    <p:sldId id="259" r:id="rId6"/>
    <p:sldId id="262" r:id="rId7"/>
    <p:sldId id="261" r:id="rId8"/>
    <p:sldId id="260" r:id="rId9"/>
    <p:sldId id="263" r:id="rId10"/>
    <p:sldId id="264" r:id="rId11"/>
    <p:sldId id="265" r:id="rId12"/>
    <p:sldId id="269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5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5614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8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576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39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24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0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4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8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6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5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030D-E3F0-4834-9E81-EDB905FD9929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E5C196-1924-4C3D-BCEA-4DDB596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4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591" y="932656"/>
            <a:ext cx="10190922" cy="1996021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RADAR AND SATELLITE ESTIMATION OF PRECIPITATION</a:t>
            </a:r>
            <a:endParaRPr lang="en-US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5074" y="2928677"/>
            <a:ext cx="1749287" cy="1096899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LECTURE 6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obstacles in accurate radar estimation is that it measures precipitation in the atmosphere while gauges measure it at the ground</a:t>
            </a:r>
          </a:p>
          <a:p>
            <a:r>
              <a:rPr lang="en-US" dirty="0" smtClean="0"/>
              <a:t>In order to avoid interferences from the buildings, hills and trees (ground Clutter) the radar beam is directed upwards at 0.5-1</a:t>
            </a:r>
            <a:r>
              <a:rPr lang="en-US" baseline="30000" dirty="0" smtClean="0"/>
              <a:t>0</a:t>
            </a:r>
            <a:endParaRPr lang="en-US" dirty="0" smtClean="0"/>
          </a:p>
          <a:p>
            <a:r>
              <a:rPr lang="en-US" dirty="0" smtClean="0"/>
              <a:t>Height of beam increases with increase in distance from the radar hence measurements are exaggerated</a:t>
            </a:r>
          </a:p>
          <a:p>
            <a:r>
              <a:rPr lang="en-US" dirty="0" smtClean="0"/>
              <a:t>Calibration with the ground precipitation stations is must</a:t>
            </a:r>
          </a:p>
          <a:p>
            <a:r>
              <a:rPr lang="en-US" dirty="0" smtClean="0"/>
              <a:t>Movement of the clouds may also </a:t>
            </a:r>
            <a:r>
              <a:rPr lang="en-US" smtClean="0"/>
              <a:t>cause errors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adar b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1" y="609601"/>
            <a:ext cx="10497806" cy="633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BEAM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0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017" y="2561230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SATELLITE ESTIMATION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209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ESTIMATION OF THE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Studies of water balance on a global scale require information on the precipitation where gauge or radar networks are inadequate or non-existent as over the oceans</a:t>
            </a:r>
          </a:p>
          <a:p>
            <a:r>
              <a:rPr lang="en-US" dirty="0" smtClean="0"/>
              <a:t>Satellites do not measure the precipitation directly</a:t>
            </a:r>
          </a:p>
          <a:p>
            <a:r>
              <a:rPr lang="en-US" dirty="0" smtClean="0"/>
              <a:t>They estimate precipitation based on brightness of cloud photographs</a:t>
            </a:r>
            <a:endParaRPr lang="en-US" dirty="0"/>
          </a:p>
          <a:p>
            <a:r>
              <a:rPr lang="en-US" dirty="0" smtClean="0"/>
              <a:t>This brightness is related to rainfall intensities</a:t>
            </a:r>
          </a:p>
          <a:p>
            <a:r>
              <a:rPr lang="en-US" dirty="0" smtClean="0"/>
              <a:t>Degree of brightness is an indication of the temperature, or height of the cloud tops.</a:t>
            </a:r>
          </a:p>
          <a:p>
            <a:r>
              <a:rPr lang="en-US" dirty="0" smtClean="0"/>
              <a:t>Brighter is the image higher is the cloud top</a:t>
            </a:r>
          </a:p>
          <a:p>
            <a:r>
              <a:rPr lang="en-US" dirty="0" smtClean="0"/>
              <a:t>Tallest densest clouds produce heaviest precipitation</a:t>
            </a:r>
          </a:p>
          <a:p>
            <a:r>
              <a:rPr lang="en-US" dirty="0" smtClean="0"/>
              <a:t>Relation between the intensity and cloud brightness is usually determined by calibration with ground measurements</a:t>
            </a:r>
          </a:p>
        </p:txBody>
      </p:sp>
    </p:spTree>
    <p:extLst>
      <p:ext uri="{BB962C8B-B14F-4D97-AF65-F5344CB8AC3E}">
        <p14:creationId xmlns:p14="http://schemas.microsoft.com/office/powerpoint/2010/main" val="16427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ESTIMATION OF THE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major problem in this technique is that photographs often do not reveal precipitation producing clouds because of overlying clouds layer</a:t>
            </a:r>
          </a:p>
          <a:p>
            <a:r>
              <a:rPr lang="en-US" dirty="0" smtClean="0"/>
              <a:t>This approach is most suitable in measurement of precipitation over oceans and in remote areas</a:t>
            </a:r>
          </a:p>
          <a:p>
            <a:r>
              <a:rPr lang="en-US" dirty="0" smtClean="0"/>
              <a:t>This is helpful in monitoring the track of cyclones</a:t>
            </a:r>
          </a:p>
        </p:txBody>
      </p:sp>
    </p:spTree>
    <p:extLst>
      <p:ext uri="{BB962C8B-B14F-4D97-AF65-F5344CB8AC3E}">
        <p14:creationId xmlns:p14="http://schemas.microsoft.com/office/powerpoint/2010/main" val="7870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 YOU 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ANY QUESTIONS???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782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approaches to measure precipitation 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F0"/>
                </a:solidFill>
              </a:rPr>
              <a:t>Rain </a:t>
            </a:r>
            <a:r>
              <a:rPr lang="en-US" dirty="0" smtClean="0">
                <a:solidFill>
                  <a:srgbClr val="00B0F0"/>
                </a:solidFill>
              </a:rPr>
              <a:t>gauges					Ground </a:t>
            </a:r>
            <a:r>
              <a:rPr lang="en-US" dirty="0">
                <a:solidFill>
                  <a:srgbClr val="00B0F0"/>
                </a:solidFill>
              </a:rPr>
              <a:t>Measurements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Using </a:t>
            </a:r>
            <a:r>
              <a:rPr lang="en-US" dirty="0" smtClean="0"/>
              <a:t>radars		</a:t>
            </a:r>
            <a:r>
              <a:rPr lang="en-US" dirty="0"/>
              <a:t>		Atmospheric Measurements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Satellite measurements		Remote S</a:t>
            </a:r>
            <a:r>
              <a:rPr lang="en-US" dirty="0" smtClean="0"/>
              <a:t>ensing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703441" y="2663686"/>
            <a:ext cx="1630019" cy="1590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696817" y="3028118"/>
            <a:ext cx="1630019" cy="1590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690733" y="3379306"/>
            <a:ext cx="65598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ESTIMATION 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estimate through radar</a:t>
            </a:r>
          </a:p>
          <a:p>
            <a:pPr lvl="1"/>
            <a:r>
              <a:rPr lang="en-US" dirty="0" smtClean="0"/>
              <a:t>Amount of precipitation</a:t>
            </a:r>
          </a:p>
          <a:p>
            <a:pPr lvl="1"/>
            <a:r>
              <a:rPr lang="en-US" dirty="0" smtClean="0"/>
              <a:t>Intensity of precipitation</a:t>
            </a:r>
          </a:p>
          <a:p>
            <a:pPr lvl="1"/>
            <a:r>
              <a:rPr lang="en-US" dirty="0" smtClean="0"/>
              <a:t>Areal extent of precipitation</a:t>
            </a:r>
          </a:p>
          <a:p>
            <a:pPr lvl="1"/>
            <a:r>
              <a:rPr lang="en-US" dirty="0" smtClean="0"/>
              <a:t>Duration of precipitation</a:t>
            </a:r>
          </a:p>
          <a:p>
            <a:pPr lvl="1"/>
            <a:r>
              <a:rPr lang="en-US" dirty="0" smtClean="0"/>
              <a:t>Movement of rainstorm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adar b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1" y="609601"/>
            <a:ext cx="10497806" cy="633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ESTIMATON OF PRECIPITATION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15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ESTIMATION 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8789"/>
            <a:ext cx="8596668" cy="388077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Radar transmits a pulse of electromagnetic energy as a beam in a direction determined by moveable antenna</a:t>
            </a:r>
          </a:p>
          <a:p>
            <a:r>
              <a:rPr lang="en-US" dirty="0" smtClean="0"/>
              <a:t>Beam width and shape are determined by the antenna size and configuration</a:t>
            </a:r>
          </a:p>
          <a:p>
            <a:r>
              <a:rPr lang="en-US" dirty="0" smtClean="0"/>
              <a:t>Radiated waves travel at the speed of light</a:t>
            </a:r>
          </a:p>
          <a:p>
            <a:r>
              <a:rPr lang="en-US" dirty="0" smtClean="0"/>
              <a:t>These waves are partially reflected by precipitation particle in the cloud and returns to the radar and is received by the antenna</a:t>
            </a:r>
          </a:p>
          <a:p>
            <a:r>
              <a:rPr lang="en-US" dirty="0" smtClean="0"/>
              <a:t>Part of these waves is diffracted, scattered and absorbed</a:t>
            </a:r>
          </a:p>
          <a:p>
            <a:r>
              <a:rPr lang="en-US" dirty="0" smtClean="0"/>
              <a:t>The amount of energy returned to the radar is called “Return Power”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ESTIMATION 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interval between the emission of the pulse and its reception on the radarscope is a measure of the distance or range of the target from the radar</a:t>
            </a:r>
          </a:p>
          <a:p>
            <a:r>
              <a:rPr lang="en-US" dirty="0" smtClean="0"/>
              <a:t>Direction of the target is determined by the direction of the antenna at the time of reception of the pulse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5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0800"/>
            <a:ext cx="8885766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Loss of radar energy due to passage through precipitation is called attenuation</a:t>
            </a:r>
          </a:p>
          <a:p>
            <a:r>
              <a:rPr lang="en-US" dirty="0" smtClean="0"/>
              <a:t>Part of the loss results from the scattering and part from absorption</a:t>
            </a:r>
          </a:p>
          <a:p>
            <a:r>
              <a:rPr lang="en-US" dirty="0" smtClean="0"/>
              <a:t>Larger the rain or snow diameter to wave length ratio greater will be the attenuation </a:t>
            </a:r>
          </a:p>
          <a:p>
            <a:r>
              <a:rPr lang="en-US" dirty="0" smtClean="0"/>
              <a:t>For a given particle diameter shorter the wavelength more will be attenuation</a:t>
            </a:r>
          </a:p>
          <a:p>
            <a:r>
              <a:rPr lang="en-US" dirty="0" smtClean="0"/>
              <a:t>Thus for short wavelength total energy may be greatly diminished completely dissipated by a relatively short penetration into a storm</a:t>
            </a:r>
          </a:p>
          <a:p>
            <a:r>
              <a:rPr lang="en-US" dirty="0" smtClean="0"/>
              <a:t>Even the lightest precipitation intensities will seriously attenuate radar energy of wavelengths less than 1cm</a:t>
            </a:r>
          </a:p>
          <a:p>
            <a:r>
              <a:rPr lang="en-US" dirty="0" smtClean="0"/>
              <a:t>Wavelengths less than 5cm are considered unsuitable for measuring precipitation.</a:t>
            </a:r>
          </a:p>
          <a:p>
            <a:r>
              <a:rPr lang="en-US" dirty="0" smtClean="0"/>
              <a:t>However these short wavelengths may give satisfactory estimation for light precipitation intensities at small distance</a:t>
            </a:r>
          </a:p>
          <a:p>
            <a:r>
              <a:rPr lang="en-US" dirty="0" smtClean="0"/>
              <a:t>Wavelengths within 5 to 10cm with beam width less than 2</a:t>
            </a:r>
            <a:r>
              <a:rPr lang="en-US" baseline="30000" dirty="0" smtClean="0"/>
              <a:t>0</a:t>
            </a:r>
            <a:r>
              <a:rPr lang="en-US" dirty="0" smtClean="0"/>
              <a:t> are generally recommended for precipitation measurement.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2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RETURNED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Amount of energy returned to the radar antenna is called “Returned Power”</a:t>
            </a:r>
          </a:p>
          <a:p>
            <a:r>
              <a:rPr lang="en-US" dirty="0" smtClean="0"/>
              <a:t>Returned power is a measure of radar reflectivity of the hydrometeors</a:t>
            </a:r>
          </a:p>
          <a:p>
            <a:r>
              <a:rPr lang="en-US" dirty="0" smtClean="0"/>
              <a:t>Reflectivity of a group of hydrometeors depends on various factors</a:t>
            </a:r>
          </a:p>
          <a:p>
            <a:pPr lvl="1"/>
            <a:r>
              <a:rPr lang="en-US" dirty="0" smtClean="0"/>
              <a:t>Drop size distribution</a:t>
            </a:r>
          </a:p>
          <a:p>
            <a:pPr lvl="1"/>
            <a:r>
              <a:rPr lang="en-US" dirty="0" smtClean="0"/>
              <a:t>No. of particles per unit volume</a:t>
            </a:r>
          </a:p>
          <a:p>
            <a:pPr lvl="1"/>
            <a:r>
              <a:rPr lang="en-US" dirty="0" smtClean="0"/>
              <a:t>Physical state i.e., solid or liquid</a:t>
            </a:r>
          </a:p>
          <a:p>
            <a:pPr lvl="1"/>
            <a:r>
              <a:rPr lang="en-US" dirty="0" smtClean="0"/>
              <a:t>Shape of individual elements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RETURNED POWER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66889"/>
                <a:ext cx="8596668" cy="3880773"/>
              </a:xfrm>
            </p:spPr>
            <p:txBody>
              <a:bodyPr/>
              <a:lstStyle/>
              <a:p>
                <a:r>
                  <a:rPr lang="en-US" dirty="0" smtClean="0"/>
                  <a:t>The average returned power “P</a:t>
                </a:r>
                <a:r>
                  <a:rPr lang="en-US" baseline="-25000" dirty="0" smtClean="0"/>
                  <a:t>R</a:t>
                </a:r>
                <a:r>
                  <a:rPr lang="en-US" dirty="0" smtClean="0"/>
                  <a:t> “ is a measure of the radar reflectivity of all particles at range “r” intercepting the radiated beam, or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P</a:t>
                </a:r>
                <a:r>
                  <a:rPr lang="en-US" baseline="-25000" dirty="0" smtClean="0"/>
                  <a:t>R</a:t>
                </a:r>
                <a:r>
                  <a:rPr lang="en-US" dirty="0" smtClean="0"/>
                  <a:t> = </a:t>
                </a:r>
                <a:r>
                  <a:rPr lang="en-US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sz="240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Z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en-US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Z=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6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/>
                  <a:t>= </a:t>
                </a:r>
                <a:r>
                  <a:rPr lang="en-US" dirty="0" err="1" smtClean="0"/>
                  <a:t>aR</a:t>
                </a:r>
                <a:r>
                  <a:rPr lang="en-US" baseline="30000" dirty="0" err="1" smtClean="0"/>
                  <a:t>b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P</a:t>
                </a:r>
                <a:r>
                  <a:rPr lang="en-US" baseline="-25000" dirty="0" smtClean="0"/>
                  <a:t>R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6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:r>
                  <a:rPr lang="en-US" dirty="0" smtClean="0"/>
                  <a:t>P</a:t>
                </a:r>
                <a:r>
                  <a:rPr lang="en-US" baseline="-25000" dirty="0" smtClean="0"/>
                  <a:t>R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aR</a:t>
                </a:r>
                <a:r>
                  <a:rPr lang="en-US" baseline="30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  <a:r>
                  <a:rPr lang="en-US" sz="2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]</a:t>
                </a:r>
                <a:r>
                  <a:rPr lang="en-US" sz="2400" baseline="30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1/b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66889"/>
                <a:ext cx="8596668" cy="3880773"/>
              </a:xfrm>
              <a:blipFill rotWithShape="0">
                <a:blip r:embed="rId2"/>
                <a:stretch>
                  <a:fillRect l="-142" t="-1101" r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11537" y="2475719"/>
            <a:ext cx="563576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en-US" sz="1600" baseline="-25000" dirty="0" smtClean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= average returned power</a:t>
            </a: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C = a coefficient that is function of wavelength, shape and   	width of the beam and pulse length</a:t>
            </a:r>
          </a:p>
          <a:p>
            <a:endParaRPr lang="en-US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a=  Coefficient (15-1100)</a:t>
            </a: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b=  Coefficient (1.2-3.2)</a:t>
            </a: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These coefficients a and b are determined by calibration. It is generally agreed that values of 200 and 1.6 for a and b yield the most reliable results on the average</a:t>
            </a:r>
          </a:p>
          <a:p>
            <a:endParaRPr lang="en-US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r= radius</a:t>
            </a: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R= Rain rate</a:t>
            </a:r>
          </a:p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d= diameter of individual particles</a:t>
            </a:r>
          </a:p>
          <a:p>
            <a:endParaRPr lang="en-US" sz="1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285</TotalTime>
  <Words>661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Agency FB</vt:lpstr>
      <vt:lpstr>Aharoni</vt:lpstr>
      <vt:lpstr>Arial</vt:lpstr>
      <vt:lpstr>Calibri</vt:lpstr>
      <vt:lpstr>Cambria Math</vt:lpstr>
      <vt:lpstr>Trebuchet MS</vt:lpstr>
      <vt:lpstr>Wingdings</vt:lpstr>
      <vt:lpstr>Wingdings 3</vt:lpstr>
      <vt:lpstr>Facet</vt:lpstr>
      <vt:lpstr>RADAR AND SATELLITE ESTIMATION OF PRECIPITATION</vt:lpstr>
      <vt:lpstr>MEASUREMENT OF PRECIPITATION</vt:lpstr>
      <vt:lpstr>RADAR ESTIMATION OF PRECIPITATION</vt:lpstr>
      <vt:lpstr>RADAR ESTIMATON OF PRECIPITATION</vt:lpstr>
      <vt:lpstr>RADAR ESTIMATION OF PRECIPITATION</vt:lpstr>
      <vt:lpstr>RADAR ESTIMATION OF PRECIPITATION</vt:lpstr>
      <vt:lpstr>ATTENUATION</vt:lpstr>
      <vt:lpstr>RETURNED POWER</vt:lpstr>
      <vt:lpstr>RETURNED POWER</vt:lpstr>
      <vt:lpstr>RADAR BEAM</vt:lpstr>
      <vt:lpstr>RADAR BEAM</vt:lpstr>
      <vt:lpstr>SATELLITE ESTIMATION</vt:lpstr>
      <vt:lpstr>SATELLITE ESTIMATION OF THE PRECIPITATION</vt:lpstr>
      <vt:lpstr>SATELLITE ESTIMATION OF THE PRECIPITATION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RADAR AND SATELLITE ESTIMATION OF PRECIPITATION</dc:title>
  <dc:creator>Rabeea</dc:creator>
  <cp:lastModifiedBy>Rabeea</cp:lastModifiedBy>
  <cp:revision>21</cp:revision>
  <dcterms:created xsi:type="dcterms:W3CDTF">2016-10-12T10:32:41Z</dcterms:created>
  <dcterms:modified xsi:type="dcterms:W3CDTF">2016-10-15T05:03:21Z</dcterms:modified>
</cp:coreProperties>
</file>