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1EE8-311E-490D-8862-056CCC741562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4962-A9DF-4309-B1FC-3C9362178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vary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4962-A9DF-4309-B1FC-3C93621785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08E3-34E1-4B56-B7BF-E8A15141133A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7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6DBC-A2DF-4D78-B208-221D8CF35326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8E7-8554-4654-AD0B-42A828B21AFE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DDA2-AF2A-449A-903E-B3600C702156}" type="datetime1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F1DD-C5EF-4B95-9C11-41D6C26CF237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A0E8-C0CB-42D3-ABBB-9F603F6EC8E1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CFB-495B-4421-B47B-1F898E53CF79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CE9C-2891-40B0-8EA0-0A9B701DB839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E6C-6DDB-489C-8D9B-321209DC26FF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88B-450E-4CB4-881C-2D60E197F343}" type="datetime1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76C6-DE8D-43CA-9498-A199FF6889DF}" type="datetime1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3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B1A2-6C7E-4CF6-BD08-825C834051FE}" type="datetime1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165B-6A71-47BE-ACBF-B6DF76C9BD5C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9A21216-7A58-400F-AF9E-BAF6F1BC65FF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D5F7CD-17D2-45C6-9A1E-1F7BEACD772A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50202E2-9D50-4EAE-A865-17973D6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7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FLOOD ROUTING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pic>
        <p:nvPicPr>
          <p:cNvPr id="1026" name="Picture 2" descr="Image result for flood r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79" y="316144"/>
            <a:ext cx="6117762" cy="39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skingum flood routing 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0" y="442298"/>
            <a:ext cx="4230895" cy="31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MUSKINGUM STORAGE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44170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Storage equation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lvl="0">
                  <a:buClr>
                    <a:srgbClr val="00C6BB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The above storage equation when substituted for the value of S from equation  (2) and simplified gives following equation</a:t>
                </a: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O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=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o</a:t>
                </a:r>
                <a:r>
                  <a:rPr lang="en-US" dirty="0">
                    <a:solidFill>
                      <a:prstClr val="white"/>
                    </a:solidFill>
                  </a:rPr>
                  <a:t> .I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+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</a:t>
                </a:r>
                <a:r>
                  <a:rPr lang="en-US" dirty="0">
                    <a:solidFill>
                      <a:prstClr val="white"/>
                    </a:solidFill>
                  </a:rPr>
                  <a:t> .I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</a:t>
                </a:r>
                <a:r>
                  <a:rPr lang="en-US" dirty="0">
                    <a:solidFill>
                      <a:prstClr val="white"/>
                    </a:solidFill>
                  </a:rPr>
                  <a:t> +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.O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 </a:t>
                </a:r>
                <a:r>
                  <a:rPr lang="en-US" dirty="0">
                    <a:solidFill>
                      <a:prstClr val="white"/>
                    </a:solidFill>
                  </a:rPr>
                  <a:t>---------------(3)</a:t>
                </a:r>
                <a:endParaRPr lang="en-US" baseline="-25000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Where </a:t>
                </a: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−0.5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−0.5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441705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06888" y="5121655"/>
            <a:ext cx="502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these equations t is the routing period in the same time units as of 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MUSKINGUM STORAGE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70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Once values of K, x and t are established these coefficients can be computed</a:t>
            </a:r>
          </a:p>
          <a:p>
            <a:r>
              <a:rPr lang="en-US" dirty="0">
                <a:solidFill>
                  <a:prstClr val="white"/>
                </a:solidFill>
              </a:rPr>
              <a:t>All these must be positive in order to get valid solutions from equation</a:t>
            </a:r>
          </a:p>
          <a:p>
            <a:r>
              <a:rPr lang="en-US" dirty="0">
                <a:solidFill>
                  <a:prstClr val="white"/>
                </a:solidFill>
              </a:rPr>
              <a:t>Routing operation is simply a solution of the equation (3) with the O</a:t>
            </a:r>
            <a:r>
              <a:rPr lang="en-US" baseline="-25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of one routing period becoming the O</a:t>
            </a:r>
            <a:r>
              <a:rPr lang="en-US" baseline="-25000" dirty="0">
                <a:solidFill>
                  <a:prstClr val="white"/>
                </a:solidFill>
              </a:rPr>
              <a:t>1</a:t>
            </a:r>
            <a:r>
              <a:rPr lang="en-US" dirty="0">
                <a:solidFill>
                  <a:prstClr val="white"/>
                </a:solidFill>
              </a:rPr>
              <a:t> of the succeeding period.</a:t>
            </a:r>
          </a:p>
          <a:p>
            <a:r>
              <a:rPr lang="en-US" dirty="0">
                <a:solidFill>
                  <a:prstClr val="white"/>
                </a:solidFill>
              </a:rPr>
              <a:t>Muskingum’s method assumes K to be constant at all flows.</a:t>
            </a: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70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For the given inflow hydrograph compute outflow hydrograph if K is 2 days and x being 0.2</a:t>
            </a:r>
          </a:p>
          <a:p>
            <a:r>
              <a:rPr lang="en-US" dirty="0">
                <a:solidFill>
                  <a:prstClr val="white"/>
                </a:solidFill>
              </a:rPr>
              <a:t>Routing period is one day. Initial outflow may be taken as 4000 m</a:t>
            </a:r>
            <a:r>
              <a:rPr lang="en-US" baseline="30000" dirty="0">
                <a:solidFill>
                  <a:prstClr val="white"/>
                </a:solidFill>
              </a:rPr>
              <a:t>3</a:t>
            </a:r>
            <a:r>
              <a:rPr lang="en-US" dirty="0">
                <a:solidFill>
                  <a:prstClr val="white"/>
                </a:solidFill>
              </a:rPr>
              <a:t>/s</a:t>
            </a: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51761"/>
              </p:ext>
            </p:extLst>
          </p:nvPr>
        </p:nvGraphicFramePr>
        <p:xfrm>
          <a:off x="3662019" y="3290587"/>
          <a:ext cx="336163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441705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Step1. knowing the values of K, x and t compute the values of coefficients</a:t>
                </a: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−0.5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−0.5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srgbClr val="00C6BB"/>
                  </a:buClr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Use this equation for each interval to get outflow for the corresponding time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white"/>
                    </a:solidFill>
                  </a:rPr>
                  <a:t>			O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=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o</a:t>
                </a:r>
                <a:r>
                  <a:rPr lang="en-US" dirty="0">
                    <a:solidFill>
                      <a:prstClr val="white"/>
                    </a:solidFill>
                  </a:rPr>
                  <a:t> .I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+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</a:t>
                </a:r>
                <a:r>
                  <a:rPr lang="en-US" dirty="0">
                    <a:solidFill>
                      <a:prstClr val="white"/>
                    </a:solidFill>
                  </a:rPr>
                  <a:t> .I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</a:t>
                </a:r>
                <a:r>
                  <a:rPr lang="en-US" dirty="0">
                    <a:solidFill>
                      <a:prstClr val="white"/>
                    </a:solidFill>
                  </a:rPr>
                  <a:t> + c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US" dirty="0">
                    <a:solidFill>
                      <a:prstClr val="white"/>
                    </a:solidFill>
                  </a:rPr>
                  <a:t> .O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1</a:t>
                </a:r>
                <a:endParaRPr lang="en-US" dirty="0">
                  <a:solidFill>
                    <a:prstClr val="white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441705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447188"/>
            <a:ext cx="11860695" cy="970450"/>
          </a:xfrm>
        </p:spPr>
        <p:txBody>
          <a:bodyPr/>
          <a:lstStyle/>
          <a:p>
            <a:r>
              <a:rPr lang="en-US" dirty="0"/>
              <a:t>DETERMINATION OF MUSKINGUM’S 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flow data is unavailable K is estimated by travel time in the reach. And x is taken between 0-0.3 </a:t>
            </a:r>
          </a:p>
          <a:p>
            <a:r>
              <a:rPr lang="en-US" dirty="0"/>
              <a:t>But when the past flood data is available K and x are determined by plotting a graph between S and </a:t>
            </a:r>
            <a:r>
              <a:rPr lang="en-US" b="1" i="1" dirty="0" err="1"/>
              <a:t>xI</a:t>
            </a:r>
            <a:r>
              <a:rPr lang="en-US" b="1" i="1" dirty="0"/>
              <a:t>+(1-x)O</a:t>
            </a:r>
          </a:p>
          <a:p>
            <a:r>
              <a:rPr lang="en-US" dirty="0"/>
              <a:t>The best value of x is that which causes the data to plot most nearly as a single valued curve. The slope of this straight line is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447188"/>
            <a:ext cx="11860695" cy="970450"/>
          </a:xfrm>
        </p:spPr>
        <p:txBody>
          <a:bodyPr/>
          <a:lstStyle/>
          <a:p>
            <a:r>
              <a:rPr lang="en-US" dirty="0"/>
              <a:t>NUMERICAL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012" y="2019087"/>
            <a:ext cx="10554574" cy="3636511"/>
          </a:xfrm>
        </p:spPr>
        <p:txBody>
          <a:bodyPr/>
          <a:lstStyle/>
          <a:p>
            <a:r>
              <a:rPr lang="en-US" dirty="0"/>
              <a:t>Given record of past floods. Use these observations to obtain the Muskingum routing parameters </a:t>
            </a:r>
            <a:r>
              <a:rPr lang="en-US" i="1" dirty="0"/>
              <a:t>k</a:t>
            </a:r>
            <a:r>
              <a:rPr lang="en-US" dirty="0"/>
              <a:t> and </a:t>
            </a:r>
            <a:r>
              <a:rPr lang="en-US" i="1" dirty="0"/>
              <a:t>x</a:t>
            </a:r>
            <a:r>
              <a:rPr lang="en-US" dirty="0"/>
              <a:t> for this river reach. The initial storage in the system is 715,000 m</a:t>
            </a:r>
            <a:r>
              <a:rPr lang="en-US" baseline="30000" dirty="0"/>
              <a:t>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20204"/>
              </p:ext>
            </p:extLst>
          </p:nvPr>
        </p:nvGraphicFramePr>
        <p:xfrm>
          <a:off x="1625600" y="2789766"/>
          <a:ext cx="7035798" cy="41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Time (</a:t>
                      </a:r>
                      <a:r>
                        <a:rPr lang="en-US" sz="1200" dirty="0" err="1"/>
                        <a:t>hr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Inflow (m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baseline="0" dirty="0"/>
                        <a:t>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Outflow (m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baseline="0" dirty="0"/>
                        <a:t>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</a:t>
                      </a:r>
                      <a:r>
                        <a:rPr lang="en-US" sz="1200" dirty="0" err="1"/>
                        <a:t>hr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Inflow (m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baseline="0" dirty="0"/>
                        <a:t>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Outflow (m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baseline="0" dirty="0"/>
                        <a:t>/s)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634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642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635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477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603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546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442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479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546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247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413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630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341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678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274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691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215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675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graphical procedure consists in generating graphs of [</a:t>
                </a:r>
                <a:r>
                  <a:rPr lang="en-US" dirty="0" err="1"/>
                  <a:t>xI</a:t>
                </a:r>
                <a:r>
                  <a:rPr lang="en-US" dirty="0"/>
                  <a:t> + (1-x)O] vs. S for different values of x, arbitrarily selected such that 0 &lt; x &lt; 0.5. The optimal value of x is selected as that which produces the narrowest and straightest loop graph of [</a:t>
                </a:r>
                <a:r>
                  <a:rPr lang="en-US" dirty="0" err="1"/>
                  <a:t>xI</a:t>
                </a:r>
                <a:r>
                  <a:rPr lang="en-US" dirty="0"/>
                  <a:t> + (1-x)O] vs. S. The slope of the least squares linear fit to the resulting points is the estimate of k.</a:t>
                </a:r>
              </a:p>
              <a:p>
                <a:r>
                  <a:rPr lang="en-US" dirty="0"/>
                  <a:t>Generate accumulated storage in the system. Use continuity equation as follows: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  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88324"/>
              </p:ext>
            </p:extLst>
          </p:nvPr>
        </p:nvGraphicFramePr>
        <p:xfrm>
          <a:off x="1025900" y="2476500"/>
          <a:ext cx="10213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Inflow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Outflow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Inflow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Outflow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Cumm</a:t>
                      </a:r>
                      <a:r>
                        <a:rPr lang="en-US" dirty="0"/>
                        <a:t>. Storage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average</a:t>
                      </a:r>
                      <a:r>
                        <a:rPr lang="en-US" baseline="0" dirty="0"/>
                        <a:t> Flux 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=(I</a:t>
                      </a:r>
                      <a:r>
                        <a:rPr lang="en-US" baseline="-25000" dirty="0"/>
                        <a:t>1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=(O</a:t>
                      </a:r>
                      <a:r>
                        <a:rPr lang="en-US" baseline="-25000" dirty="0"/>
                        <a:t>1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(Col.3-Col.4)x</a:t>
                      </a:r>
                      <a:r>
                        <a:rPr lang="en-US" baseline="0" dirty="0"/>
                        <a:t>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x.Col1+(1-x).Col2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=(I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=(O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=(I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=(O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 +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0" dirty="0"/>
                        <a:t>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600" y="5448300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different values of x in the range (0-0.5) and plot graph between column 5 and column 6.</a:t>
            </a:r>
          </a:p>
          <a:p>
            <a:r>
              <a:rPr lang="en-US" dirty="0"/>
              <a:t>Whichever trial of x gives the graph to be a straight line select that x and slope of that line is 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to compute output hydrograph when input hydrograph and physical characteristics of water shed are known</a:t>
            </a:r>
          </a:p>
          <a:p>
            <a:r>
              <a:rPr lang="en-US" dirty="0"/>
              <a:t>As discharge in a channel increases, its stage also increases and with it the volume of water in temporary storage in the channel</a:t>
            </a:r>
          </a:p>
          <a:p>
            <a:r>
              <a:rPr lang="en-US" dirty="0"/>
              <a:t>Flood may be considered as wave moving down a channel appears to have lengthened its base time and peak gets attenuated</a:t>
            </a:r>
          </a:p>
          <a:p>
            <a:r>
              <a:rPr lang="en-US" dirty="0"/>
              <a:t>Hydrologic routing procedures are used to route this flood wave along a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flood rou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1"/>
          <a:stretch/>
        </p:blipFill>
        <p:spPr bwMode="auto">
          <a:xfrm>
            <a:off x="1603816" y="1934817"/>
            <a:ext cx="8581668" cy="49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STORAGE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6"/>
                <a:ext cx="10563286" cy="4496565"/>
              </a:xfrm>
            </p:spPr>
            <p:txBody>
              <a:bodyPr/>
              <a:lstStyle/>
              <a:p>
                <a:r>
                  <a:rPr lang="en-US" dirty="0"/>
                  <a:t>The continuity equation may be expressed as 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	or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lvl="0">
                  <a:buClr>
                    <a:srgbClr val="00C6BB"/>
                  </a:buClr>
                </a:pPr>
                <a:endParaRPr lang="en-US" dirty="0"/>
              </a:p>
              <a:p>
                <a:pPr lvl="0">
                  <a:buClr>
                    <a:srgbClr val="00C6BB"/>
                  </a:buClr>
                </a:pPr>
                <a:r>
                  <a:rPr lang="en-US" dirty="0"/>
                  <a:t>To provide a more convenient form for hydrologic routing, it is commonly assumed that the average of the flows at times t</a:t>
                </a:r>
                <a:r>
                  <a:rPr lang="en-US" baseline="-25000" dirty="0"/>
                  <a:t>1</a:t>
                </a:r>
                <a:r>
                  <a:rPr lang="en-US" dirty="0"/>
                  <a:t> and t</a:t>
                </a:r>
                <a:r>
                  <a:rPr lang="en-US" baseline="-25000" dirty="0"/>
                  <a:t>2 </a:t>
                </a:r>
                <a:r>
                  <a:rPr lang="en-US" dirty="0"/>
                  <a:t> , the beginning and end of the routing period			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0">
                  <a:buClr>
                    <a:srgbClr val="00C6BB"/>
                  </a:buClr>
                </a:pPr>
                <a:r>
                  <a:rPr lang="en-US" dirty="0"/>
                  <a:t>Most storage-routing methods are based on this equation, in which I</a:t>
                </a:r>
                <a:r>
                  <a:rPr lang="en-US" baseline="-25000" dirty="0"/>
                  <a:t>1</a:t>
                </a:r>
                <a:r>
                  <a:rPr lang="en-US" dirty="0"/>
                  <a:t> ,I</a:t>
                </a:r>
                <a:r>
                  <a:rPr lang="en-US" baseline="-25000" dirty="0"/>
                  <a:t>2</a:t>
                </a:r>
                <a:r>
                  <a:rPr lang="en-US" dirty="0"/>
                  <a:t> , S</a:t>
                </a:r>
                <a:r>
                  <a:rPr lang="en-US" baseline="-25000" dirty="0"/>
                  <a:t>1</a:t>
                </a:r>
                <a:r>
                  <a:rPr lang="en-US" dirty="0"/>
                  <a:t>, and O</a:t>
                </a:r>
                <a:r>
                  <a:rPr lang="en-US" baseline="-25000" dirty="0"/>
                  <a:t>1</a:t>
                </a:r>
                <a:r>
                  <a:rPr lang="en-US" dirty="0"/>
                  <a:t> are known but S</a:t>
                </a:r>
                <a:r>
                  <a:rPr lang="en-US" baseline="-25000" dirty="0"/>
                  <a:t>2</a:t>
                </a:r>
                <a:r>
                  <a:rPr lang="en-US" dirty="0"/>
                  <a:t> and O</a:t>
                </a:r>
                <a:r>
                  <a:rPr lang="en-US" baseline="-25000" dirty="0"/>
                  <a:t>2</a:t>
                </a:r>
                <a:r>
                  <a:rPr lang="en-US" dirty="0"/>
                  <a:t> are unknown</a:t>
                </a:r>
              </a:p>
              <a:p>
                <a:pPr lvl="0">
                  <a:buClr>
                    <a:srgbClr val="00C6BB"/>
                  </a:buClr>
                </a:pPr>
                <a:r>
                  <a:rPr lang="en-US" dirty="0"/>
                  <a:t>So there are two unknowns and one equation this is the major difficulty in storage routing</a:t>
                </a:r>
              </a:p>
              <a:p>
                <a:pPr lvl="0">
                  <a:buClr>
                    <a:srgbClr val="00C6BB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6"/>
                <a:ext cx="10563286" cy="449656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23653" y="2286216"/>
            <a:ext cx="4003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I: inflow rate</a:t>
            </a:r>
          </a:p>
          <a:p>
            <a:r>
              <a:rPr lang="en-US" dirty="0">
                <a:solidFill>
                  <a:srgbClr val="00B0F0"/>
                </a:solidFill>
              </a:rPr>
              <a:t>O: outflow rate</a:t>
            </a:r>
          </a:p>
          <a:p>
            <a:r>
              <a:rPr lang="en-US" dirty="0">
                <a:solidFill>
                  <a:srgbClr val="00B0F0"/>
                </a:solidFill>
              </a:rPr>
              <a:t>S: storage</a:t>
            </a:r>
          </a:p>
          <a:p>
            <a:r>
              <a:rPr lang="en-US" dirty="0">
                <a:solidFill>
                  <a:srgbClr val="00B0F0"/>
                </a:solidFill>
              </a:rPr>
              <a:t>T: time</a:t>
            </a:r>
          </a:p>
          <a:p>
            <a:r>
              <a:rPr lang="en-US" dirty="0">
                <a:solidFill>
                  <a:srgbClr val="00B0F0"/>
                </a:solidFill>
              </a:rPr>
              <a:t>All terms are defined for a specific</a:t>
            </a:r>
          </a:p>
          <a:p>
            <a:r>
              <a:rPr lang="en-US" dirty="0">
                <a:solidFill>
                  <a:srgbClr val="00B0F0"/>
                </a:solidFill>
              </a:rPr>
              <a:t>Reach of river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FLOOD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might be the probable uses of flood routing</a:t>
            </a:r>
          </a:p>
          <a:p>
            <a:pPr lvl="1"/>
            <a:r>
              <a:rPr lang="en-US" dirty="0"/>
              <a:t>To predict flood propagation</a:t>
            </a:r>
          </a:p>
          <a:p>
            <a:pPr lvl="1"/>
            <a:r>
              <a:rPr lang="en-US" dirty="0"/>
              <a:t>To actuate flood warning and protection systems</a:t>
            </a:r>
          </a:p>
          <a:p>
            <a:pPr lvl="1"/>
            <a:r>
              <a:rPr lang="en-US" dirty="0"/>
              <a:t>To design various hydraulic structures and hydro-systems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 relation in storage and flow can be established, it is necessary to compute volume in the channel at various times</a:t>
            </a:r>
          </a:p>
          <a:p>
            <a:r>
              <a:rPr lang="en-US" dirty="0"/>
              <a:t>Obvious method of determining this storage is to calculate volumes in channel from cross sections by using </a:t>
            </a:r>
            <a:r>
              <a:rPr lang="en-US" dirty="0" err="1"/>
              <a:t>prismoidal</a:t>
            </a:r>
            <a:r>
              <a:rPr lang="en-US" dirty="0"/>
              <a:t> formula</a:t>
            </a:r>
          </a:p>
          <a:p>
            <a:r>
              <a:rPr lang="en-US" dirty="0"/>
              <a:t>Routing in natural channels is complicated by the fact that storage is not a function of outflow alone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storage equation hyd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57" y="4651858"/>
            <a:ext cx="48387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storage between the channel bed and line parallel to it is called prism storage</a:t>
            </a:r>
          </a:p>
          <a:p>
            <a:r>
              <a:rPr lang="en-US" dirty="0"/>
              <a:t>Between this line and actual profile is called wedge storage </a:t>
            </a:r>
          </a:p>
          <a:p>
            <a:r>
              <a:rPr lang="en-US" dirty="0"/>
              <a:t>During rising stages a considerable volume may consist of these wedges before any large outflow occurs</a:t>
            </a:r>
          </a:p>
          <a:p>
            <a:r>
              <a:rPr lang="en-US" dirty="0"/>
              <a:t>As the falling starts inflow drops more rapidly than outflow negative wedge storage may exist</a:t>
            </a:r>
          </a:p>
        </p:txBody>
      </p:sp>
      <p:pic>
        <p:nvPicPr>
          <p:cNvPr id="5" name="Picture 2" descr="Image result for storage equation hyd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57" y="4967996"/>
            <a:ext cx="48387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MUSKINGUM STORAGE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4644" y="2222287"/>
                <a:ext cx="10554574" cy="3636511"/>
              </a:xfrm>
            </p:spPr>
            <p:txBody>
              <a:bodyPr/>
              <a:lstStyle/>
              <a:p>
                <a:r>
                  <a:rPr lang="en-US" dirty="0"/>
                  <a:t>To correct the problem of two unknowns in the storage equation there are a few analytical techniques. One of them is Muskingum’s storage equation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]-------------(1)</a:t>
                </a:r>
              </a:p>
              <a:p>
                <a:pPr marL="0" indent="0">
                  <a:buNone/>
                </a:pPr>
                <a:r>
                  <a:rPr lang="en-US" dirty="0"/>
                  <a:t>Where a and n are constants from the mean stage-discharge relation for the reach</a:t>
                </a:r>
              </a:p>
              <a:p>
                <a:pPr marL="0" indent="0">
                  <a:buNone/>
                </a:pPr>
                <a:r>
                  <a:rPr lang="en-US" dirty="0"/>
                  <a:t>			Q=</a:t>
                </a:r>
                <a:r>
                  <a:rPr lang="en-US" dirty="0" err="1"/>
                  <a:t>a.H</a:t>
                </a:r>
                <a:r>
                  <a:rPr lang="en-US" dirty="0"/>
                  <a:t> </a:t>
                </a:r>
                <a:r>
                  <a:rPr lang="en-US" baseline="30000" dirty="0"/>
                  <a:t>n</a:t>
                </a:r>
              </a:p>
              <a:p>
                <a:pPr marL="0" indent="0">
                  <a:buNone/>
                </a:pPr>
                <a:r>
                  <a:rPr lang="en-US" dirty="0"/>
                  <a:t>And b and m are constant in mean stage-storage relation</a:t>
                </a:r>
              </a:p>
              <a:p>
                <a:pPr marL="0" indent="0">
                  <a:buNone/>
                </a:pPr>
                <a:r>
                  <a:rPr lang="en-US" dirty="0"/>
                  <a:t>			S=</a:t>
                </a:r>
                <a:r>
                  <a:rPr lang="en-US" dirty="0" err="1"/>
                  <a:t>b.H</a:t>
                </a:r>
                <a:r>
                  <a:rPr lang="en-US" baseline="30000" dirty="0" err="1"/>
                  <a:t>m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44" y="2222287"/>
                <a:ext cx="10554574" cy="36365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MUSKINGUM STORAGE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x expresses the relative importance of inflows and outflows in determining the storage. For natural streams its value ranges from 0-0.3 with mean value 0.2</a:t>
            </a:r>
          </a:p>
          <a:p>
            <a:r>
              <a:rPr lang="en-US" dirty="0"/>
              <a:t>Muskingum’s method assumes that m/n =1 and lets b/a=K</a:t>
            </a:r>
          </a:p>
          <a:p>
            <a:r>
              <a:rPr lang="en-US" dirty="0"/>
              <a:t>Equation 1 then becomes</a:t>
            </a:r>
          </a:p>
          <a:p>
            <a:pPr marL="0" indent="0">
              <a:buNone/>
            </a:pPr>
            <a:r>
              <a:rPr lang="en-US" dirty="0"/>
              <a:t>			S=K[</a:t>
            </a:r>
            <a:r>
              <a:rPr lang="en-US" dirty="0" err="1"/>
              <a:t>x.I</a:t>
            </a:r>
            <a:r>
              <a:rPr lang="en-US" dirty="0"/>
              <a:t> +(1-x)O] ------------- (2)</a:t>
            </a:r>
          </a:p>
          <a:p>
            <a:pPr lvl="0">
              <a:buClr>
                <a:srgbClr val="00C6BB"/>
              </a:buClr>
            </a:pPr>
            <a:r>
              <a:rPr lang="en-US" dirty="0">
                <a:solidFill>
                  <a:prstClr val="white"/>
                </a:solidFill>
              </a:rPr>
              <a:t>Constant K, known as storage constant, is the ration of storage to discharge and has the dimensions of time</a:t>
            </a:r>
          </a:p>
          <a:p>
            <a:pPr lvl="0">
              <a:buClr>
                <a:srgbClr val="00C6BB"/>
              </a:buClr>
            </a:pPr>
            <a:r>
              <a:rPr lang="en-US" dirty="0">
                <a:solidFill>
                  <a:prstClr val="white"/>
                </a:solidFill>
              </a:rPr>
              <a:t>It is approximately equal to time of travel through the reach and in absence of data K is estimated this way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02E2-9D50-4EAE-A865-17973D6D13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806</TotalTime>
  <Words>843</Words>
  <Application>Microsoft Office PowerPoint</Application>
  <PresentationFormat>Widescreen</PresentationFormat>
  <Paragraphs>227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Century Gothic</vt:lpstr>
      <vt:lpstr>Wingdings 2</vt:lpstr>
      <vt:lpstr>Quotable</vt:lpstr>
      <vt:lpstr>FLOOD ROUTING</vt:lpstr>
      <vt:lpstr>FLOOD ROUTING</vt:lpstr>
      <vt:lpstr>FLOOD ROUTING</vt:lpstr>
      <vt:lpstr>THE STORAGE EQUATION</vt:lpstr>
      <vt:lpstr>APPLICATIONS OF FLOOD ROUTING</vt:lpstr>
      <vt:lpstr>DETERMINATION OF STORAGE</vt:lpstr>
      <vt:lpstr>DETERMINATION OF STORAGE</vt:lpstr>
      <vt:lpstr>MUSKINGUM STORAGE EQUATION</vt:lpstr>
      <vt:lpstr>MUSKINGUM STORAGE EQUATION</vt:lpstr>
      <vt:lpstr>MUSKINGUM STORAGE EQUATION</vt:lpstr>
      <vt:lpstr>MUSKINGUM STORAGE EQUATION</vt:lpstr>
      <vt:lpstr>NUMERICAL PROBLEM</vt:lpstr>
      <vt:lpstr>NUMERICAL PROBLEM</vt:lpstr>
      <vt:lpstr>DETERMINATION OF MUSKINGUM’S CONSTANTS</vt:lpstr>
      <vt:lpstr>NUMERICAL PROBLEM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ROUTING</dc:title>
  <dc:creator>Rabeea</dc:creator>
  <cp:lastModifiedBy>zeeshan zia</cp:lastModifiedBy>
  <cp:revision>24</cp:revision>
  <dcterms:created xsi:type="dcterms:W3CDTF">2016-12-07T11:50:50Z</dcterms:created>
  <dcterms:modified xsi:type="dcterms:W3CDTF">2017-01-03T14:47:16Z</dcterms:modified>
</cp:coreProperties>
</file>