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handoutMasterIdLst>
    <p:handoutMasterId r:id="rId26"/>
  </p:handoutMasterIdLst>
  <p:sldIdLst>
    <p:sldId id="256" r:id="rId2"/>
    <p:sldId id="396"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Lst>
  <p:sldSz cx="9144000" cy="6858000" type="screen4x3"/>
  <p:notesSz cx="6781800" cy="8839200"/>
  <p:defaultTextStyle>
    <a:defPPr>
      <a:defRPr lang="en-US"/>
    </a:defPPr>
    <a:lvl1pPr algn="l" rtl="0" fontAlgn="base">
      <a:spcBef>
        <a:spcPct val="0"/>
      </a:spcBef>
      <a:spcAft>
        <a:spcPct val="0"/>
      </a:spcAft>
      <a:defRPr sz="2400" kern="1200">
        <a:solidFill>
          <a:srgbClr val="CC3300"/>
        </a:solidFill>
        <a:latin typeface="Tahoma" pitchFamily="34" charset="0"/>
        <a:ea typeface="+mn-ea"/>
        <a:cs typeface="+mn-cs"/>
      </a:defRPr>
    </a:lvl1pPr>
    <a:lvl2pPr marL="457200" algn="l" rtl="0" fontAlgn="base">
      <a:spcBef>
        <a:spcPct val="0"/>
      </a:spcBef>
      <a:spcAft>
        <a:spcPct val="0"/>
      </a:spcAft>
      <a:defRPr sz="2400" kern="1200">
        <a:solidFill>
          <a:srgbClr val="CC3300"/>
        </a:solidFill>
        <a:latin typeface="Tahoma" pitchFamily="34" charset="0"/>
        <a:ea typeface="+mn-ea"/>
        <a:cs typeface="+mn-cs"/>
      </a:defRPr>
    </a:lvl2pPr>
    <a:lvl3pPr marL="914400" algn="l" rtl="0" fontAlgn="base">
      <a:spcBef>
        <a:spcPct val="0"/>
      </a:spcBef>
      <a:spcAft>
        <a:spcPct val="0"/>
      </a:spcAft>
      <a:defRPr sz="2400" kern="1200">
        <a:solidFill>
          <a:srgbClr val="CC3300"/>
        </a:solidFill>
        <a:latin typeface="Tahoma" pitchFamily="34" charset="0"/>
        <a:ea typeface="+mn-ea"/>
        <a:cs typeface="+mn-cs"/>
      </a:defRPr>
    </a:lvl3pPr>
    <a:lvl4pPr marL="1371600" algn="l" rtl="0" fontAlgn="base">
      <a:spcBef>
        <a:spcPct val="0"/>
      </a:spcBef>
      <a:spcAft>
        <a:spcPct val="0"/>
      </a:spcAft>
      <a:defRPr sz="2400" kern="1200">
        <a:solidFill>
          <a:srgbClr val="CC3300"/>
        </a:solidFill>
        <a:latin typeface="Tahoma" pitchFamily="34" charset="0"/>
        <a:ea typeface="+mn-ea"/>
        <a:cs typeface="+mn-cs"/>
      </a:defRPr>
    </a:lvl4pPr>
    <a:lvl5pPr marL="1828800" algn="l" rtl="0" fontAlgn="base">
      <a:spcBef>
        <a:spcPct val="0"/>
      </a:spcBef>
      <a:spcAft>
        <a:spcPct val="0"/>
      </a:spcAft>
      <a:defRPr sz="2400" kern="1200">
        <a:solidFill>
          <a:srgbClr val="CC3300"/>
        </a:solidFill>
        <a:latin typeface="Tahoma" pitchFamily="34" charset="0"/>
        <a:ea typeface="+mn-ea"/>
        <a:cs typeface="+mn-cs"/>
      </a:defRPr>
    </a:lvl5pPr>
    <a:lvl6pPr marL="2286000" algn="l" defTabSz="914400" rtl="0" eaLnBrk="1" latinLnBrk="0" hangingPunct="1">
      <a:defRPr sz="2400" kern="1200">
        <a:solidFill>
          <a:srgbClr val="CC3300"/>
        </a:solidFill>
        <a:latin typeface="Tahoma" pitchFamily="34" charset="0"/>
        <a:ea typeface="+mn-ea"/>
        <a:cs typeface="+mn-cs"/>
      </a:defRPr>
    </a:lvl6pPr>
    <a:lvl7pPr marL="2743200" algn="l" defTabSz="914400" rtl="0" eaLnBrk="1" latinLnBrk="0" hangingPunct="1">
      <a:defRPr sz="2400" kern="1200">
        <a:solidFill>
          <a:srgbClr val="CC3300"/>
        </a:solidFill>
        <a:latin typeface="Tahoma" pitchFamily="34" charset="0"/>
        <a:ea typeface="+mn-ea"/>
        <a:cs typeface="+mn-cs"/>
      </a:defRPr>
    </a:lvl7pPr>
    <a:lvl8pPr marL="3200400" algn="l" defTabSz="914400" rtl="0" eaLnBrk="1" latinLnBrk="0" hangingPunct="1">
      <a:defRPr sz="2400" kern="1200">
        <a:solidFill>
          <a:srgbClr val="CC3300"/>
        </a:solidFill>
        <a:latin typeface="Tahoma" pitchFamily="34" charset="0"/>
        <a:ea typeface="+mn-ea"/>
        <a:cs typeface="+mn-cs"/>
      </a:defRPr>
    </a:lvl8pPr>
    <a:lvl9pPr marL="3657600" algn="l" defTabSz="914400" rtl="0" eaLnBrk="1" latinLnBrk="0" hangingPunct="1">
      <a:defRPr sz="2400" kern="1200">
        <a:solidFill>
          <a:srgbClr val="CC3300"/>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620"/>
    <a:srgbClr val="003366"/>
    <a:srgbClr val="400BC5"/>
    <a:srgbClr val="6C3997"/>
    <a:srgbClr val="702DA3"/>
    <a:srgbClr val="8814BC"/>
    <a:srgbClr val="6E29A7"/>
    <a:srgbClr val="7414BC"/>
    <a:srgbClr val="7332A4"/>
    <a:srgbClr val="65656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0" d="100"/>
          <a:sy n="70" d="100"/>
        </p:scale>
        <p:origin x="-1350" y="-168"/>
      </p:cViewPr>
      <p:guideLst>
        <p:guide orient="horz" pos="2168"/>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1" d="100"/>
          <a:sy n="91" d="100"/>
        </p:scale>
        <p:origin x="-3768" y="-120"/>
      </p:cViewPr>
      <p:guideLst>
        <p:guide orient="horz" pos="278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38780" cy="44196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lvl1pPr defTabSz="889447">
              <a:defRPr sz="1200">
                <a:solidFill>
                  <a:schemeClr val="tx1"/>
                </a:solidFill>
                <a:latin typeface="Times New Roman" pitchFamily="18" charset="0"/>
              </a:defRPr>
            </a:lvl1pPr>
          </a:lstStyle>
          <a:p>
            <a:pPr>
              <a:defRPr/>
            </a:pPr>
            <a:endParaRPr lang="en-US"/>
          </a:p>
        </p:txBody>
      </p:sp>
      <p:sp>
        <p:nvSpPr>
          <p:cNvPr id="47107" name="Rectangle 3"/>
          <p:cNvSpPr>
            <a:spLocks noGrp="1" noChangeArrowheads="1"/>
          </p:cNvSpPr>
          <p:nvPr>
            <p:ph type="dt" sz="quarter" idx="1"/>
          </p:nvPr>
        </p:nvSpPr>
        <p:spPr bwMode="auto">
          <a:xfrm>
            <a:off x="3843020" y="0"/>
            <a:ext cx="2938780" cy="44196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lvl1pPr algn="r" defTabSz="889447">
              <a:defRPr sz="1200">
                <a:solidFill>
                  <a:schemeClr val="tx1"/>
                </a:solidFill>
                <a:latin typeface="Times New Roman" pitchFamily="18" charset="0"/>
              </a:defRPr>
            </a:lvl1pPr>
          </a:lstStyle>
          <a:p>
            <a:pPr>
              <a:defRPr/>
            </a:pPr>
            <a:endParaRPr lang="en-US"/>
          </a:p>
        </p:txBody>
      </p:sp>
      <p:sp>
        <p:nvSpPr>
          <p:cNvPr id="47108" name="Rectangle 4"/>
          <p:cNvSpPr>
            <a:spLocks noGrp="1" noChangeArrowheads="1"/>
          </p:cNvSpPr>
          <p:nvPr>
            <p:ph type="ftr" sz="quarter" idx="2"/>
          </p:nvPr>
        </p:nvSpPr>
        <p:spPr bwMode="auto">
          <a:xfrm>
            <a:off x="0" y="8397240"/>
            <a:ext cx="2938780" cy="441960"/>
          </a:xfrm>
          <a:prstGeom prst="rect">
            <a:avLst/>
          </a:prstGeom>
          <a:noFill/>
          <a:ln w="9525">
            <a:noFill/>
            <a:miter lim="800000"/>
            <a:headEnd/>
            <a:tailEnd/>
          </a:ln>
          <a:effectLst/>
        </p:spPr>
        <p:txBody>
          <a:bodyPr vert="horz" wrap="square" lIns="88987" tIns="44494" rIns="88987" bIns="44494" numCol="1" anchor="b" anchorCtr="0" compatLnSpc="1">
            <a:prstTxWarp prst="textNoShape">
              <a:avLst/>
            </a:prstTxWarp>
          </a:bodyPr>
          <a:lstStyle>
            <a:lvl1pPr defTabSz="889447">
              <a:defRPr sz="1200">
                <a:solidFill>
                  <a:schemeClr val="tx1"/>
                </a:solidFill>
                <a:latin typeface="Times New Roman" pitchFamily="18" charset="0"/>
              </a:defRPr>
            </a:lvl1pPr>
          </a:lstStyle>
          <a:p>
            <a:pPr>
              <a:defRPr/>
            </a:pPr>
            <a:endParaRPr lang="en-US"/>
          </a:p>
        </p:txBody>
      </p:sp>
      <p:sp>
        <p:nvSpPr>
          <p:cNvPr id="47109" name="Rectangle 5"/>
          <p:cNvSpPr>
            <a:spLocks noGrp="1" noChangeArrowheads="1"/>
          </p:cNvSpPr>
          <p:nvPr>
            <p:ph type="sldNum" sz="quarter" idx="3"/>
          </p:nvPr>
        </p:nvSpPr>
        <p:spPr bwMode="auto">
          <a:xfrm>
            <a:off x="3843020" y="8397240"/>
            <a:ext cx="2938780" cy="441960"/>
          </a:xfrm>
          <a:prstGeom prst="rect">
            <a:avLst/>
          </a:prstGeom>
          <a:noFill/>
          <a:ln w="9525">
            <a:noFill/>
            <a:miter lim="800000"/>
            <a:headEnd/>
            <a:tailEnd/>
          </a:ln>
          <a:effectLst/>
        </p:spPr>
        <p:txBody>
          <a:bodyPr vert="horz" wrap="square" lIns="88987" tIns="44494" rIns="88987" bIns="44494" numCol="1" anchor="b" anchorCtr="0" compatLnSpc="1">
            <a:prstTxWarp prst="textNoShape">
              <a:avLst/>
            </a:prstTxWarp>
          </a:bodyPr>
          <a:lstStyle>
            <a:lvl1pPr algn="r" defTabSz="889447">
              <a:defRPr sz="1200">
                <a:solidFill>
                  <a:schemeClr val="tx1"/>
                </a:solidFill>
                <a:latin typeface="Times New Roman" pitchFamily="18" charset="0"/>
              </a:defRPr>
            </a:lvl1pPr>
          </a:lstStyle>
          <a:p>
            <a:pPr>
              <a:defRPr/>
            </a:pPr>
            <a:fld id="{78183A60-97DE-4F26-9218-30C21DE3CACA}" type="slidenum">
              <a:rPr lang="en-US"/>
              <a:pPr>
                <a:defRPr/>
              </a:pPr>
              <a:t>‹#›</a:t>
            </a:fld>
            <a:endParaRPr lang="en-US"/>
          </a:p>
        </p:txBody>
      </p:sp>
    </p:spTree>
    <p:extLst>
      <p:ext uri="{BB962C8B-B14F-4D97-AF65-F5344CB8AC3E}">
        <p14:creationId xmlns:p14="http://schemas.microsoft.com/office/powerpoint/2010/main" xmlns="" val="3867408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38780" cy="44196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lvl1pPr defTabSz="889447">
              <a:defRPr sz="1200">
                <a:solidFill>
                  <a:schemeClr val="tx1"/>
                </a:solidFill>
                <a:latin typeface="Times New Roman" pitchFamily="18" charset="0"/>
              </a:defRPr>
            </a:lvl1pPr>
          </a:lstStyle>
          <a:p>
            <a:pPr>
              <a:defRPr/>
            </a:pPr>
            <a:endParaRPr lang="en-US"/>
          </a:p>
        </p:txBody>
      </p:sp>
      <p:sp>
        <p:nvSpPr>
          <p:cNvPr id="33795" name="Rectangle 3"/>
          <p:cNvSpPr>
            <a:spLocks noGrp="1" noChangeArrowheads="1"/>
          </p:cNvSpPr>
          <p:nvPr>
            <p:ph type="dt" idx="1"/>
          </p:nvPr>
        </p:nvSpPr>
        <p:spPr bwMode="auto">
          <a:xfrm>
            <a:off x="3843020" y="0"/>
            <a:ext cx="2938780" cy="44196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lvl1pPr algn="r" defTabSz="889447">
              <a:defRPr sz="1200">
                <a:solidFill>
                  <a:schemeClr val="tx1"/>
                </a:solidFill>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2688" y="663575"/>
            <a:ext cx="4419600" cy="33147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04240" y="4198620"/>
            <a:ext cx="4973320" cy="3977640"/>
          </a:xfrm>
          <a:prstGeom prst="rect">
            <a:avLst/>
          </a:prstGeom>
          <a:noFill/>
          <a:ln w="9525">
            <a:noFill/>
            <a:miter lim="800000"/>
            <a:headEnd/>
            <a:tailEnd/>
          </a:ln>
          <a:effectLst/>
        </p:spPr>
        <p:txBody>
          <a:bodyPr vert="horz" wrap="square" lIns="88987" tIns="44494" rIns="88987" bIns="444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397240"/>
            <a:ext cx="2938780" cy="441960"/>
          </a:xfrm>
          <a:prstGeom prst="rect">
            <a:avLst/>
          </a:prstGeom>
          <a:noFill/>
          <a:ln w="9525">
            <a:noFill/>
            <a:miter lim="800000"/>
            <a:headEnd/>
            <a:tailEnd/>
          </a:ln>
          <a:effectLst/>
        </p:spPr>
        <p:txBody>
          <a:bodyPr vert="horz" wrap="square" lIns="88987" tIns="44494" rIns="88987" bIns="44494" numCol="1" anchor="b" anchorCtr="0" compatLnSpc="1">
            <a:prstTxWarp prst="textNoShape">
              <a:avLst/>
            </a:prstTxWarp>
          </a:bodyPr>
          <a:lstStyle>
            <a:lvl1pPr defTabSz="889447">
              <a:defRPr sz="1200">
                <a:solidFill>
                  <a:schemeClr val="tx1"/>
                </a:solidFill>
                <a:latin typeface="Times New Roman" pitchFamily="18" charset="0"/>
              </a:defRPr>
            </a:lvl1pPr>
          </a:lstStyle>
          <a:p>
            <a:pPr>
              <a:defRPr/>
            </a:pPr>
            <a:endParaRPr lang="en-US"/>
          </a:p>
        </p:txBody>
      </p:sp>
      <p:sp>
        <p:nvSpPr>
          <p:cNvPr id="33799" name="Rectangle 7"/>
          <p:cNvSpPr>
            <a:spLocks noGrp="1" noChangeArrowheads="1"/>
          </p:cNvSpPr>
          <p:nvPr>
            <p:ph type="sldNum" sz="quarter" idx="5"/>
          </p:nvPr>
        </p:nvSpPr>
        <p:spPr bwMode="auto">
          <a:xfrm>
            <a:off x="3843020" y="8397240"/>
            <a:ext cx="2938780" cy="441960"/>
          </a:xfrm>
          <a:prstGeom prst="rect">
            <a:avLst/>
          </a:prstGeom>
          <a:noFill/>
          <a:ln w="9525">
            <a:noFill/>
            <a:miter lim="800000"/>
            <a:headEnd/>
            <a:tailEnd/>
          </a:ln>
          <a:effectLst/>
        </p:spPr>
        <p:txBody>
          <a:bodyPr vert="horz" wrap="square" lIns="88987" tIns="44494" rIns="88987" bIns="44494" numCol="1" anchor="b" anchorCtr="0" compatLnSpc="1">
            <a:prstTxWarp prst="textNoShape">
              <a:avLst/>
            </a:prstTxWarp>
          </a:bodyPr>
          <a:lstStyle>
            <a:lvl1pPr algn="r" defTabSz="889447">
              <a:defRPr sz="1200">
                <a:solidFill>
                  <a:schemeClr val="tx1"/>
                </a:solidFill>
                <a:latin typeface="Times New Roman" pitchFamily="18" charset="0"/>
              </a:defRPr>
            </a:lvl1pPr>
          </a:lstStyle>
          <a:p>
            <a:pPr>
              <a:defRPr/>
            </a:pPr>
            <a:fld id="{B168C95C-CFA9-446B-8BD1-56633DF3689C}" type="slidenum">
              <a:rPr lang="en-US"/>
              <a:pPr>
                <a:defRPr/>
              </a:pPr>
              <a:t>‹#›</a:t>
            </a:fld>
            <a:endParaRPr lang="en-US"/>
          </a:p>
        </p:txBody>
      </p:sp>
    </p:spTree>
    <p:extLst>
      <p:ext uri="{BB962C8B-B14F-4D97-AF65-F5344CB8AC3E}">
        <p14:creationId xmlns:p14="http://schemas.microsoft.com/office/powerpoint/2010/main" xmlns="" val="40601180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352" indent="-167352">
              <a:buFont typeface="Arial" panose="020B0604020202020204" pitchFamily="34" charset="0"/>
              <a:buChar char="•"/>
            </a:pPr>
            <a:r>
              <a:rPr lang="en-US" dirty="0" smtClean="0"/>
              <a:t>My name is </a:t>
            </a:r>
            <a:r>
              <a:rPr lang="en-US" dirty="0" err="1" smtClean="0"/>
              <a:t>Safeer</a:t>
            </a:r>
            <a:r>
              <a:rPr lang="en-US" dirty="0" smtClean="0"/>
              <a:t> Abbas. I did my BSc Civil Engineering from UET Lahore, Pakistan. Then, I started my Master degree at UBC Vancouver Canada in September 2008. I joined Dr. </a:t>
            </a:r>
            <a:r>
              <a:rPr lang="en-US" dirty="0" err="1" smtClean="0"/>
              <a:t>Nehdi’s</a:t>
            </a:r>
            <a:r>
              <a:rPr lang="en-US" dirty="0" smtClean="0"/>
              <a:t> research group as a PhD candidate in September 2010.</a:t>
            </a:r>
          </a:p>
          <a:p>
            <a:pPr marL="167352" indent="-167352">
              <a:buFont typeface="Arial" panose="020B0604020202020204" pitchFamily="34" charset="0"/>
              <a:buChar char="•"/>
            </a:pPr>
            <a:r>
              <a:rPr lang="en-US" dirty="0" smtClean="0"/>
              <a:t>And today I am going to defend my PhD thesis on the “Structural and Durability Properties of Precast Segmental Tunnel Linings.”</a:t>
            </a:r>
          </a:p>
          <a:p>
            <a:pPr marL="167352" indent="-167352">
              <a:buFont typeface="Arial" panose="020B0604020202020204" pitchFamily="34" charset="0"/>
              <a:buChar char="•"/>
            </a:pPr>
            <a:r>
              <a:rPr lang="en-US" dirty="0" smtClean="0"/>
              <a:t>As the name indicate, my research focused on two aspects of PCTL. First the structural performance mainly related to flexural and thrust load resistance and secondly, durability performance mainly related to chloride induced corrosion.</a:t>
            </a:r>
            <a:endParaRPr lang="en-US" dirty="0"/>
          </a:p>
        </p:txBody>
      </p:sp>
      <p:sp>
        <p:nvSpPr>
          <p:cNvPr id="4" name="Slide Number Placeholder 3"/>
          <p:cNvSpPr>
            <a:spLocks noGrp="1"/>
          </p:cNvSpPr>
          <p:nvPr>
            <p:ph type="sldNum" sz="quarter" idx="10"/>
          </p:nvPr>
        </p:nvSpPr>
        <p:spPr/>
        <p:txBody>
          <a:bodyPr/>
          <a:lstStyle/>
          <a:p>
            <a:pPr>
              <a:defRPr/>
            </a:pPr>
            <a:fld id="{B168C95C-CFA9-446B-8BD1-56633DF3689C}" type="slidenum">
              <a:rPr lang="en-US" smtClean="0"/>
              <a:pPr>
                <a:defRPr/>
              </a:pPr>
              <a:t>1</a:t>
            </a:fld>
            <a:endParaRPr lang="en-US"/>
          </a:p>
        </p:txBody>
      </p:sp>
    </p:spTree>
    <p:extLst>
      <p:ext uri="{BB962C8B-B14F-4D97-AF65-F5344CB8AC3E}">
        <p14:creationId xmlns:p14="http://schemas.microsoft.com/office/powerpoint/2010/main" xmlns="" val="177723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grpSp>
        <p:grpSp>
          <p:nvGrpSpPr>
            <p:cNvPr id="6" name="Group 58"/>
            <p:cNvGrpSpPr>
              <a:grpSpLocks/>
            </p:cNvGrpSpPr>
            <p:nvPr userDrawn="1"/>
          </p:nvGrpSpPr>
          <p:grpSpPr bwMode="auto">
            <a:xfrm>
              <a:off x="0" y="1296"/>
              <a:ext cx="4019" cy="1683"/>
              <a:chOff x="0" y="1296"/>
              <a:chExt cx="4019" cy="1683"/>
            </a:xfrm>
          </p:grpSpPr>
          <p:sp>
            <p:nvSpPr>
              <p:cNvPr id="11" name="Line 59"/>
              <p:cNvSpPr>
                <a:spLocks noChangeShapeType="1"/>
              </p:cNvSpPr>
              <p:nvPr/>
            </p:nvSpPr>
            <p:spPr bwMode="ltGray">
              <a:xfrm>
                <a:off x="376" y="1296"/>
                <a:ext cx="10" cy="1683"/>
              </a:xfrm>
              <a:prstGeom prst="line">
                <a:avLst/>
              </a:prstGeom>
              <a:noFill/>
              <a:ln w="19050">
                <a:solidFill>
                  <a:srgbClr val="7414BC"/>
                </a:solidFill>
                <a:round/>
                <a:headEnd/>
                <a:tailEnd/>
              </a:ln>
              <a:effectLst/>
            </p:spPr>
            <p:txBody>
              <a:bodyPr wrap="none" anchor="ctr"/>
              <a:lstStyle/>
              <a:p>
                <a:pPr>
                  <a:defRPr/>
                </a:pPr>
                <a:endParaRPr lang="en-CA"/>
              </a:p>
            </p:txBody>
          </p:sp>
          <p:sp>
            <p:nvSpPr>
              <p:cNvPr id="12" name="Line 60"/>
              <p:cNvSpPr>
                <a:spLocks noChangeShapeType="1"/>
              </p:cNvSpPr>
              <p:nvPr/>
            </p:nvSpPr>
            <p:spPr bwMode="ltGray">
              <a:xfrm flipH="1">
                <a:off x="0" y="2480"/>
                <a:ext cx="2688" cy="8"/>
              </a:xfrm>
              <a:prstGeom prst="line">
                <a:avLst/>
              </a:prstGeom>
              <a:noFill/>
              <a:ln w="19050">
                <a:solidFill>
                  <a:srgbClr val="7414BC"/>
                </a:solidFill>
                <a:round/>
                <a:headEnd/>
                <a:tailEnd/>
              </a:ln>
              <a:effectLst/>
            </p:spPr>
            <p:txBody>
              <a:bodyPr wrap="none" anchor="ctr"/>
              <a:lstStyle/>
              <a:p>
                <a:pPr>
                  <a:defRPr/>
                </a:pPr>
                <a:endParaRPr lang="en-CA"/>
              </a:p>
            </p:txBody>
          </p:sp>
          <p:sp>
            <p:nvSpPr>
              <p:cNvPr id="13" name="Line 61"/>
              <p:cNvSpPr>
                <a:spLocks noChangeShapeType="1"/>
              </p:cNvSpPr>
              <p:nvPr/>
            </p:nvSpPr>
            <p:spPr bwMode="ltGray">
              <a:xfrm flipH="1" flipV="1">
                <a:off x="208" y="1538"/>
                <a:ext cx="3811" cy="1"/>
              </a:xfrm>
              <a:prstGeom prst="line">
                <a:avLst/>
              </a:prstGeom>
              <a:noFill/>
              <a:ln w="19050">
                <a:solidFill>
                  <a:srgbClr val="7414BC"/>
                </a:solidFill>
                <a:round/>
                <a:headEnd/>
                <a:tailEnd/>
              </a:ln>
              <a:effectLst/>
            </p:spPr>
            <p:txBody>
              <a:bodyPr wrap="none" anchor="ctr"/>
              <a:lstStyle/>
              <a:p>
                <a:pPr>
                  <a:defRPr/>
                </a:pPr>
                <a:endParaRPr lang="en-CA"/>
              </a:p>
            </p:txBody>
          </p:sp>
          <p:sp>
            <p:nvSpPr>
              <p:cNvPr id="14" name="Arc 62"/>
              <p:cNvSpPr>
                <a:spLocks/>
              </p:cNvSpPr>
              <p:nvPr/>
            </p:nvSpPr>
            <p:spPr bwMode="ltGray">
              <a:xfrm rot="16200000" flipH="1">
                <a:off x="314" y="1452"/>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19050">
                <a:solidFill>
                  <a:srgbClr val="7414BC"/>
                </a:solidFill>
                <a:round/>
                <a:headEnd/>
                <a:tailEnd/>
              </a:ln>
              <a:effectLst/>
            </p:spPr>
            <p:txBody>
              <a:bodyPr wrap="none" anchor="ctr"/>
              <a:lstStyle/>
              <a:p>
                <a:pPr>
                  <a:defRPr/>
                </a:pPr>
                <a:endParaRPr lang="en-CA"/>
              </a:p>
            </p:txBody>
          </p:sp>
        </p:grpSp>
      </p:grpSp>
      <p:sp>
        <p:nvSpPr>
          <p:cNvPr id="123971" name="Rectangle 67"/>
          <p:cNvSpPr>
            <a:spLocks noGrp="1" noChangeArrowheads="1"/>
          </p:cNvSpPr>
          <p:nvPr>
            <p:ph type="ctrTitle"/>
          </p:nvPr>
        </p:nvSpPr>
        <p:spPr>
          <a:xfrm>
            <a:off x="1003300" y="2667000"/>
            <a:ext cx="7772400" cy="1143000"/>
          </a:xfrm>
        </p:spPr>
        <p:txBody>
          <a:bodyPr/>
          <a:lstStyle>
            <a:lvl1pPr>
              <a:defRPr/>
            </a:lvl1pPr>
          </a:lstStyle>
          <a:p>
            <a:r>
              <a:rPr lang="en-US" dirty="0"/>
              <a:t>Click to edit Master title style</a:t>
            </a:r>
          </a:p>
        </p:txBody>
      </p:sp>
      <p:sp>
        <p:nvSpPr>
          <p:cNvPr id="69" name="Rectangle 69"/>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0E65C82F-BA2B-4256-AEAE-7F8B3464C0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9300AF19-FABD-476A-913D-9914D4032D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8001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7"/>
          <p:cNvSpPr>
            <a:spLocks noGrp="1" noChangeArrowheads="1"/>
          </p:cNvSpPr>
          <p:nvPr>
            <p:ph type="sldNum" sz="quarter" idx="12"/>
          </p:nvPr>
        </p:nvSpPr>
        <p:spPr>
          <a:ln/>
        </p:spPr>
        <p:txBody>
          <a:bodyPr/>
          <a:lstStyle>
            <a:lvl1pPr>
              <a:defRPr/>
            </a:lvl1pPr>
          </a:lstStyle>
          <a:p>
            <a:pPr>
              <a:defRPr/>
            </a:pPr>
            <a:fld id="{8861D3B2-BF5D-41FC-A490-6E70A06460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680" y="203200"/>
            <a:ext cx="7772400" cy="685800"/>
          </a:xfrm>
        </p:spPr>
        <p:txBody>
          <a:bodyPr/>
          <a:lstStyle>
            <a:lvl1pPr>
              <a:defRPr sz="3000" b="1">
                <a:solidFill>
                  <a:srgbClr val="003366"/>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xfrm>
            <a:off x="8544210" y="-206726"/>
            <a:ext cx="607741" cy="504967"/>
          </a:xfrm>
          <a:ln/>
        </p:spPr>
        <p:txBody>
          <a:bodyPr/>
          <a:lstStyle>
            <a:lvl1pPr>
              <a:defRPr sz="1200">
                <a:solidFill>
                  <a:srgbClr val="400BC5"/>
                </a:solidFill>
              </a:defRPr>
            </a:lvl1pPr>
          </a:lstStyle>
          <a:p>
            <a:pPr>
              <a:defRPr/>
            </a:pPr>
            <a:fld id="{421A4A66-A511-47CE-8A2F-92FDADF1E31E}"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DA93BEE5-58BB-4A20-967A-7752B34387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008FEEA5-E71D-40AA-9A37-31F49873DD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8"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9" name="Rectangle 67"/>
          <p:cNvSpPr>
            <a:spLocks noGrp="1" noChangeArrowheads="1"/>
          </p:cNvSpPr>
          <p:nvPr>
            <p:ph type="sldNum" sz="quarter" idx="12"/>
          </p:nvPr>
        </p:nvSpPr>
        <p:spPr>
          <a:ln/>
        </p:spPr>
        <p:txBody>
          <a:bodyPr/>
          <a:lstStyle>
            <a:lvl1pPr>
              <a:defRPr/>
            </a:lvl1pPr>
          </a:lstStyle>
          <a:p>
            <a:pPr>
              <a:defRPr/>
            </a:pPr>
            <a:fld id="{9B244CD8-A19A-4BAC-82DC-102A07FB6C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7"/>
          <p:cNvSpPr>
            <a:spLocks noGrp="1" noChangeArrowheads="1"/>
          </p:cNvSpPr>
          <p:nvPr>
            <p:ph type="sldNum" sz="quarter" idx="12"/>
          </p:nvPr>
        </p:nvSpPr>
        <p:spPr>
          <a:ln/>
        </p:spPr>
        <p:txBody>
          <a:bodyPr/>
          <a:lstStyle>
            <a:lvl1pPr>
              <a:defRPr/>
            </a:lvl1pPr>
          </a:lstStyle>
          <a:p>
            <a:pPr>
              <a:defRPr/>
            </a:pPr>
            <a:fld id="{7E9D7684-105E-4677-BC79-F38823893D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7"/>
          <p:cNvSpPr>
            <a:spLocks noGrp="1" noChangeArrowheads="1"/>
          </p:cNvSpPr>
          <p:nvPr>
            <p:ph type="sldNum" sz="quarter" idx="12"/>
          </p:nvPr>
        </p:nvSpPr>
        <p:spPr>
          <a:ln/>
        </p:spPr>
        <p:txBody>
          <a:bodyPr/>
          <a:lstStyle>
            <a:lvl1pPr>
              <a:defRPr/>
            </a:lvl1pPr>
          </a:lstStyle>
          <a:p>
            <a:pPr>
              <a:defRPr/>
            </a:pPr>
            <a:fld id="{093CABEC-49F4-48DD-9A5A-BCE35E2BC5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A6A8DDDD-5C5C-456F-A624-07A5A72DBA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804F1FEA-D58B-4455-83F0-D16C8AF4E0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grpSp>
          <p:nvGrpSpPr>
            <p:cNvPr id="2056" name="Group 3"/>
            <p:cNvGrpSpPr>
              <a:grpSpLocks/>
            </p:cNvGrpSpPr>
            <p:nvPr/>
          </p:nvGrpSpPr>
          <p:grpSpPr bwMode="auto">
            <a:xfrm>
              <a:off x="0" y="0"/>
              <a:ext cx="5760" cy="4320"/>
              <a:chOff x="0" y="0"/>
              <a:chExt cx="5760" cy="4320"/>
            </a:xfrm>
          </p:grpSpPr>
          <p:grpSp>
            <p:nvGrpSpPr>
              <p:cNvPr id="2063" name="Group 4"/>
              <p:cNvGrpSpPr>
                <a:grpSpLocks/>
              </p:cNvGrpSpPr>
              <p:nvPr/>
            </p:nvGrpSpPr>
            <p:grpSpPr bwMode="auto">
              <a:xfrm>
                <a:off x="0" y="192"/>
                <a:ext cx="5760" cy="4032"/>
                <a:chOff x="0" y="192"/>
                <a:chExt cx="5760" cy="4032"/>
              </a:xfrm>
            </p:grpSpPr>
            <p:sp>
              <p:nvSpPr>
                <p:cNvPr id="122885"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86"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87"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88"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89"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0"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1"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2"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3"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4"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5"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6"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7"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8"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899"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0"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1"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2"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3"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4"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5"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6"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grpSp>
          <p:grpSp>
            <p:nvGrpSpPr>
              <p:cNvPr id="2064" name="Group 27"/>
              <p:cNvGrpSpPr>
                <a:grpSpLocks/>
              </p:cNvGrpSpPr>
              <p:nvPr/>
            </p:nvGrpSpPr>
            <p:grpSpPr bwMode="auto">
              <a:xfrm>
                <a:off x="192" y="0"/>
                <a:ext cx="5376" cy="4320"/>
                <a:chOff x="192" y="0"/>
                <a:chExt cx="5376" cy="4320"/>
              </a:xfrm>
            </p:grpSpPr>
            <p:sp>
              <p:nvSpPr>
                <p:cNvPr id="12290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0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1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2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sp>
              <p:nvSpPr>
                <p:cNvPr id="12293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CA"/>
                </a:p>
              </p:txBody>
            </p:sp>
          </p:grpSp>
        </p:grpSp>
        <p:grpSp>
          <p:nvGrpSpPr>
            <p:cNvPr id="2059" name="Group 59"/>
            <p:cNvGrpSpPr>
              <a:grpSpLocks/>
            </p:cNvGrpSpPr>
            <p:nvPr/>
          </p:nvGrpSpPr>
          <p:grpSpPr bwMode="auto">
            <a:xfrm>
              <a:off x="261" y="189"/>
              <a:ext cx="1124" cy="800"/>
              <a:chOff x="96" y="-483"/>
              <a:chExt cx="2208" cy="1571"/>
            </a:xfrm>
          </p:grpSpPr>
          <p:sp>
            <p:nvSpPr>
              <p:cNvPr id="122940" name="Line 60"/>
              <p:cNvSpPr>
                <a:spLocks noChangeShapeType="1"/>
              </p:cNvSpPr>
              <p:nvPr/>
            </p:nvSpPr>
            <p:spPr bwMode="ltGray">
              <a:xfrm flipH="1">
                <a:off x="96" y="281"/>
                <a:ext cx="2208" cy="0"/>
              </a:xfrm>
              <a:prstGeom prst="line">
                <a:avLst/>
              </a:prstGeom>
              <a:noFill/>
              <a:ln w="19050">
                <a:solidFill>
                  <a:srgbClr val="7414BC"/>
                </a:solidFill>
                <a:round/>
                <a:headEnd/>
                <a:tailEnd/>
              </a:ln>
              <a:effectLst/>
            </p:spPr>
            <p:txBody>
              <a:bodyPr wrap="none" anchor="ctr"/>
              <a:lstStyle/>
              <a:p>
                <a:pPr>
                  <a:defRPr/>
                </a:pPr>
                <a:endParaRPr lang="en-CA"/>
              </a:p>
            </p:txBody>
          </p:sp>
          <p:sp>
            <p:nvSpPr>
              <p:cNvPr id="122941" name="Line 61"/>
              <p:cNvSpPr>
                <a:spLocks noChangeShapeType="1"/>
              </p:cNvSpPr>
              <p:nvPr/>
            </p:nvSpPr>
            <p:spPr bwMode="ltGray">
              <a:xfrm>
                <a:off x="343" y="-483"/>
                <a:ext cx="0" cy="1571"/>
              </a:xfrm>
              <a:prstGeom prst="line">
                <a:avLst/>
              </a:prstGeom>
              <a:noFill/>
              <a:ln w="19050">
                <a:solidFill>
                  <a:srgbClr val="7414BC"/>
                </a:solidFill>
                <a:round/>
                <a:headEnd/>
                <a:tailEnd/>
              </a:ln>
              <a:effectLst/>
            </p:spPr>
            <p:txBody>
              <a:bodyPr wrap="none" anchor="ctr"/>
              <a:lstStyle/>
              <a:p>
                <a:pPr>
                  <a:defRPr/>
                </a:pPr>
                <a:endParaRPr lang="en-CA"/>
              </a:p>
            </p:txBody>
          </p:sp>
          <p:sp>
            <p:nvSpPr>
              <p:cNvPr id="122942" name="Arc 62"/>
              <p:cNvSpPr>
                <a:spLocks/>
              </p:cNvSpPr>
              <p:nvPr/>
            </p:nvSpPr>
            <p:spPr bwMode="ltGray">
              <a:xfrm flipH="1">
                <a:off x="202" y="175"/>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19050">
                <a:solidFill>
                  <a:srgbClr val="7414BC"/>
                </a:solidFill>
                <a:round/>
                <a:headEnd/>
                <a:tailEnd/>
              </a:ln>
              <a:effectLst/>
            </p:spPr>
            <p:txBody>
              <a:bodyPr wrap="none" anchor="ctr"/>
              <a:lstStyle/>
              <a:p>
                <a:pPr>
                  <a:defRPr/>
                </a:pPr>
                <a:endParaRPr lang="en-CA"/>
              </a:p>
            </p:txBody>
          </p:sp>
        </p:grpSp>
      </p:grpSp>
      <p:sp>
        <p:nvSpPr>
          <p:cNvPr id="2051" name="Rectangle 63"/>
          <p:cNvSpPr>
            <a:spLocks noGrp="1" noChangeArrowheads="1"/>
          </p:cNvSpPr>
          <p:nvPr>
            <p:ph type="title"/>
          </p:nvPr>
        </p:nvSpPr>
        <p:spPr bwMode="auto">
          <a:xfrm>
            <a:off x="774700" y="88900"/>
            <a:ext cx="7772400" cy="736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901700" y="12319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2947" name="Rectangle 67"/>
          <p:cNvSpPr>
            <a:spLocks noGrp="1" noChangeArrowheads="1"/>
          </p:cNvSpPr>
          <p:nvPr>
            <p:ph type="sldNum" sz="quarter" idx="4"/>
          </p:nvPr>
        </p:nvSpPr>
        <p:spPr bwMode="auto">
          <a:xfrm>
            <a:off x="8839200" y="0"/>
            <a:ext cx="2921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rgbClr val="400BC5"/>
                </a:solidFill>
              </a:defRPr>
            </a:lvl1pPr>
          </a:lstStyle>
          <a:p>
            <a:pPr>
              <a:defRPr/>
            </a:pPr>
            <a:r>
              <a:rPr lang="en-US" dirty="0" smtClean="0"/>
              <a:t>1</a:t>
            </a:r>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400" b="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741868" y="2613802"/>
            <a:ext cx="8281358" cy="1141925"/>
          </a:xfrm>
        </p:spPr>
        <p:style>
          <a:lnRef idx="0">
            <a:schemeClr val="accent3"/>
          </a:lnRef>
          <a:fillRef idx="3">
            <a:schemeClr val="accent3"/>
          </a:fillRef>
          <a:effectRef idx="3">
            <a:schemeClr val="accent3"/>
          </a:effectRef>
          <a:fontRef idx="minor">
            <a:schemeClr val="lt1"/>
          </a:fontRef>
        </p:style>
        <p:txBody>
          <a:bodyPr/>
          <a:lstStyle/>
          <a:p>
            <a:pPr algn="ctr" eaLnBrk="1" hangingPunct="1">
              <a:defRPr/>
            </a:pPr>
            <a:r>
              <a:rPr lang="en-US" sz="3000" b="1" i="1" dirty="0" smtClean="0">
                <a:solidFill>
                  <a:srgbClr val="400BC5"/>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Dimensional Stability</a:t>
            </a:r>
          </a:p>
        </p:txBody>
      </p:sp>
      <p:sp>
        <p:nvSpPr>
          <p:cNvPr id="4099" name="Rectangle 5" descr="Rectangle: Click to edit Master text styles&#10;Second level&#10;Third level&#10;Fourth level&#10;Fifth level"/>
          <p:cNvSpPr>
            <a:spLocks noGrp="1" noChangeArrowheads="1"/>
          </p:cNvSpPr>
          <p:nvPr>
            <p:ph type="subTitle" idx="4294967295"/>
          </p:nvPr>
        </p:nvSpPr>
        <p:spPr>
          <a:xfrm>
            <a:off x="5788325" y="4942338"/>
            <a:ext cx="3217894" cy="1680686"/>
          </a:xfrm>
        </p:spPr>
        <p:txBody>
          <a:bodyPr/>
          <a:lstStyle/>
          <a:p>
            <a:pPr algn="r" eaLnBrk="1" hangingPunct="1">
              <a:buNone/>
            </a:pPr>
            <a:r>
              <a:rPr lang="en-US" sz="2400" dirty="0" smtClean="0">
                <a:solidFill>
                  <a:schemeClr val="bg2">
                    <a:lumMod val="10000"/>
                  </a:schemeClr>
                </a:solidFill>
              </a:rPr>
              <a:t>Dr. </a:t>
            </a:r>
            <a:r>
              <a:rPr lang="en-US" sz="2400" dirty="0" err="1" smtClean="0">
                <a:solidFill>
                  <a:schemeClr val="bg2">
                    <a:lumMod val="10000"/>
                  </a:schemeClr>
                </a:solidFill>
              </a:rPr>
              <a:t>Safeer</a:t>
            </a:r>
            <a:r>
              <a:rPr lang="en-US" sz="2400" dirty="0" smtClean="0">
                <a:solidFill>
                  <a:schemeClr val="bg2">
                    <a:lumMod val="10000"/>
                  </a:schemeClr>
                </a:solidFill>
              </a:rPr>
              <a:t> </a:t>
            </a:r>
            <a:r>
              <a:rPr lang="en-US" sz="2400" dirty="0" err="1" smtClean="0">
                <a:solidFill>
                  <a:schemeClr val="bg2">
                    <a:lumMod val="10000"/>
                  </a:schemeClr>
                </a:solidFill>
              </a:rPr>
              <a:t>Abbas</a:t>
            </a:r>
            <a:endParaRPr lang="en-US" sz="2400" dirty="0" smtClean="0">
              <a:solidFill>
                <a:schemeClr val="bg2">
                  <a:lumMod val="10000"/>
                </a:schemeClr>
              </a:solidFill>
            </a:endParaRPr>
          </a:p>
          <a:p>
            <a:pPr algn="r" eaLnBrk="1" hangingPunct="1">
              <a:buNone/>
            </a:pPr>
            <a:r>
              <a:rPr lang="en-US" sz="1600" i="1" dirty="0" smtClean="0">
                <a:solidFill>
                  <a:schemeClr val="bg2">
                    <a:lumMod val="10000"/>
                  </a:schemeClr>
                </a:solidFill>
              </a:rPr>
              <a:t>Assistant Professor</a:t>
            </a:r>
          </a:p>
          <a:p>
            <a:pPr algn="r" eaLnBrk="1" hangingPunct="1">
              <a:buNone/>
            </a:pPr>
            <a:r>
              <a:rPr lang="en-US" sz="1600" i="1" dirty="0" smtClean="0">
                <a:solidFill>
                  <a:schemeClr val="bg2">
                    <a:lumMod val="10000"/>
                  </a:schemeClr>
                </a:solidFill>
              </a:rPr>
              <a:t>Civil Engineering Department</a:t>
            </a:r>
          </a:p>
          <a:p>
            <a:pPr algn="r" eaLnBrk="1" hangingPunct="1">
              <a:buNone/>
            </a:pPr>
            <a:r>
              <a:rPr lang="en-US" sz="1600" dirty="0" smtClean="0">
                <a:solidFill>
                  <a:schemeClr val="bg2">
                    <a:lumMod val="10000"/>
                  </a:schemeClr>
                </a:solidFill>
              </a:rPr>
              <a:t>UET Lahore, Pakistan</a:t>
            </a:r>
          </a:p>
          <a:p>
            <a:pPr algn="r" eaLnBrk="1" hangingPunct="1">
              <a:buNone/>
            </a:pPr>
            <a:endParaRPr lang="en-US" sz="2000" i="1" dirty="0" smtClean="0">
              <a:solidFill>
                <a:schemeClr val="bg2">
                  <a:lumMod val="10000"/>
                </a:schemeClr>
              </a:solidFill>
            </a:endParaRPr>
          </a:p>
        </p:txBody>
      </p:sp>
      <p:pic>
        <p:nvPicPr>
          <p:cNvPr id="1026" name="Picture 2"/>
          <p:cNvPicPr>
            <a:picLocks noChangeAspect="1" noChangeArrowheads="1"/>
          </p:cNvPicPr>
          <p:nvPr/>
        </p:nvPicPr>
        <p:blipFill>
          <a:blip r:embed="rId3" cstate="print"/>
          <a:srcRect l="18042" t="44030" r="56574" b="27239"/>
          <a:stretch>
            <a:fillRect/>
          </a:stretch>
        </p:blipFill>
        <p:spPr bwMode="auto">
          <a:xfrm>
            <a:off x="736978" y="4039736"/>
            <a:ext cx="4067034" cy="276367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l="17903" t="38386" r="56818" b="19450"/>
          <a:stretch>
            <a:fillRect/>
          </a:stretch>
        </p:blipFill>
        <p:spPr bwMode="auto">
          <a:xfrm>
            <a:off x="6660106" y="40944"/>
            <a:ext cx="2429302" cy="2278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l="6050" t="35961" r="44546" b="16278"/>
          <a:stretch>
            <a:fillRect/>
          </a:stretch>
        </p:blipFill>
        <p:spPr bwMode="auto">
          <a:xfrm>
            <a:off x="163771" y="54592"/>
            <a:ext cx="2565782" cy="210175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l="8358" t="39879" r="47587" b="21688"/>
          <a:stretch>
            <a:fillRect/>
          </a:stretch>
        </p:blipFill>
        <p:spPr bwMode="auto">
          <a:xfrm>
            <a:off x="2825087" y="40944"/>
            <a:ext cx="3748628" cy="226552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Evaporation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10</a:t>
            </a:fld>
            <a:endParaRPr lang="en-US" dirty="0"/>
          </a:p>
        </p:txBody>
      </p:sp>
      <p:pic>
        <p:nvPicPr>
          <p:cNvPr id="10242" name="Picture 2"/>
          <p:cNvPicPr>
            <a:picLocks noChangeAspect="1" noChangeArrowheads="1"/>
          </p:cNvPicPr>
          <p:nvPr/>
        </p:nvPicPr>
        <p:blipFill>
          <a:blip r:embed="rId2" cstate="print"/>
          <a:srcRect l="28216" t="36567" r="20386" b="16605"/>
          <a:stretch>
            <a:fillRect/>
          </a:stretch>
        </p:blipFill>
        <p:spPr bwMode="auto">
          <a:xfrm>
            <a:off x="941696" y="1296536"/>
            <a:ext cx="7219665" cy="3630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Evaporation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11</a:t>
            </a:fld>
            <a:endParaRPr lang="en-US" dirty="0"/>
          </a:p>
        </p:txBody>
      </p:sp>
      <p:pic>
        <p:nvPicPr>
          <p:cNvPr id="11266" name="Picture 2"/>
          <p:cNvPicPr>
            <a:picLocks noChangeAspect="1" noChangeArrowheads="1"/>
          </p:cNvPicPr>
          <p:nvPr/>
        </p:nvPicPr>
        <p:blipFill>
          <a:blip r:embed="rId2" cstate="print"/>
          <a:srcRect l="32097" t="25187" r="21855" b="11754"/>
          <a:stretch>
            <a:fillRect/>
          </a:stretch>
        </p:blipFill>
        <p:spPr bwMode="auto">
          <a:xfrm>
            <a:off x="1160060" y="1187355"/>
            <a:ext cx="7110484" cy="5054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Effect of Evaporation on Shrinkage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12</a:t>
            </a:fld>
            <a:endParaRPr lang="en-US" dirty="0"/>
          </a:p>
        </p:txBody>
      </p:sp>
      <p:pic>
        <p:nvPicPr>
          <p:cNvPr id="12290" name="Picture 2"/>
          <p:cNvPicPr>
            <a:picLocks noChangeAspect="1" noChangeArrowheads="1"/>
          </p:cNvPicPr>
          <p:nvPr/>
        </p:nvPicPr>
        <p:blipFill>
          <a:blip r:embed="rId2" cstate="print"/>
          <a:srcRect l="30524" t="28358" r="21960" b="14366"/>
          <a:stretch>
            <a:fillRect/>
          </a:stretch>
        </p:blipFill>
        <p:spPr bwMode="auto">
          <a:xfrm>
            <a:off x="1105467" y="1201001"/>
            <a:ext cx="7410736" cy="49297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Plastic Shrinkage Crack</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13</a:t>
            </a:fld>
            <a:endParaRPr lang="en-US" dirty="0"/>
          </a:p>
        </p:txBody>
      </p:sp>
      <p:pic>
        <p:nvPicPr>
          <p:cNvPr id="13314" name="Picture 2"/>
          <p:cNvPicPr>
            <a:picLocks noChangeAspect="1" noChangeArrowheads="1"/>
          </p:cNvPicPr>
          <p:nvPr/>
        </p:nvPicPr>
        <p:blipFill>
          <a:blip r:embed="rId2" cstate="print"/>
          <a:srcRect l="27902" t="44030" r="35910" b="20895"/>
          <a:stretch>
            <a:fillRect/>
          </a:stretch>
        </p:blipFill>
        <p:spPr bwMode="auto">
          <a:xfrm>
            <a:off x="1719617" y="1132764"/>
            <a:ext cx="5131560" cy="2662006"/>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l="27377" t="22015" r="20386" b="13433"/>
          <a:stretch>
            <a:fillRect/>
          </a:stretch>
        </p:blipFill>
        <p:spPr bwMode="auto">
          <a:xfrm>
            <a:off x="2587705" y="3971497"/>
            <a:ext cx="3949568" cy="2744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Drying Shrinkage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14</a:t>
            </a:fld>
            <a:endParaRPr lang="en-US" dirty="0"/>
          </a:p>
        </p:txBody>
      </p:sp>
      <p:pic>
        <p:nvPicPr>
          <p:cNvPr id="14339" name="Picture 3"/>
          <p:cNvPicPr>
            <a:picLocks noChangeAspect="1" noChangeArrowheads="1"/>
          </p:cNvPicPr>
          <p:nvPr/>
        </p:nvPicPr>
        <p:blipFill>
          <a:blip r:embed="rId2" cstate="print"/>
          <a:srcRect l="32202" t="35075" r="18393" b="25933"/>
          <a:stretch>
            <a:fillRect/>
          </a:stretch>
        </p:blipFill>
        <p:spPr bwMode="auto">
          <a:xfrm>
            <a:off x="1310185" y="1269242"/>
            <a:ext cx="6769290" cy="2852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Factors Influencing Drying Shrinkage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15</a:t>
            </a:fld>
            <a:endParaRPr lang="en-US" dirty="0"/>
          </a:p>
        </p:txBody>
      </p:sp>
      <p:pic>
        <p:nvPicPr>
          <p:cNvPr id="15362" name="Picture 2"/>
          <p:cNvPicPr>
            <a:picLocks noChangeAspect="1" noChangeArrowheads="1"/>
          </p:cNvPicPr>
          <p:nvPr/>
        </p:nvPicPr>
        <p:blipFill>
          <a:blip r:embed="rId2" cstate="print"/>
          <a:srcRect l="27901" t="38060" r="22694" b="17164"/>
          <a:stretch>
            <a:fillRect/>
          </a:stretch>
        </p:blipFill>
        <p:spPr bwMode="auto">
          <a:xfrm>
            <a:off x="741924" y="1214647"/>
            <a:ext cx="8115473" cy="41352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Shrinkage and Cracking</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16</a:t>
            </a:fld>
            <a:endParaRPr lang="en-US" dirty="0"/>
          </a:p>
        </p:txBody>
      </p:sp>
      <p:pic>
        <p:nvPicPr>
          <p:cNvPr id="16386" name="Picture 2"/>
          <p:cNvPicPr>
            <a:picLocks noChangeAspect="1" noChangeArrowheads="1"/>
          </p:cNvPicPr>
          <p:nvPr/>
        </p:nvPicPr>
        <p:blipFill>
          <a:blip r:embed="rId2" cstate="print"/>
          <a:srcRect l="28007" t="33396" r="18393" b="17910"/>
          <a:stretch>
            <a:fillRect/>
          </a:stretch>
        </p:blipFill>
        <p:spPr bwMode="auto">
          <a:xfrm>
            <a:off x="1119115" y="1392071"/>
            <a:ext cx="7401531" cy="378043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Methods for Reducing Shrinkage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17</a:t>
            </a:fld>
            <a:endParaRPr lang="en-US" dirty="0"/>
          </a:p>
        </p:txBody>
      </p:sp>
      <p:pic>
        <p:nvPicPr>
          <p:cNvPr id="17410" name="Picture 2"/>
          <p:cNvPicPr>
            <a:picLocks noChangeAspect="1" noChangeArrowheads="1"/>
          </p:cNvPicPr>
          <p:nvPr/>
        </p:nvPicPr>
        <p:blipFill>
          <a:blip r:embed="rId2" cstate="print"/>
          <a:srcRect l="28950" t="33022" r="22694" b="24067"/>
          <a:stretch>
            <a:fillRect/>
          </a:stretch>
        </p:blipFill>
        <p:spPr bwMode="auto">
          <a:xfrm>
            <a:off x="1255594" y="1337481"/>
            <a:ext cx="7083188" cy="353391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Methods for Reducing Shrinkage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18</a:t>
            </a:fld>
            <a:endParaRPr lang="en-US" dirty="0"/>
          </a:p>
        </p:txBody>
      </p:sp>
      <p:pic>
        <p:nvPicPr>
          <p:cNvPr id="18434" name="Picture 2"/>
          <p:cNvPicPr>
            <a:picLocks noChangeAspect="1" noChangeArrowheads="1"/>
          </p:cNvPicPr>
          <p:nvPr/>
        </p:nvPicPr>
        <p:blipFill>
          <a:blip r:embed="rId2" cstate="print"/>
          <a:srcRect l="28321" t="17910" r="24477" b="10634"/>
          <a:stretch>
            <a:fillRect/>
          </a:stretch>
        </p:blipFill>
        <p:spPr bwMode="auto">
          <a:xfrm>
            <a:off x="5622877" y="3868685"/>
            <a:ext cx="3480179" cy="2962019"/>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l="30805" t="32416" r="20525" b="14039"/>
          <a:stretch>
            <a:fillRect/>
          </a:stretch>
        </p:blipFill>
        <p:spPr bwMode="auto">
          <a:xfrm>
            <a:off x="177421" y="1119116"/>
            <a:ext cx="6052142" cy="386231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Thermal Effects</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19</a:t>
            </a:fld>
            <a:endParaRPr lang="en-US" dirty="0"/>
          </a:p>
        </p:txBody>
      </p:sp>
      <p:pic>
        <p:nvPicPr>
          <p:cNvPr id="19458" name="Picture 2"/>
          <p:cNvPicPr>
            <a:picLocks noChangeAspect="1" noChangeArrowheads="1"/>
          </p:cNvPicPr>
          <p:nvPr/>
        </p:nvPicPr>
        <p:blipFill>
          <a:blip r:embed="rId2" cstate="print"/>
          <a:srcRect l="28531" t="30037" r="26260" b="28358"/>
          <a:stretch>
            <a:fillRect/>
          </a:stretch>
        </p:blipFill>
        <p:spPr bwMode="auto">
          <a:xfrm>
            <a:off x="1419365" y="1201003"/>
            <a:ext cx="6714699" cy="347419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During First 12 Hours after Concrete Casting</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a:t>
            </a:fld>
            <a:endParaRPr lang="en-US" dirty="0"/>
          </a:p>
        </p:txBody>
      </p:sp>
      <p:pic>
        <p:nvPicPr>
          <p:cNvPr id="2050" name="Picture 2"/>
          <p:cNvPicPr>
            <a:picLocks noChangeAspect="1" noChangeArrowheads="1"/>
          </p:cNvPicPr>
          <p:nvPr/>
        </p:nvPicPr>
        <p:blipFill>
          <a:blip r:embed="rId2" cstate="print"/>
          <a:srcRect l="31153" t="42537" r="25526" b="17724"/>
          <a:stretch>
            <a:fillRect/>
          </a:stretch>
        </p:blipFill>
        <p:spPr bwMode="auto">
          <a:xfrm>
            <a:off x="1978934" y="1078174"/>
            <a:ext cx="4804012" cy="247761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l="30910" t="26073" r="18008" b="8256"/>
          <a:stretch>
            <a:fillRect/>
          </a:stretch>
        </p:blipFill>
        <p:spPr bwMode="auto">
          <a:xfrm>
            <a:off x="1746907" y="3712193"/>
            <a:ext cx="5527343" cy="3036626"/>
          </a:xfrm>
          <a:prstGeom prst="rect">
            <a:avLst/>
          </a:prstGeom>
          <a:noFill/>
          <a:ln w="9525">
            <a:solidFill>
              <a:schemeClr val="tx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Thermal Effects</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20</a:t>
            </a:fld>
            <a:endParaRPr lang="en-US" dirty="0"/>
          </a:p>
        </p:txBody>
      </p:sp>
      <p:pic>
        <p:nvPicPr>
          <p:cNvPr id="20482" name="Picture 2"/>
          <p:cNvPicPr>
            <a:picLocks noChangeAspect="1" noChangeArrowheads="1"/>
          </p:cNvPicPr>
          <p:nvPr/>
        </p:nvPicPr>
        <p:blipFill>
          <a:blip r:embed="rId2" cstate="print"/>
          <a:srcRect l="26223" t="21269" r="15561" b="15485"/>
          <a:stretch>
            <a:fillRect/>
          </a:stretch>
        </p:blipFill>
        <p:spPr bwMode="auto">
          <a:xfrm>
            <a:off x="873456" y="1146417"/>
            <a:ext cx="7932008" cy="484495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Early Age Temperature Cracking</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21</a:t>
            </a:fld>
            <a:endParaRPr lang="en-US" dirty="0"/>
          </a:p>
        </p:txBody>
      </p:sp>
      <p:pic>
        <p:nvPicPr>
          <p:cNvPr id="21506" name="Picture 2"/>
          <p:cNvPicPr>
            <a:picLocks noChangeAspect="1" noChangeArrowheads="1"/>
          </p:cNvPicPr>
          <p:nvPr/>
        </p:nvPicPr>
        <p:blipFill>
          <a:blip r:embed="rId2" cstate="print"/>
          <a:srcRect l="27901" t="36940" r="29722" b="19216"/>
          <a:stretch>
            <a:fillRect/>
          </a:stretch>
        </p:blipFill>
        <p:spPr bwMode="auto">
          <a:xfrm>
            <a:off x="1528548" y="1269241"/>
            <a:ext cx="6168789" cy="358828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Fire Effect on Concrete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22</a:t>
            </a:fld>
            <a:endParaRPr lang="en-US" dirty="0"/>
          </a:p>
        </p:txBody>
      </p:sp>
      <p:pic>
        <p:nvPicPr>
          <p:cNvPr id="22530" name="Picture 2"/>
          <p:cNvPicPr>
            <a:picLocks noChangeAspect="1" noChangeArrowheads="1"/>
          </p:cNvPicPr>
          <p:nvPr/>
        </p:nvPicPr>
        <p:blipFill>
          <a:blip r:embed="rId2" cstate="print"/>
          <a:srcRect l="26223" t="32090" r="18708" b="21642"/>
          <a:stretch>
            <a:fillRect/>
          </a:stretch>
        </p:blipFill>
        <p:spPr bwMode="auto">
          <a:xfrm>
            <a:off x="859808" y="1296538"/>
            <a:ext cx="8011236" cy="378435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and Assignment</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23</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Bleeding</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3</a:t>
            </a:fld>
            <a:endParaRPr lang="en-US" dirty="0"/>
          </a:p>
        </p:txBody>
      </p:sp>
      <p:pic>
        <p:nvPicPr>
          <p:cNvPr id="3074" name="Picture 2"/>
          <p:cNvPicPr>
            <a:picLocks noChangeAspect="1" noChangeArrowheads="1"/>
          </p:cNvPicPr>
          <p:nvPr/>
        </p:nvPicPr>
        <p:blipFill>
          <a:blip r:embed="rId2" cstate="print"/>
          <a:srcRect l="27587" t="39366" r="25106" b="15672"/>
          <a:stretch>
            <a:fillRect/>
          </a:stretch>
        </p:blipFill>
        <p:spPr bwMode="auto">
          <a:xfrm>
            <a:off x="1255593" y="1555844"/>
            <a:ext cx="6605517" cy="35297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Setting</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4</a:t>
            </a:fld>
            <a:endParaRPr lang="en-US" dirty="0"/>
          </a:p>
        </p:txBody>
      </p:sp>
      <p:pic>
        <p:nvPicPr>
          <p:cNvPr id="4098" name="Picture 2"/>
          <p:cNvPicPr>
            <a:picLocks noChangeAspect="1" noChangeArrowheads="1"/>
          </p:cNvPicPr>
          <p:nvPr/>
        </p:nvPicPr>
        <p:blipFill>
          <a:blip r:embed="rId2" cstate="print"/>
          <a:srcRect l="28741" t="29664" r="27099" b="46082"/>
          <a:stretch>
            <a:fillRect/>
          </a:stretch>
        </p:blipFill>
        <p:spPr bwMode="auto">
          <a:xfrm>
            <a:off x="1337480" y="1446662"/>
            <a:ext cx="5868537" cy="1774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Hydration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5</a:t>
            </a:fld>
            <a:endParaRPr lang="en-US" dirty="0"/>
          </a:p>
        </p:txBody>
      </p:sp>
      <p:pic>
        <p:nvPicPr>
          <p:cNvPr id="5122" name="Picture 2"/>
          <p:cNvPicPr>
            <a:picLocks noChangeAspect="1" noChangeArrowheads="1"/>
          </p:cNvPicPr>
          <p:nvPr/>
        </p:nvPicPr>
        <p:blipFill>
          <a:blip r:embed="rId2" cstate="print"/>
          <a:srcRect l="25489" t="30224" r="16086" b="35821"/>
          <a:stretch>
            <a:fillRect/>
          </a:stretch>
        </p:blipFill>
        <p:spPr bwMode="auto">
          <a:xfrm>
            <a:off x="723332" y="1378422"/>
            <a:ext cx="8243247" cy="2693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Hydration</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6</a:t>
            </a:fld>
            <a:endParaRPr lang="en-US" dirty="0"/>
          </a:p>
        </p:txBody>
      </p:sp>
      <p:pic>
        <p:nvPicPr>
          <p:cNvPr id="6146" name="Picture 2"/>
          <p:cNvPicPr>
            <a:picLocks noChangeAspect="1" noChangeArrowheads="1"/>
          </p:cNvPicPr>
          <p:nvPr/>
        </p:nvPicPr>
        <p:blipFill>
          <a:blip r:embed="rId2" cstate="print"/>
          <a:srcRect l="28216" t="30224" r="21330" b="22201"/>
          <a:stretch>
            <a:fillRect/>
          </a:stretch>
        </p:blipFill>
        <p:spPr bwMode="auto">
          <a:xfrm>
            <a:off x="1009934" y="1241947"/>
            <a:ext cx="7492621" cy="3972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Plastic Shrinkage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7</a:t>
            </a:fld>
            <a:endParaRPr lang="en-US" dirty="0"/>
          </a:p>
        </p:txBody>
      </p:sp>
      <p:pic>
        <p:nvPicPr>
          <p:cNvPr id="7170" name="Picture 2"/>
          <p:cNvPicPr>
            <a:picLocks noChangeAspect="1" noChangeArrowheads="1"/>
          </p:cNvPicPr>
          <p:nvPr/>
        </p:nvPicPr>
        <p:blipFill>
          <a:blip r:embed="rId2" cstate="print"/>
          <a:srcRect l="27692" t="31157" r="19967" b="24627"/>
          <a:stretch>
            <a:fillRect/>
          </a:stretch>
        </p:blipFill>
        <p:spPr bwMode="auto">
          <a:xfrm>
            <a:off x="1009936" y="1037231"/>
            <a:ext cx="6960356" cy="316969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l="32693" t="28685" r="15700" b="31763"/>
          <a:stretch>
            <a:fillRect/>
          </a:stretch>
        </p:blipFill>
        <p:spPr bwMode="auto">
          <a:xfrm>
            <a:off x="2088106" y="4299046"/>
            <a:ext cx="5606140" cy="24156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Plastic Shrinkage</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8</a:t>
            </a:fld>
            <a:endParaRPr lang="en-US" dirty="0"/>
          </a:p>
        </p:txBody>
      </p:sp>
      <p:pic>
        <p:nvPicPr>
          <p:cNvPr id="8194" name="Picture 2"/>
          <p:cNvPicPr>
            <a:picLocks noChangeAspect="1" noChangeArrowheads="1"/>
          </p:cNvPicPr>
          <p:nvPr/>
        </p:nvPicPr>
        <p:blipFill>
          <a:blip r:embed="rId2" cstate="print"/>
          <a:srcRect l="28846" t="22948" r="18603" b="18097"/>
          <a:stretch>
            <a:fillRect/>
          </a:stretch>
        </p:blipFill>
        <p:spPr bwMode="auto">
          <a:xfrm>
            <a:off x="849271" y="968991"/>
            <a:ext cx="4500652" cy="2961563"/>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l="30175" t="22155" r="18532" b="21502"/>
          <a:stretch>
            <a:fillRect/>
          </a:stretch>
        </p:blipFill>
        <p:spPr bwMode="auto">
          <a:xfrm>
            <a:off x="4525090" y="3971500"/>
            <a:ext cx="4530202" cy="2797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Consequences of Strength Development</a:t>
            </a:r>
            <a:endParaRPr lang="en-CA" dirty="0"/>
          </a:p>
        </p:txBody>
      </p:sp>
      <p:sp>
        <p:nvSpPr>
          <p:cNvPr id="4" name="Slide Number Placeholder 3"/>
          <p:cNvSpPr>
            <a:spLocks noGrp="1"/>
          </p:cNvSpPr>
          <p:nvPr>
            <p:ph type="sldNum" sz="quarter" idx="12"/>
          </p:nvPr>
        </p:nvSpPr>
        <p:spPr/>
        <p:txBody>
          <a:bodyPr/>
          <a:lstStyle/>
          <a:p>
            <a:pPr>
              <a:defRPr/>
            </a:pPr>
            <a:fld id="{421A4A66-A511-47CE-8A2F-92FDADF1E31E}" type="slidenum">
              <a:rPr lang="en-US" smtClean="0"/>
              <a:pPr>
                <a:defRPr/>
              </a:pPr>
              <a:t>9</a:t>
            </a:fld>
            <a:endParaRPr lang="en-US" dirty="0"/>
          </a:p>
        </p:txBody>
      </p:sp>
      <p:pic>
        <p:nvPicPr>
          <p:cNvPr id="9218" name="Picture 2"/>
          <p:cNvPicPr>
            <a:picLocks noChangeAspect="1" noChangeArrowheads="1"/>
          </p:cNvPicPr>
          <p:nvPr/>
        </p:nvPicPr>
        <p:blipFill>
          <a:blip r:embed="rId2" cstate="print"/>
          <a:srcRect l="31258" t="41604" r="19757" b="34329"/>
          <a:stretch>
            <a:fillRect/>
          </a:stretch>
        </p:blipFill>
        <p:spPr bwMode="auto">
          <a:xfrm>
            <a:off x="1296538" y="1337480"/>
            <a:ext cx="6728346" cy="18585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miter lim="800000"/>
          <a:headEnd type="none" w="sm" len="sm"/>
          <a:tailEnd type="triangl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CC33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miter lim="800000"/>
          <a:headEnd type="none" w="sm" len="sm"/>
          <a:tailEnd type="triangl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CC3300"/>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12213</TotalTime>
  <Words>209</Words>
  <Application>Microsoft Office PowerPoint</Application>
  <PresentationFormat>On-screen Show (4:3)</PresentationFormat>
  <Paragraphs>53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Blueprint</vt:lpstr>
      <vt:lpstr>Dimensional Stability</vt:lpstr>
      <vt:lpstr>During First 12 Hours after Concrete Casting</vt:lpstr>
      <vt:lpstr>Bleeding</vt:lpstr>
      <vt:lpstr>Setting</vt:lpstr>
      <vt:lpstr>Hydration</vt:lpstr>
      <vt:lpstr>Hydration</vt:lpstr>
      <vt:lpstr>Plastic Shrinkage</vt:lpstr>
      <vt:lpstr>Plastic Shrinkage</vt:lpstr>
      <vt:lpstr>Consequences of Strength Development</vt:lpstr>
      <vt:lpstr>Evaporation</vt:lpstr>
      <vt:lpstr>Evaporation</vt:lpstr>
      <vt:lpstr>Effect of Evaporation on Shrinkage</vt:lpstr>
      <vt:lpstr>Preventing Plastic Shrinkage Crack</vt:lpstr>
      <vt:lpstr>Drying Shrinkage</vt:lpstr>
      <vt:lpstr>Factors Influencing Drying Shrinkage</vt:lpstr>
      <vt:lpstr>Shrinkage and Cracking</vt:lpstr>
      <vt:lpstr>Methods for Reducing Shrinkage</vt:lpstr>
      <vt:lpstr>Methods for Reducing Shrinkage</vt:lpstr>
      <vt:lpstr>Thermal Effects</vt:lpstr>
      <vt:lpstr>Thermal Effects</vt:lpstr>
      <vt:lpstr>Early Age Temperature Cracking</vt:lpstr>
      <vt:lpstr>Fire Effect on Concrete</vt:lpstr>
      <vt:lpstr>Questions and Assignment</vt:lpstr>
    </vt:vector>
  </TitlesOfParts>
  <Company>PEER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Axial Load Capacity Model</dc:title>
  <dc:creator>Ken Elwood</dc:creator>
  <cp:lastModifiedBy>Safeer Abbas</cp:lastModifiedBy>
  <cp:revision>683</cp:revision>
  <cp:lastPrinted>1601-01-01T00:00:00Z</cp:lastPrinted>
  <dcterms:created xsi:type="dcterms:W3CDTF">2001-05-23T23:44:59Z</dcterms:created>
  <dcterms:modified xsi:type="dcterms:W3CDTF">2015-10-02T01:50:01Z</dcterms:modified>
</cp:coreProperties>
</file>