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256" r:id="rId2"/>
    <p:sldId id="395"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5" r:id="rId33"/>
  </p:sldIdLst>
  <p:sldSz cx="9144000" cy="6858000" type="screen4x3"/>
  <p:notesSz cx="6781800" cy="8839200"/>
  <p:defaultTextStyle>
    <a:defPPr>
      <a:defRPr lang="en-US"/>
    </a:defPPr>
    <a:lvl1pPr algn="l" rtl="0" fontAlgn="base">
      <a:spcBef>
        <a:spcPct val="0"/>
      </a:spcBef>
      <a:spcAft>
        <a:spcPct val="0"/>
      </a:spcAft>
      <a:defRPr sz="2400" kern="1200">
        <a:solidFill>
          <a:srgbClr val="CC3300"/>
        </a:solidFill>
        <a:latin typeface="Tahoma" pitchFamily="34" charset="0"/>
        <a:ea typeface="+mn-ea"/>
        <a:cs typeface="+mn-cs"/>
      </a:defRPr>
    </a:lvl1pPr>
    <a:lvl2pPr marL="457200" algn="l" rtl="0" fontAlgn="base">
      <a:spcBef>
        <a:spcPct val="0"/>
      </a:spcBef>
      <a:spcAft>
        <a:spcPct val="0"/>
      </a:spcAft>
      <a:defRPr sz="2400" kern="1200">
        <a:solidFill>
          <a:srgbClr val="CC3300"/>
        </a:solidFill>
        <a:latin typeface="Tahoma" pitchFamily="34" charset="0"/>
        <a:ea typeface="+mn-ea"/>
        <a:cs typeface="+mn-cs"/>
      </a:defRPr>
    </a:lvl2pPr>
    <a:lvl3pPr marL="914400" algn="l" rtl="0" fontAlgn="base">
      <a:spcBef>
        <a:spcPct val="0"/>
      </a:spcBef>
      <a:spcAft>
        <a:spcPct val="0"/>
      </a:spcAft>
      <a:defRPr sz="2400" kern="1200">
        <a:solidFill>
          <a:srgbClr val="CC3300"/>
        </a:solidFill>
        <a:latin typeface="Tahoma" pitchFamily="34" charset="0"/>
        <a:ea typeface="+mn-ea"/>
        <a:cs typeface="+mn-cs"/>
      </a:defRPr>
    </a:lvl3pPr>
    <a:lvl4pPr marL="1371600" algn="l" rtl="0" fontAlgn="base">
      <a:spcBef>
        <a:spcPct val="0"/>
      </a:spcBef>
      <a:spcAft>
        <a:spcPct val="0"/>
      </a:spcAft>
      <a:defRPr sz="2400" kern="1200">
        <a:solidFill>
          <a:srgbClr val="CC3300"/>
        </a:solidFill>
        <a:latin typeface="Tahoma" pitchFamily="34" charset="0"/>
        <a:ea typeface="+mn-ea"/>
        <a:cs typeface="+mn-cs"/>
      </a:defRPr>
    </a:lvl4pPr>
    <a:lvl5pPr marL="1828800" algn="l" rtl="0" fontAlgn="base">
      <a:spcBef>
        <a:spcPct val="0"/>
      </a:spcBef>
      <a:spcAft>
        <a:spcPct val="0"/>
      </a:spcAft>
      <a:defRPr sz="2400" kern="1200">
        <a:solidFill>
          <a:srgbClr val="CC3300"/>
        </a:solidFill>
        <a:latin typeface="Tahoma" pitchFamily="34" charset="0"/>
        <a:ea typeface="+mn-ea"/>
        <a:cs typeface="+mn-cs"/>
      </a:defRPr>
    </a:lvl5pPr>
    <a:lvl6pPr marL="2286000" algn="l" defTabSz="914400" rtl="0" eaLnBrk="1" latinLnBrk="0" hangingPunct="1">
      <a:defRPr sz="2400" kern="1200">
        <a:solidFill>
          <a:srgbClr val="CC3300"/>
        </a:solidFill>
        <a:latin typeface="Tahoma" pitchFamily="34" charset="0"/>
        <a:ea typeface="+mn-ea"/>
        <a:cs typeface="+mn-cs"/>
      </a:defRPr>
    </a:lvl6pPr>
    <a:lvl7pPr marL="2743200" algn="l" defTabSz="914400" rtl="0" eaLnBrk="1" latinLnBrk="0" hangingPunct="1">
      <a:defRPr sz="2400" kern="1200">
        <a:solidFill>
          <a:srgbClr val="CC3300"/>
        </a:solidFill>
        <a:latin typeface="Tahoma" pitchFamily="34" charset="0"/>
        <a:ea typeface="+mn-ea"/>
        <a:cs typeface="+mn-cs"/>
      </a:defRPr>
    </a:lvl7pPr>
    <a:lvl8pPr marL="3200400" algn="l" defTabSz="914400" rtl="0" eaLnBrk="1" latinLnBrk="0" hangingPunct="1">
      <a:defRPr sz="2400" kern="1200">
        <a:solidFill>
          <a:srgbClr val="CC3300"/>
        </a:solidFill>
        <a:latin typeface="Tahoma" pitchFamily="34" charset="0"/>
        <a:ea typeface="+mn-ea"/>
        <a:cs typeface="+mn-cs"/>
      </a:defRPr>
    </a:lvl8pPr>
    <a:lvl9pPr marL="3657600" algn="l" defTabSz="914400" rtl="0" eaLnBrk="1" latinLnBrk="0" hangingPunct="1">
      <a:defRPr sz="2400" kern="1200">
        <a:solidFill>
          <a:srgbClr val="CC3300"/>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620"/>
    <a:srgbClr val="003366"/>
    <a:srgbClr val="400BC5"/>
    <a:srgbClr val="6C3997"/>
    <a:srgbClr val="702DA3"/>
    <a:srgbClr val="8814BC"/>
    <a:srgbClr val="6E29A7"/>
    <a:srgbClr val="7414BC"/>
    <a:srgbClr val="7332A4"/>
    <a:srgbClr val="65656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p:scale>
          <a:sx n="70" d="100"/>
          <a:sy n="70" d="100"/>
        </p:scale>
        <p:origin x="-1386" y="-168"/>
      </p:cViewPr>
      <p:guideLst>
        <p:guide orient="horz" pos="2168"/>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1" d="100"/>
          <a:sy n="91" d="100"/>
        </p:scale>
        <p:origin x="-3768" y="-120"/>
      </p:cViewPr>
      <p:guideLst>
        <p:guide orient="horz" pos="278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38780" cy="44196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lvl1pPr defTabSz="889447">
              <a:defRPr sz="1200">
                <a:solidFill>
                  <a:schemeClr val="tx1"/>
                </a:solidFill>
                <a:latin typeface="Times New Roman" pitchFamily="18" charset="0"/>
              </a:defRPr>
            </a:lvl1pPr>
          </a:lstStyle>
          <a:p>
            <a:pPr>
              <a:defRPr/>
            </a:pPr>
            <a:endParaRPr lang="en-US"/>
          </a:p>
        </p:txBody>
      </p:sp>
      <p:sp>
        <p:nvSpPr>
          <p:cNvPr id="47107" name="Rectangle 3"/>
          <p:cNvSpPr>
            <a:spLocks noGrp="1" noChangeArrowheads="1"/>
          </p:cNvSpPr>
          <p:nvPr>
            <p:ph type="dt" sz="quarter" idx="1"/>
          </p:nvPr>
        </p:nvSpPr>
        <p:spPr bwMode="auto">
          <a:xfrm>
            <a:off x="3843020" y="0"/>
            <a:ext cx="2938780" cy="44196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lvl1pPr algn="r" defTabSz="889447">
              <a:defRPr sz="1200">
                <a:solidFill>
                  <a:schemeClr val="tx1"/>
                </a:solidFill>
                <a:latin typeface="Times New Roman" pitchFamily="18" charset="0"/>
              </a:defRPr>
            </a:lvl1pPr>
          </a:lstStyle>
          <a:p>
            <a:pPr>
              <a:defRPr/>
            </a:pPr>
            <a:endParaRPr lang="en-US"/>
          </a:p>
        </p:txBody>
      </p:sp>
      <p:sp>
        <p:nvSpPr>
          <p:cNvPr id="47108" name="Rectangle 4"/>
          <p:cNvSpPr>
            <a:spLocks noGrp="1" noChangeArrowheads="1"/>
          </p:cNvSpPr>
          <p:nvPr>
            <p:ph type="ftr" sz="quarter" idx="2"/>
          </p:nvPr>
        </p:nvSpPr>
        <p:spPr bwMode="auto">
          <a:xfrm>
            <a:off x="0" y="8397240"/>
            <a:ext cx="2938780" cy="441960"/>
          </a:xfrm>
          <a:prstGeom prst="rect">
            <a:avLst/>
          </a:prstGeom>
          <a:noFill/>
          <a:ln w="9525">
            <a:noFill/>
            <a:miter lim="800000"/>
            <a:headEnd/>
            <a:tailEnd/>
          </a:ln>
          <a:effectLst/>
        </p:spPr>
        <p:txBody>
          <a:bodyPr vert="horz" wrap="square" lIns="88987" tIns="44494" rIns="88987" bIns="44494" numCol="1" anchor="b" anchorCtr="0" compatLnSpc="1">
            <a:prstTxWarp prst="textNoShape">
              <a:avLst/>
            </a:prstTxWarp>
          </a:bodyPr>
          <a:lstStyle>
            <a:lvl1pPr defTabSz="889447">
              <a:defRPr sz="1200">
                <a:solidFill>
                  <a:schemeClr val="tx1"/>
                </a:solidFill>
                <a:latin typeface="Times New Roman" pitchFamily="18" charset="0"/>
              </a:defRPr>
            </a:lvl1pPr>
          </a:lstStyle>
          <a:p>
            <a:pPr>
              <a:defRPr/>
            </a:pPr>
            <a:endParaRPr lang="en-US"/>
          </a:p>
        </p:txBody>
      </p:sp>
      <p:sp>
        <p:nvSpPr>
          <p:cNvPr id="47109" name="Rectangle 5"/>
          <p:cNvSpPr>
            <a:spLocks noGrp="1" noChangeArrowheads="1"/>
          </p:cNvSpPr>
          <p:nvPr>
            <p:ph type="sldNum" sz="quarter" idx="3"/>
          </p:nvPr>
        </p:nvSpPr>
        <p:spPr bwMode="auto">
          <a:xfrm>
            <a:off x="3843020" y="8397240"/>
            <a:ext cx="2938780" cy="441960"/>
          </a:xfrm>
          <a:prstGeom prst="rect">
            <a:avLst/>
          </a:prstGeom>
          <a:noFill/>
          <a:ln w="9525">
            <a:noFill/>
            <a:miter lim="800000"/>
            <a:headEnd/>
            <a:tailEnd/>
          </a:ln>
          <a:effectLst/>
        </p:spPr>
        <p:txBody>
          <a:bodyPr vert="horz" wrap="square" lIns="88987" tIns="44494" rIns="88987" bIns="44494" numCol="1" anchor="b" anchorCtr="0" compatLnSpc="1">
            <a:prstTxWarp prst="textNoShape">
              <a:avLst/>
            </a:prstTxWarp>
          </a:bodyPr>
          <a:lstStyle>
            <a:lvl1pPr algn="r" defTabSz="889447">
              <a:defRPr sz="1200">
                <a:solidFill>
                  <a:schemeClr val="tx1"/>
                </a:solidFill>
                <a:latin typeface="Times New Roman" pitchFamily="18" charset="0"/>
              </a:defRPr>
            </a:lvl1pPr>
          </a:lstStyle>
          <a:p>
            <a:pPr>
              <a:defRPr/>
            </a:pPr>
            <a:fld id="{78183A60-97DE-4F26-9218-30C21DE3CACA}" type="slidenum">
              <a:rPr lang="en-US"/>
              <a:pPr>
                <a:defRPr/>
              </a:pPr>
              <a:t>‹#›</a:t>
            </a:fld>
            <a:endParaRPr lang="en-US"/>
          </a:p>
        </p:txBody>
      </p:sp>
    </p:spTree>
    <p:extLst>
      <p:ext uri="{BB962C8B-B14F-4D97-AF65-F5344CB8AC3E}">
        <p14:creationId xmlns="" xmlns:p14="http://schemas.microsoft.com/office/powerpoint/2010/main" val="3867408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38780" cy="44196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lvl1pPr defTabSz="889447">
              <a:defRPr sz="1200">
                <a:solidFill>
                  <a:schemeClr val="tx1"/>
                </a:solidFill>
                <a:latin typeface="Times New Roman" pitchFamily="18" charset="0"/>
              </a:defRPr>
            </a:lvl1pPr>
          </a:lstStyle>
          <a:p>
            <a:pPr>
              <a:defRPr/>
            </a:pPr>
            <a:endParaRPr lang="en-US"/>
          </a:p>
        </p:txBody>
      </p:sp>
      <p:sp>
        <p:nvSpPr>
          <p:cNvPr id="33795" name="Rectangle 3"/>
          <p:cNvSpPr>
            <a:spLocks noGrp="1" noChangeArrowheads="1"/>
          </p:cNvSpPr>
          <p:nvPr>
            <p:ph type="dt" idx="1"/>
          </p:nvPr>
        </p:nvSpPr>
        <p:spPr bwMode="auto">
          <a:xfrm>
            <a:off x="3843020" y="0"/>
            <a:ext cx="2938780" cy="44196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lvl1pPr algn="r" defTabSz="889447">
              <a:defRPr sz="1200">
                <a:solidFill>
                  <a:schemeClr val="tx1"/>
                </a:solidFill>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2688" y="663575"/>
            <a:ext cx="4419600" cy="33147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04240" y="4198620"/>
            <a:ext cx="4973320" cy="397764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397240"/>
            <a:ext cx="2938780" cy="441960"/>
          </a:xfrm>
          <a:prstGeom prst="rect">
            <a:avLst/>
          </a:prstGeom>
          <a:noFill/>
          <a:ln w="9525">
            <a:noFill/>
            <a:miter lim="800000"/>
            <a:headEnd/>
            <a:tailEnd/>
          </a:ln>
          <a:effectLst/>
        </p:spPr>
        <p:txBody>
          <a:bodyPr vert="horz" wrap="square" lIns="88987" tIns="44494" rIns="88987" bIns="44494" numCol="1" anchor="b" anchorCtr="0" compatLnSpc="1">
            <a:prstTxWarp prst="textNoShape">
              <a:avLst/>
            </a:prstTxWarp>
          </a:bodyPr>
          <a:lstStyle>
            <a:lvl1pPr defTabSz="889447">
              <a:defRPr sz="1200">
                <a:solidFill>
                  <a:schemeClr val="tx1"/>
                </a:solidFill>
                <a:latin typeface="Times New Roman" pitchFamily="18" charset="0"/>
              </a:defRPr>
            </a:lvl1pPr>
          </a:lstStyle>
          <a:p>
            <a:pPr>
              <a:defRPr/>
            </a:pPr>
            <a:endParaRPr lang="en-US"/>
          </a:p>
        </p:txBody>
      </p:sp>
      <p:sp>
        <p:nvSpPr>
          <p:cNvPr id="33799" name="Rectangle 7"/>
          <p:cNvSpPr>
            <a:spLocks noGrp="1" noChangeArrowheads="1"/>
          </p:cNvSpPr>
          <p:nvPr>
            <p:ph type="sldNum" sz="quarter" idx="5"/>
          </p:nvPr>
        </p:nvSpPr>
        <p:spPr bwMode="auto">
          <a:xfrm>
            <a:off x="3843020" y="8397240"/>
            <a:ext cx="2938780" cy="441960"/>
          </a:xfrm>
          <a:prstGeom prst="rect">
            <a:avLst/>
          </a:prstGeom>
          <a:noFill/>
          <a:ln w="9525">
            <a:noFill/>
            <a:miter lim="800000"/>
            <a:headEnd/>
            <a:tailEnd/>
          </a:ln>
          <a:effectLst/>
        </p:spPr>
        <p:txBody>
          <a:bodyPr vert="horz" wrap="square" lIns="88987" tIns="44494" rIns="88987" bIns="44494" numCol="1" anchor="b" anchorCtr="0" compatLnSpc="1">
            <a:prstTxWarp prst="textNoShape">
              <a:avLst/>
            </a:prstTxWarp>
          </a:bodyPr>
          <a:lstStyle>
            <a:lvl1pPr algn="r" defTabSz="889447">
              <a:defRPr sz="1200">
                <a:solidFill>
                  <a:schemeClr val="tx1"/>
                </a:solidFill>
                <a:latin typeface="Times New Roman" pitchFamily="18" charset="0"/>
              </a:defRPr>
            </a:lvl1pPr>
          </a:lstStyle>
          <a:p>
            <a:pPr>
              <a:defRPr/>
            </a:pPr>
            <a:fld id="{B168C95C-CFA9-446B-8BD1-56633DF3689C}" type="slidenum">
              <a:rPr lang="en-US"/>
              <a:pPr>
                <a:defRPr/>
              </a:pPr>
              <a:t>‹#›</a:t>
            </a:fld>
            <a:endParaRPr lang="en-US"/>
          </a:p>
        </p:txBody>
      </p:sp>
    </p:spTree>
    <p:extLst>
      <p:ext uri="{BB962C8B-B14F-4D97-AF65-F5344CB8AC3E}">
        <p14:creationId xmlns="" xmlns:p14="http://schemas.microsoft.com/office/powerpoint/2010/main" val="40601180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352" indent="-167352">
              <a:buFont typeface="Arial" panose="020B0604020202020204" pitchFamily="34" charset="0"/>
              <a:buChar char="•"/>
            </a:pPr>
            <a:r>
              <a:rPr lang="en-US" dirty="0" smtClean="0"/>
              <a:t>My name is </a:t>
            </a:r>
            <a:r>
              <a:rPr lang="en-US" dirty="0" err="1" smtClean="0"/>
              <a:t>Safeer</a:t>
            </a:r>
            <a:r>
              <a:rPr lang="en-US" dirty="0" smtClean="0"/>
              <a:t> Abbas. I did my BSc Civil Engineering from UET Lahore, Pakistan. Then, I started my Master degree at UBC Vancouver Canada in September 2008. I joined Dr. </a:t>
            </a:r>
            <a:r>
              <a:rPr lang="en-US" dirty="0" err="1" smtClean="0"/>
              <a:t>Nehdi’s</a:t>
            </a:r>
            <a:r>
              <a:rPr lang="en-US" dirty="0" smtClean="0"/>
              <a:t> research group as a PhD candidate in September 2010.</a:t>
            </a:r>
          </a:p>
          <a:p>
            <a:pPr marL="167352" indent="-167352">
              <a:buFont typeface="Arial" panose="020B0604020202020204" pitchFamily="34" charset="0"/>
              <a:buChar char="•"/>
            </a:pPr>
            <a:r>
              <a:rPr lang="en-US" dirty="0" smtClean="0"/>
              <a:t>And today I am going to defend my PhD thesis on the “Structural and Durability Properties of Precast Segmental Tunnel Linings.”</a:t>
            </a:r>
          </a:p>
          <a:p>
            <a:pPr marL="167352" indent="-167352">
              <a:buFont typeface="Arial" panose="020B0604020202020204" pitchFamily="34" charset="0"/>
              <a:buChar char="•"/>
            </a:pPr>
            <a:r>
              <a:rPr lang="en-US" dirty="0" smtClean="0"/>
              <a:t>As the name indicate, my research focused on two aspects of PCTL. First the structural performance mainly related to flexural and thrust load resistance and secondly, durability performance mainly related to chloride induced corrosion.</a:t>
            </a:r>
            <a:endParaRPr lang="en-US" dirty="0"/>
          </a:p>
        </p:txBody>
      </p:sp>
      <p:sp>
        <p:nvSpPr>
          <p:cNvPr id="4" name="Slide Number Placeholder 3"/>
          <p:cNvSpPr>
            <a:spLocks noGrp="1"/>
          </p:cNvSpPr>
          <p:nvPr>
            <p:ph type="sldNum" sz="quarter" idx="10"/>
          </p:nvPr>
        </p:nvSpPr>
        <p:spPr/>
        <p:txBody>
          <a:bodyPr/>
          <a:lstStyle/>
          <a:p>
            <a:pPr>
              <a:defRPr/>
            </a:pPr>
            <a:fld id="{B168C95C-CFA9-446B-8BD1-56633DF3689C}" type="slidenum">
              <a:rPr lang="en-US" smtClean="0"/>
              <a:pPr>
                <a:defRPr/>
              </a:pPr>
              <a:t>1</a:t>
            </a:fld>
            <a:endParaRPr lang="en-US"/>
          </a:p>
        </p:txBody>
      </p:sp>
    </p:spTree>
    <p:extLst>
      <p:ext uri="{BB962C8B-B14F-4D97-AF65-F5344CB8AC3E}">
        <p14:creationId xmlns="" xmlns:p14="http://schemas.microsoft.com/office/powerpoint/2010/main" val="177723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grpSp>
        <p:grpSp>
          <p:nvGrpSpPr>
            <p:cNvPr id="6" name="Group 58"/>
            <p:cNvGrpSpPr>
              <a:grpSpLocks/>
            </p:cNvGrpSpPr>
            <p:nvPr userDrawn="1"/>
          </p:nvGrpSpPr>
          <p:grpSpPr bwMode="auto">
            <a:xfrm>
              <a:off x="0" y="1296"/>
              <a:ext cx="4019" cy="1683"/>
              <a:chOff x="0" y="1296"/>
              <a:chExt cx="4019" cy="1683"/>
            </a:xfrm>
          </p:grpSpPr>
          <p:sp>
            <p:nvSpPr>
              <p:cNvPr id="11" name="Line 59"/>
              <p:cNvSpPr>
                <a:spLocks noChangeShapeType="1"/>
              </p:cNvSpPr>
              <p:nvPr/>
            </p:nvSpPr>
            <p:spPr bwMode="ltGray">
              <a:xfrm>
                <a:off x="376" y="1296"/>
                <a:ext cx="10" cy="1683"/>
              </a:xfrm>
              <a:prstGeom prst="line">
                <a:avLst/>
              </a:prstGeom>
              <a:noFill/>
              <a:ln w="19050">
                <a:solidFill>
                  <a:srgbClr val="7414BC"/>
                </a:solidFill>
                <a:round/>
                <a:headEnd/>
                <a:tailEnd/>
              </a:ln>
              <a:effectLst/>
            </p:spPr>
            <p:txBody>
              <a:bodyPr wrap="none" anchor="ctr"/>
              <a:lstStyle/>
              <a:p>
                <a:pPr>
                  <a:defRPr/>
                </a:pPr>
                <a:endParaRPr lang="en-CA"/>
              </a:p>
            </p:txBody>
          </p:sp>
          <p:sp>
            <p:nvSpPr>
              <p:cNvPr id="12" name="Line 60"/>
              <p:cNvSpPr>
                <a:spLocks noChangeShapeType="1"/>
              </p:cNvSpPr>
              <p:nvPr/>
            </p:nvSpPr>
            <p:spPr bwMode="ltGray">
              <a:xfrm flipH="1">
                <a:off x="0" y="2480"/>
                <a:ext cx="2688" cy="8"/>
              </a:xfrm>
              <a:prstGeom prst="line">
                <a:avLst/>
              </a:prstGeom>
              <a:noFill/>
              <a:ln w="19050">
                <a:solidFill>
                  <a:srgbClr val="7414BC"/>
                </a:solidFill>
                <a:round/>
                <a:headEnd/>
                <a:tailEnd/>
              </a:ln>
              <a:effectLst/>
            </p:spPr>
            <p:txBody>
              <a:bodyPr wrap="none" anchor="ctr"/>
              <a:lstStyle/>
              <a:p>
                <a:pPr>
                  <a:defRPr/>
                </a:pPr>
                <a:endParaRPr lang="en-CA"/>
              </a:p>
            </p:txBody>
          </p:sp>
          <p:sp>
            <p:nvSpPr>
              <p:cNvPr id="13" name="Line 61"/>
              <p:cNvSpPr>
                <a:spLocks noChangeShapeType="1"/>
              </p:cNvSpPr>
              <p:nvPr/>
            </p:nvSpPr>
            <p:spPr bwMode="ltGray">
              <a:xfrm flipH="1" flipV="1">
                <a:off x="208" y="1538"/>
                <a:ext cx="3811" cy="1"/>
              </a:xfrm>
              <a:prstGeom prst="line">
                <a:avLst/>
              </a:prstGeom>
              <a:noFill/>
              <a:ln w="19050">
                <a:solidFill>
                  <a:srgbClr val="7414BC"/>
                </a:solidFill>
                <a:round/>
                <a:headEnd/>
                <a:tailEnd/>
              </a:ln>
              <a:effectLst/>
            </p:spPr>
            <p:txBody>
              <a:bodyPr wrap="none" anchor="ctr"/>
              <a:lstStyle/>
              <a:p>
                <a:pPr>
                  <a:defRPr/>
                </a:pPr>
                <a:endParaRPr lang="en-CA"/>
              </a:p>
            </p:txBody>
          </p:sp>
          <p:sp>
            <p:nvSpPr>
              <p:cNvPr id="14" name="Arc 62"/>
              <p:cNvSpPr>
                <a:spLocks/>
              </p:cNvSpPr>
              <p:nvPr/>
            </p:nvSpPr>
            <p:spPr bwMode="ltGray">
              <a:xfrm rot="16200000" flipH="1">
                <a:off x="314" y="1452"/>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7414BC"/>
                </a:solidFill>
                <a:round/>
                <a:headEnd/>
                <a:tailEnd/>
              </a:ln>
              <a:effectLst/>
            </p:spPr>
            <p:txBody>
              <a:bodyPr wrap="none" anchor="ctr"/>
              <a:lstStyle/>
              <a:p>
                <a:pPr>
                  <a:defRPr/>
                </a:pPr>
                <a:endParaRPr lang="en-CA"/>
              </a:p>
            </p:txBody>
          </p:sp>
        </p:grpSp>
      </p:grpSp>
      <p:sp>
        <p:nvSpPr>
          <p:cNvPr id="123971" name="Rectangle 67"/>
          <p:cNvSpPr>
            <a:spLocks noGrp="1" noChangeArrowheads="1"/>
          </p:cNvSpPr>
          <p:nvPr>
            <p:ph type="ctrTitle"/>
          </p:nvPr>
        </p:nvSpPr>
        <p:spPr>
          <a:xfrm>
            <a:off x="1003300" y="2667000"/>
            <a:ext cx="7772400" cy="1143000"/>
          </a:xfrm>
        </p:spPr>
        <p:txBody>
          <a:bodyPr/>
          <a:lstStyle>
            <a:lvl1pPr>
              <a:defRPr/>
            </a:lvl1pPr>
          </a:lstStyle>
          <a:p>
            <a:r>
              <a:rPr lang="en-US" dirty="0"/>
              <a:t>Click to edit Master title style</a:t>
            </a:r>
          </a:p>
        </p:txBody>
      </p:sp>
      <p:sp>
        <p:nvSpPr>
          <p:cNvPr id="69" name="Rectangle 69"/>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0E65C82F-BA2B-4256-AEAE-7F8B3464C0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9300AF19-FABD-476A-913D-9914D4032D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8001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8861D3B2-BF5D-41FC-A490-6E70A06460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680" y="203200"/>
            <a:ext cx="7772400" cy="685800"/>
          </a:xfrm>
        </p:spPr>
        <p:txBody>
          <a:bodyPr/>
          <a:lstStyle>
            <a:lvl1pPr>
              <a:defRPr sz="3000" b="1">
                <a:solidFill>
                  <a:srgbClr val="003366"/>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xfrm>
            <a:off x="8544210" y="-206726"/>
            <a:ext cx="607741" cy="504967"/>
          </a:xfrm>
          <a:ln/>
        </p:spPr>
        <p:txBody>
          <a:bodyPr/>
          <a:lstStyle>
            <a:lvl1pPr>
              <a:defRPr sz="1200">
                <a:solidFill>
                  <a:srgbClr val="400BC5"/>
                </a:solidFill>
              </a:defRPr>
            </a:lvl1pPr>
          </a:lstStyle>
          <a:p>
            <a:pPr>
              <a:defRPr/>
            </a:pPr>
            <a:fld id="{421A4A66-A511-47CE-8A2F-92FDADF1E31E}"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DA93BEE5-58BB-4A20-967A-7752B34387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008FEEA5-E71D-40AA-9A37-31F49873DD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8"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9" name="Rectangle 67"/>
          <p:cNvSpPr>
            <a:spLocks noGrp="1" noChangeArrowheads="1"/>
          </p:cNvSpPr>
          <p:nvPr>
            <p:ph type="sldNum" sz="quarter" idx="12"/>
          </p:nvPr>
        </p:nvSpPr>
        <p:spPr>
          <a:ln/>
        </p:spPr>
        <p:txBody>
          <a:bodyPr/>
          <a:lstStyle>
            <a:lvl1pPr>
              <a:defRPr/>
            </a:lvl1pPr>
          </a:lstStyle>
          <a:p>
            <a:pPr>
              <a:defRPr/>
            </a:pPr>
            <a:fld id="{9B244CD8-A19A-4BAC-82DC-102A07FB6C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7E9D7684-105E-4677-BC79-F38823893D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7"/>
          <p:cNvSpPr>
            <a:spLocks noGrp="1" noChangeArrowheads="1"/>
          </p:cNvSpPr>
          <p:nvPr>
            <p:ph type="sldNum" sz="quarter" idx="12"/>
          </p:nvPr>
        </p:nvSpPr>
        <p:spPr>
          <a:ln/>
        </p:spPr>
        <p:txBody>
          <a:bodyPr/>
          <a:lstStyle>
            <a:lvl1pPr>
              <a:defRPr/>
            </a:lvl1pPr>
          </a:lstStyle>
          <a:p>
            <a:pPr>
              <a:defRPr/>
            </a:pPr>
            <a:fld id="{093CABEC-49F4-48DD-9A5A-BCE35E2BC5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A6A8DDDD-5C5C-456F-A624-07A5A72DBA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804F1FEA-D58B-4455-83F0-D16C8AF4E0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grpSp>
          <p:nvGrpSpPr>
            <p:cNvPr id="2056" name="Group 3"/>
            <p:cNvGrpSpPr>
              <a:grpSpLocks/>
            </p:cNvGrpSpPr>
            <p:nvPr/>
          </p:nvGrpSpPr>
          <p:grpSpPr bwMode="auto">
            <a:xfrm>
              <a:off x="0" y="0"/>
              <a:ext cx="5760" cy="4320"/>
              <a:chOff x="0" y="0"/>
              <a:chExt cx="5760" cy="4320"/>
            </a:xfrm>
          </p:grpSpPr>
          <p:grpSp>
            <p:nvGrpSpPr>
              <p:cNvPr id="2063" name="Group 4"/>
              <p:cNvGrpSpPr>
                <a:grpSpLocks/>
              </p:cNvGrpSpPr>
              <p:nvPr/>
            </p:nvGrpSpPr>
            <p:grpSpPr bwMode="auto">
              <a:xfrm>
                <a:off x="0" y="192"/>
                <a:ext cx="5760" cy="4032"/>
                <a:chOff x="0" y="192"/>
                <a:chExt cx="5760" cy="4032"/>
              </a:xfrm>
            </p:grpSpPr>
            <p:sp>
              <p:nvSpPr>
                <p:cNvPr id="122885"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86"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87"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88"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89"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0"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1"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2"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3"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4"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5"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6"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7"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8"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9"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0"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1"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2"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3"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4"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5"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6"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grpSp>
          <p:grpSp>
            <p:nvGrpSpPr>
              <p:cNvPr id="2064" name="Group 27"/>
              <p:cNvGrpSpPr>
                <a:grpSpLocks/>
              </p:cNvGrpSpPr>
              <p:nvPr/>
            </p:nvGrpSpPr>
            <p:grpSpPr bwMode="auto">
              <a:xfrm>
                <a:off x="192" y="0"/>
                <a:ext cx="5376" cy="4320"/>
                <a:chOff x="192" y="0"/>
                <a:chExt cx="5376" cy="4320"/>
              </a:xfrm>
            </p:grpSpPr>
            <p:sp>
              <p:nvSpPr>
                <p:cNvPr id="12290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grpSp>
        </p:grpSp>
        <p:grpSp>
          <p:nvGrpSpPr>
            <p:cNvPr id="2059" name="Group 59"/>
            <p:cNvGrpSpPr>
              <a:grpSpLocks/>
            </p:cNvGrpSpPr>
            <p:nvPr/>
          </p:nvGrpSpPr>
          <p:grpSpPr bwMode="auto">
            <a:xfrm>
              <a:off x="261" y="189"/>
              <a:ext cx="1124" cy="800"/>
              <a:chOff x="96" y="-483"/>
              <a:chExt cx="2208" cy="1571"/>
            </a:xfrm>
          </p:grpSpPr>
          <p:sp>
            <p:nvSpPr>
              <p:cNvPr id="122940" name="Line 60"/>
              <p:cNvSpPr>
                <a:spLocks noChangeShapeType="1"/>
              </p:cNvSpPr>
              <p:nvPr/>
            </p:nvSpPr>
            <p:spPr bwMode="ltGray">
              <a:xfrm flipH="1">
                <a:off x="96" y="281"/>
                <a:ext cx="2208" cy="0"/>
              </a:xfrm>
              <a:prstGeom prst="line">
                <a:avLst/>
              </a:prstGeom>
              <a:noFill/>
              <a:ln w="19050">
                <a:solidFill>
                  <a:srgbClr val="7414BC"/>
                </a:solidFill>
                <a:round/>
                <a:headEnd/>
                <a:tailEnd/>
              </a:ln>
              <a:effectLst/>
            </p:spPr>
            <p:txBody>
              <a:bodyPr wrap="none" anchor="ctr"/>
              <a:lstStyle/>
              <a:p>
                <a:pPr>
                  <a:defRPr/>
                </a:pPr>
                <a:endParaRPr lang="en-CA"/>
              </a:p>
            </p:txBody>
          </p:sp>
          <p:sp>
            <p:nvSpPr>
              <p:cNvPr id="122941" name="Line 61"/>
              <p:cNvSpPr>
                <a:spLocks noChangeShapeType="1"/>
              </p:cNvSpPr>
              <p:nvPr/>
            </p:nvSpPr>
            <p:spPr bwMode="ltGray">
              <a:xfrm>
                <a:off x="343" y="-483"/>
                <a:ext cx="0" cy="1571"/>
              </a:xfrm>
              <a:prstGeom prst="line">
                <a:avLst/>
              </a:prstGeom>
              <a:noFill/>
              <a:ln w="19050">
                <a:solidFill>
                  <a:srgbClr val="7414BC"/>
                </a:solidFill>
                <a:round/>
                <a:headEnd/>
                <a:tailEnd/>
              </a:ln>
              <a:effectLst/>
            </p:spPr>
            <p:txBody>
              <a:bodyPr wrap="none" anchor="ctr"/>
              <a:lstStyle/>
              <a:p>
                <a:pPr>
                  <a:defRPr/>
                </a:pPr>
                <a:endParaRPr lang="en-CA"/>
              </a:p>
            </p:txBody>
          </p:sp>
          <p:sp>
            <p:nvSpPr>
              <p:cNvPr id="122942" name="Arc 62"/>
              <p:cNvSpPr>
                <a:spLocks/>
              </p:cNvSpPr>
              <p:nvPr/>
            </p:nvSpPr>
            <p:spPr bwMode="ltGray">
              <a:xfrm flipH="1">
                <a:off x="202" y="175"/>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7414BC"/>
                </a:solidFill>
                <a:round/>
                <a:headEnd/>
                <a:tailEnd/>
              </a:ln>
              <a:effectLst/>
            </p:spPr>
            <p:txBody>
              <a:bodyPr wrap="none" anchor="ctr"/>
              <a:lstStyle/>
              <a:p>
                <a:pPr>
                  <a:defRPr/>
                </a:pPr>
                <a:endParaRPr lang="en-CA"/>
              </a:p>
            </p:txBody>
          </p:sp>
        </p:grpSp>
      </p:grpSp>
      <p:sp>
        <p:nvSpPr>
          <p:cNvPr id="2051" name="Rectangle 63"/>
          <p:cNvSpPr>
            <a:spLocks noGrp="1" noChangeArrowheads="1"/>
          </p:cNvSpPr>
          <p:nvPr>
            <p:ph type="title"/>
          </p:nvPr>
        </p:nvSpPr>
        <p:spPr bwMode="auto">
          <a:xfrm>
            <a:off x="774700" y="88900"/>
            <a:ext cx="7772400" cy="736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901700" y="12319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2947" name="Rectangle 67"/>
          <p:cNvSpPr>
            <a:spLocks noGrp="1" noChangeArrowheads="1"/>
          </p:cNvSpPr>
          <p:nvPr>
            <p:ph type="sldNum" sz="quarter" idx="4"/>
          </p:nvPr>
        </p:nvSpPr>
        <p:spPr bwMode="auto">
          <a:xfrm>
            <a:off x="8839200" y="0"/>
            <a:ext cx="2921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rgbClr val="400BC5"/>
                </a:solidFill>
              </a:defRPr>
            </a:lvl1pPr>
          </a:lstStyle>
          <a:p>
            <a:pPr>
              <a:defRPr/>
            </a:pPr>
            <a:r>
              <a:rPr lang="en-US" dirty="0" smtClean="0"/>
              <a:t>1</a:t>
            </a: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400" b="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741868" y="2613802"/>
            <a:ext cx="8281358" cy="1141925"/>
          </a:xfrm>
        </p:spPr>
        <p:style>
          <a:lnRef idx="0">
            <a:schemeClr val="accent3"/>
          </a:lnRef>
          <a:fillRef idx="3">
            <a:schemeClr val="accent3"/>
          </a:fillRef>
          <a:effectRef idx="3">
            <a:schemeClr val="accent3"/>
          </a:effectRef>
          <a:fontRef idx="minor">
            <a:schemeClr val="lt1"/>
          </a:fontRef>
        </p:style>
        <p:txBody>
          <a:bodyPr/>
          <a:lstStyle/>
          <a:p>
            <a:pPr algn="ctr" eaLnBrk="1" hangingPunct="1">
              <a:defRPr/>
            </a:pPr>
            <a:r>
              <a:rPr lang="en-US" sz="3600" b="1" i="1" dirty="0" smtClean="0">
                <a:solidFill>
                  <a:srgbClr val="400BC5"/>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Cracks and its Repair</a:t>
            </a:r>
          </a:p>
        </p:txBody>
      </p:sp>
      <p:sp>
        <p:nvSpPr>
          <p:cNvPr id="4099" name="Rectangle 5" descr="Rectangle: Click to edit Master text styles&#10;Second level&#10;Third level&#10;Fourth level&#10;Fifth level"/>
          <p:cNvSpPr>
            <a:spLocks noGrp="1" noChangeArrowheads="1"/>
          </p:cNvSpPr>
          <p:nvPr>
            <p:ph type="subTitle" idx="4294967295"/>
          </p:nvPr>
        </p:nvSpPr>
        <p:spPr>
          <a:xfrm>
            <a:off x="5788325" y="4942338"/>
            <a:ext cx="3217894" cy="1680686"/>
          </a:xfrm>
        </p:spPr>
        <p:txBody>
          <a:bodyPr/>
          <a:lstStyle/>
          <a:p>
            <a:pPr algn="r" eaLnBrk="1" hangingPunct="1">
              <a:buNone/>
            </a:pPr>
            <a:r>
              <a:rPr lang="en-US" sz="2400" dirty="0" smtClean="0">
                <a:solidFill>
                  <a:schemeClr val="bg2">
                    <a:lumMod val="10000"/>
                  </a:schemeClr>
                </a:solidFill>
              </a:rPr>
              <a:t>Dr. </a:t>
            </a:r>
            <a:r>
              <a:rPr lang="en-US" sz="2400" dirty="0" err="1" smtClean="0">
                <a:solidFill>
                  <a:schemeClr val="bg2">
                    <a:lumMod val="10000"/>
                  </a:schemeClr>
                </a:solidFill>
              </a:rPr>
              <a:t>Safeer</a:t>
            </a:r>
            <a:r>
              <a:rPr lang="en-US" sz="2400" dirty="0" smtClean="0">
                <a:solidFill>
                  <a:schemeClr val="bg2">
                    <a:lumMod val="10000"/>
                  </a:schemeClr>
                </a:solidFill>
              </a:rPr>
              <a:t> </a:t>
            </a:r>
            <a:r>
              <a:rPr lang="en-US" sz="2400" dirty="0" err="1" smtClean="0">
                <a:solidFill>
                  <a:schemeClr val="bg2">
                    <a:lumMod val="10000"/>
                  </a:schemeClr>
                </a:solidFill>
              </a:rPr>
              <a:t>Abbas</a:t>
            </a:r>
            <a:endParaRPr lang="en-US" sz="2400" dirty="0" smtClean="0">
              <a:solidFill>
                <a:schemeClr val="bg2">
                  <a:lumMod val="10000"/>
                </a:schemeClr>
              </a:solidFill>
            </a:endParaRPr>
          </a:p>
          <a:p>
            <a:pPr algn="r" eaLnBrk="1" hangingPunct="1">
              <a:buNone/>
            </a:pPr>
            <a:r>
              <a:rPr lang="en-US" sz="1600" i="1" dirty="0" smtClean="0">
                <a:solidFill>
                  <a:schemeClr val="bg2">
                    <a:lumMod val="10000"/>
                  </a:schemeClr>
                </a:solidFill>
              </a:rPr>
              <a:t>Assistant Professor</a:t>
            </a:r>
          </a:p>
          <a:p>
            <a:pPr algn="r" eaLnBrk="1" hangingPunct="1">
              <a:buNone/>
            </a:pPr>
            <a:r>
              <a:rPr lang="en-US" sz="1600" i="1" dirty="0" smtClean="0">
                <a:solidFill>
                  <a:schemeClr val="bg2">
                    <a:lumMod val="10000"/>
                  </a:schemeClr>
                </a:solidFill>
              </a:rPr>
              <a:t>Civil Engineering Department</a:t>
            </a:r>
          </a:p>
          <a:p>
            <a:pPr algn="r" eaLnBrk="1" hangingPunct="1">
              <a:buNone/>
            </a:pPr>
            <a:r>
              <a:rPr lang="en-US" sz="1600" dirty="0" smtClean="0">
                <a:solidFill>
                  <a:schemeClr val="bg2">
                    <a:lumMod val="10000"/>
                  </a:schemeClr>
                </a:solidFill>
              </a:rPr>
              <a:t>UET Lahore, Pakistan</a:t>
            </a:r>
          </a:p>
          <a:p>
            <a:pPr algn="r" eaLnBrk="1" hangingPunct="1">
              <a:buNone/>
            </a:pPr>
            <a:endParaRPr lang="en-US" sz="2000" i="1" dirty="0" smtClean="0">
              <a:solidFill>
                <a:schemeClr val="bg2">
                  <a:lumMod val="10000"/>
                </a:schemeClr>
              </a:solidFill>
            </a:endParaRPr>
          </a:p>
        </p:txBody>
      </p:sp>
      <p:sp>
        <p:nvSpPr>
          <p:cNvPr id="34818" name="AutoShape 2" descr="data:image/jpeg;base64,/9j/4AAQSkZJRgABAQAAAQABAAD/2wCEAAkGBhQSERUUExQWFRUVGRgYGBYYGBsdGBobFxoYHB0YGxgYHCYeGBojGxgYHy8gIycpLCwsFx8xNTAqNSYrLCkBCQoKDgwOGg8PGiwkHyQsLCwsLCwsLCwsLCkpLCwsLCwsKSwsLCwsLCwsLCwsLCwsLCwsLCwsLCwsLCksLCwsLP/AABEIALcBFAMBIgACEQEDEQH/xAAcAAACAgMBAQAAAAAAAAAAAAADBAIFAAEGBwj/xABAEAABAgQEBAUCBQMDAwIHAAABAhEAAyExBBJBUQUiYXEGE4GR8DKhB0KxwdEj4fEUUmIVcqIzwhYkQ3OCktL/xAAYAQEBAQEBAAAAAAAAAAAAAAABAAIDBP/EACIRAQEAAgIDAAMAAwAAAAAAAAABAhEhMRJBUQMyYRNxgf/aAAwDAQACEQMRAD8AtwILJTEESjrDUlGojjrbtvQrUiAT94lNFI0B1gpiSkRsHUB39P1gGMxaJScyyakAUJLk0AArDClA2LjpFpK3xEkFMhF886UG3AVm9uWLmRJdPNFNxUE4nDJ28xf/AOqCAfQqEXmHcJ3hnoUzLlgUAgoEQQqkGQqNuZadiEoUgEH+orKGSSHYmpAZIYGpg2XaDE/Pl4BNnJCgCQHsCa7U9xCGyNREckFA2jSt4k1ISHrbWKvB4vEKxExC5ITJD5JrsTZhlJJVdswa0WMtJat+lNf4iSlFjR2+/wDEM4V5K4vhiJikFYcy1Z09FAEP1u/oIKEVgxfb7xF62+8Z01tR8Y4AnFy5kqdmIKgUKNMnIACkAuwLu93NLR4ngkT+GY8Zxlmyy4ccqv8A+kKH2MfQ5XWx7tT3jyf8ai68MoG2cEtYuNf27bxvH4zl9dvwvikvEy/PluAo5VIN5amcp6irg6j2g4D/ADYxxv4TTXl4hNSB5agT3Ulvv9jHdJEFnJlJqQzDRrN82iaCXrYW36/tBZsqBBIaMdN9tzpVKWer/t6tAlygQ/w0jmPEfjMyJ5lAAjy73IWTQq6C7DeOtnyGCSKpUAQd3FD2N4bwIXUTEJiAxdqQdUv7QGfKBS17GteuvWLSKTFsdy7t89IlMDPp0+bwLEEJYqSpeUhRSCxU1cvUbjWFuFYVacylrKyScpNCEaJI0bbqYJWrDCbB+sbmKtElI9ojMTTq/wB41GaDMH7QGXMb9++8GWqmYaA/GgALCztCikzCJUXUjMd/2v8AHjIZSAfzJT0KVH15RGRcsbi8Sr589ILIBAAqepNaalm2tFemctH1gKT/ALkJLjRygO/Uj2htOPSpLy3mdqM25UwBfQ16Rh0MKP8AMbQg0hT/AFai/wDSIUNHGUhrhZYE1Zr+lYKiZMLcqQKXUSWq4IAuza3++PbXozPw6Vp5gFahxaFZ+NCWZrkU0I6a9WicyUtVFTAxBDJS1CGqSon2aAnBJCUgB0poAfS+txF6SvncS8ycE5shCG80pyKBcKUlPmf7gA7A27xc4HjAWTztlcZGdylRGdKvzJflszvdoT4bLBxE4kUHlAUeqUqL/wDn9ou8LJOoqT6l9Y1tnRPFYicElUpWcpBISpJSFuQWzEXAcBqVrFmMcSAUSlqBALHKkgHfMRXo0E8sG9ta/vDA+0aZL+fMNPLIG6lgX2yuXhHH8B89aFzFlJQpKkiW4+l7k110aLVDuoMANCC5L3JpSve0QWSlJLFRA+lLOSNA5b3MM4FB/wCnozZsvM+ZxdyGfu36CMVMmpzOELZ2IJSW0BDM/VwC9hDMsOAbfLRky1Xv+8Scl/8AEeKQJ3mYVYUlAMsMMgOYu60kgsgg3DsYvuFYszpMuZMSEGYOUO2Z2NOrNq7gw6st2ir45wxU+UUIWEFwQoh6pLs90/8AcKjSHe6tcLXKxbaI5awrL4jmJeVNS13TSmgIJzdCP5iQxJqcimD6c3okV/Q9Izs6MtHnn4x8IM2TLmCpS4/91+z0/iO/TjUD8yRqcxYjuCxHrEeISpa5ShMbIUl8wDChqXLPGsbqs2PF/wAGuOpl4iZhphAE9KQgnRaCSEvpmBUO7bx6yuUxO4pHzrwsql4oZSxSqhO4NDX3j6RxqSlZFDUuX+XhyixJLw4zBdc2UpuWYkG1ncCsaUIMesAxc1MtOZVEhg7E/UQBQVuYxXSOc4/4Vk4lQWQUrcJzJ2fUMx7x0c1T5RZKQyRsBEJsv9Y2o094Oyksh4BNjJl40sUhAUyt/msQWjaJqTSF50wJQVEsEhyToBcxSJsjTpWF8bjEy0Z1kBIAJPzWOb4n+IclKf6YK1HQhtTs5OnvFRN4PjMYla5qlID8ktVCo/8AaSAhIfWvSOkx+udy+Oo4d4qkzpglglJUSAV5QlmepJps0VXiXxfLw6yhA81dbEZX0qL+kV+C/DxQDzZ+1EB9tS3UaxecL8PYeQSUIGYgAqVzK3dz9J3ZrRq6E25/C8Z4ipOZMoMbZuU+xUDGR1pSHN43EtRdrcWcOQHAe51Ggu5hhL3MaSejwVKaR5bXfSKqHRqa6nT9II/Su3z5WJPX9oEhZzWrd/sP0+4g0RUprWsBxK2ZoYIausLlQU7GxCSOtKQiB8IBzTVDWar/AMUIT+oJjopSbdopOC/Seq5hfutbfYRcy8SCxTUVD7EaF6g9G0jbNMoR0iQEBooMQ4IqDYvox/SN4hy3MUgKBLCpD/T0BLOekLKapZpXbvTvG0g/rr7aQuviCXmJBAVLSFqDEhiCX/8AExHC4pK1A5gHLoq2cZEkqy9H9KRIwF8zOHu2rUHrWIpUToBcdKFoxUy9bXIHenQtX23iI5gMrMzv3qDtBVE1rZybWL+mkQKLaAdXevX+YhjFHLyjMXSC50Kg57gOW3gyl2oTUCmj6nYQNIqRSkbQIipVjpe5f/EDWCXBYJoaEguC9en94UKqWFM4SWqHDs/f1tFX4m8OJxaAFLUhUtyk/lqPzJ2oOoiyRcDfUWp+0GmqZKhblNdqRS8ix828ZSJc8AsSgEKIsRo3f9496kLJly8xJIRLqdXQk/v9o+fvEMz+saXF9yI9/wAIn+jK/wDsyiH2MtNxvHXKsY9ibREjtGGd2e/zpGPd45bdNBAV9TECmhaN4kEg5TlOimBY9te0SlzKGLcIK5et4FPmhIKlUSkOSdALn9YbKvSPNvG/GZuMxQwGGY8wC1PQnUqULITr2PSNYzbOV0eT+IQWVCVh5sxrFIetWzACgMUuPm4/HpCEo8qUSxKhkDpbQushzs3sY7bhHA0YSSmTLOZiSqZYrUT9RGlGAGgHuVcvmZtI3/pnvtUcL4DLw8oISlKlJAzTCkZlE1JJuOgejCHZQLnr/H9oOuV8+fKQMku3SAtrYuIGZVXvE8oHrrETMAuNmHb/ACY2wFkPQe/7Rkb84dR2rGRbGlyHBFHBf0rts2vaGim0ArRi1a001HtBHPqdPgjyvQmk/tGE07i0DE1yXpoAWc/xrTrpGJmgnVv8321EENblSyWJDFrO7NpsQHgs2akgZbJb1tYd3EDxONCE5lFgP3hNWPC0rKQQEuA4Z8uz3Dg92hgNcLkLCEEq5ShGVIDMSVEl3q+YbW6xbpnOcrF2JfepDvRzZ2s43imx8o+SpCV+WfLKUzHbKyWzPcNvDy8LmlhJmLScqQZiFc1GchRBPM1TqIUtkJ5auaerG9rljG5C1OXSnIwyqCnJfcNSjVcvAZISt1AO4Uh6gs5BA2D6iI4XBCUhCJNES6ZM1wXAzKU6mBq9SW9I0xTi1MCVMEgP2AFfSEODrTNliZlLKKlAKDKFSzjsxaLJSsoc0trqTavUwtg5bp5uZyskigPMoWeobQkwgWXLAegrUtqTQkjqYH5YSQwvRx6+wiGL8zlyp5QXUxIVlFaWcuGy6gtSE+J4/wAvy1c2Qnmo6Wym+zqypBJDE6xmtRYBIIF99vWMyqzBgGLudaAMOpd60b1iaLChHQs/aN5au1bP77/KxItNkBilXMlQU+arhT0bUVbswiElOodjRmoyXFjauutIYUM1xTY97xCaWejgCoZ36Aa/3EBaWh2bcGr2f9YjxFQEqYSMwCFuLvQ03MaVMSFBIAzs4BFkuAfu1Okbxi0iWtSilICS5Nqhq7ittYZ2r0+buOFllJFzQ9I9u8OcVlz8JIWhWbkly1PdKkpSlTvtfsx1jxzxSwQnfNfo1fu0N8A4iqVKGU1ckas4Y0NGIb2j0ZYc6cZl7eyYKZnQCSl3LhKnAqaAsHZ7tElOFBjq1n0PXsY8ckYrK5SSDcG0BxHGJk4lUwqcHlKib9NozfxNf5HsUtCQppRDJowqBzEkFtb66xpYo5PVvvToGJjyrBcUXJZSS4BzBJBKSdyl2J+8O4fxNPdSlKUrMCwKyACoEFTdiaWFIzfx69mfk36Wvj7xn5aVSZKjnLJUR9wCNdHg/gvwwcIlS1qzTpyUheyQ+bIDc1Ac7p91vBPD5GVOJWp503OEFThKUhRSyVHlK1MSauzBhV+ryPpQhwdwfv8A5gt9Qye6j57vykMWrqGScw6VI9DC8yYQR1f9oPMr0f8AtChJcbMaG4qG+z/aBpIr21p86RA37fvGssbBi2tNJVf1FYjMVmAOrBx6fy49IjjEqKVeWQlRBZTOx36wOYqpanTW1e1Y3tjQc9SUqIKg4jcDnIBUT+0ZEnQKxyOVOdKVrCilLgk5SyuhYgj0jMUHlkBZTnOQqzMoO4GWn1ZqD+0Bn8LHmpnlRBS4UBqCQQKf8md7uX6OTpSFhlAHKUm9QQcwtW7GPPa6yKbCcQHmrQQtf9YhKinlScj5QSXLAKq2sWM2YkTEA5a5mBScxUGVQ6JAzX6dYnikS0AzlJbKCS19jSxUzDsILQuO41gJbFyUzEFJWQFagaeoIMbRL5CKs4DG50rrUQLE4tPMEFylWVQo4OoL7O8LcKw86YZhmjy0LZKAlXMlKSolRIsovpDjFVxKB1IN6s13fsNh+sPYIzCFGYlKVZiE5a/0x9GYn81XYWfvFZKwuUuDy0ARRgGG9961i2wyHapF9bj5rGmVlh5iXyOMzORR2L8xGxINekHCR794BLlAOoNmIAfoCSH6Ak+5g8oA++zO1H62jTCaUsL6N81iukYiVLIGbnmVylyouwfKHYAqD2AesWEyzObGouKX7whguFt5K1ElaJeRywJzZSSWFTyiEQ0JwUSx/MUm9w/SneJzACGIDXY/YwlxgTlJSJBCVFaQolvod1M4Lqa0KcP4qqeRlQyAl1Zqk1KcoUOVwUuXvtGbGofRIUqYVEkJyBIT+VyTmURqWYVp94NLsOn7RsAt1N/3/eBCUa5kg1pV3AYijU5no577VMTKwa3Bs1v7wKVhggMHuakkl1FyXO5hXi3EfIkLmBKXGVgqiQVECrbPptGcP4xKn5hKWFlKUlQAIIemtqsItcbW/QypqUrSCeZQpSrAh6gWdQ94W8RSEqw00TBy5SoaHMA6T3eLEH+YWx4QZS/NS6SlTpu4Af1NIp2q8I41whU/KlAKphICQKlSlEAJHcx13DPwpQhAEzEKUoCvlhOUHUAl3ALh/wBLRyfGsYqXiUGWsoyqQpJT9SSlQc96PHsM5QkggBpaTMWov9DAKtdjW1vWOty10xMd3ly2I/DHDEcq5yCdcwP/ALf4tEcL+GUgJaZMmrWNUlKU9mZRe1zHWInJWkEVSoAgjUEAuOjGA4LDmWgIcUJY75lO5rVRffT0jHnfrXhHNTPw5kgjLNmgDQ5TX2EV3E/w9mmWoS5yczGmRgbUfNR61aO6lJOdX05QAwYgg1dzYj6W7GBKnJScpICi5D9GBO1Mw94vPKrwifg7GmTLTgvJCBLQkyzMmFQW5OcZkoygkl2/WOo4hw7z0ArAS1jmBPoWDhnoWjllOXD1/gCvvC/i/wARYtGFaQlKlpDKWXKwmvMhNswq52gn8WguKYZcpeVszqSH0yqNVBthVjtWAqkx53wb8QJ8lazMAnhdFeYVEjR0l+UsB7CO34ZxvD4hMtMhbKJSgSlEBSTYB1HmFRzB43cdCZCTgRoTYMOpv6RigPnzrEsb/TfPygEJzGiXNmUaH0iCibfCKxnWmt7Lz8SxFFVUECj1JAFBo5vA0M9bv/aCT1wul8xGgDvuc30t2cv0hCSzW8bjUyXXSNw8jgfxfxZYwoOGJKpikgKQ9AeahFK5W9YtODJneUnzVJMwPmKQwLFqbWvreG8MhAlpASySAQkjQsag62giJThgWH6v3qN6R566h+QQVEqJzEUNksGYd6+8RVNapEMKS4NzX1NW9YRmkuNLFnv36dINnRUzkqCmSQ6zcMLsWGzvU3qYs8MKFi7OaWNN/b2hTKVMNa94PheJyJXKtaUElgPTWnLSlWhxFMS2zBJICi5AJDltW119oZGICCAtQBUSEp/Mo7JTdR7RQ4nxbICikFbB2UBQ3FC7+sI8K8U4RC1+cuygJSlpdpYFEuHIIJU5N3jrMaxa79nDe+kElzKgAOnK+Z6VsNzQ3D2ikw3jLBKSFDEytbrSDQtUEv8AzCOP/ErAspKcTzENmlpJYnUEslxFJWbY6nFIUxZgCln1FzUGmVmfWkTXJUcjMwvQuWDUrT7xV4TxDKxOHXMkqdgcwoSC1HALVo1Whg+IZGQrTNSpIJTehUmpSHuWr10jWqNxo8WbEjD5CSUeYVuAACSkU3ft0e0M4TBplS0oQKDcua1JJ1JJcnrHL8f8T4SRJUlxPUtIzEmpawWqitaChHSOQxn4zz/ySpYvcKIL+obekXjtb09cSoByaACpNqbnaATuIywgTCtOW7vQgbN9Vdo8U4p4rx81CTNSopU5S6MqVa2oFAesQlzcdiFhKpE8qVYqQsDuVLoB6tF4a7Xk6bxX4kE8C6ACWTmd/wDkrQaUqRWE5Xg/EKkInS1c0xmQCUnKbOaM7P7GB4nwPMSZRxayJayxTISVrBowUSwAL3D9o9XUhgka5U5rM7dGiuWtaMm+3n0jxhPw0gifzTCvy86lE5GH0qS31PVzcanSlmeIvNmlSlqWu+pZqBki21BHovGPDsnFygiaM4IcFKiKqAqCCS1t9IlwHw/JwaMkhASDdV1KI/3LJc3oLCC5fDMXgPFMQZ09kiq15QNXKmsK3j6Cmy82bOcxKQlQP0uAQSza1foBHP8AFeFpw+LkT1SwuUmamY7B0EaA3vUCxqIseNcWGHSmYE+YJi0JRkIY+YaEE6VZt6UuDe+lrXacxZTQJcAAAAgasQ1gAA/vC3EpZV5QSLTZaj0CTmL+gaLOahixuL94UxcwpQpSRmISogDUgOAII0kJhDlTJSNXFmBc7Vf2guYa3/j4IoOAcRUZUpM0lUxaM7GvKVKUFqLMn6gjL/xS28M8WxczKlKA61kgHYDmUruEuwFzDMbsXI8J4Z+ptu7QJc2vv+sCWrJMKOYsCcxYhIQWFblSixbWp0iYopjb+5p3i4g5rm/FXgtGKSVoaXO/3WCuiwL0et+8ecYvwzi5KykyppKT9SEqUktV0qAj2yZNCb/Gc/oPtGppGvzSNTOwXCV4UjF4ls6hMmy0lyVhakXNCdKvqI9Y4H4ikY+WhMsokrRLCfKY0ILm6udNTV++0PoB8sJUyqKdgyS5ry9QWPrHB8c8GqkqE3CZixHIC60kmmVtLdYd+XtnxuPLruJYdaZ4QjKpJSVZiWHICSDRnIsNXgKZATypfKCQNyNz7xSj8VsQxlYiTJIAIUAkoVmd81CyVPVmjpsTggEImyliZJmAFKxvXlOxofY7RWWdmZbLrkPWMiJUYyFKTE/idKTMmKlvMQcuUKCgAwqwa5US7nQQmnxDP4itpKVqKWfKcqUvTUsCdydI6vCeGJXMmYfNeqUkkZQVGrA1sAFFzQxaTsspIASAkCyadGb945WydNyW9vP8Srigm+X/AFVEBwBMcHsoFid4NMRxNSsqmSWuqYALULjsb0oax23/AFMBaU1AZRPXKmgb1Ps0a4ivMQQ1B3/Tq0Xn/F4f1w2J8NY6TKExWJ568icyikBmZbNvaga8T4P4Xx80vNnIlyylyVAKU2+WjHuRHXTpxSx9SfvDEud5kqaQbS1OfTp3HvDMrYvHTl8F4KE1KjMxa1l2SJaQkiqhzO+qTTYQnxHwphsKpBnefPCzQ5glgk2ICau4Fw3qI6TworMknLlzZKa0Ch/f1i5xPCpc1bzB5iaS0oeyiQolxdwE8vf06Yftz0xn+vCm8OfhzhMRPXOmSWlOAiQFKDkgHMS5IR0eulouPEn4Z4bErzIQJQDBpTJZILOCzUTo1bwLiPECZ6UyVeV5LeaUBirLRJAbmOROXUBo6bh81a5aitihZUUUqZZsVAUBNabRZzVZx5jy/iX4ez8DNScCudNKknOSkFBBJ/pqCaWD1cF9I5zhsvHLWZaJZUQebkWcp3UBQR72qQyRmUo5WJLtmyjUDR6sIBhZISSQKqJKlUuDR9TT0DReXB1y4jgP4YKUsTMdOz0BEqUCA+ylKAIalhvtHWS/CeESEgSEMlyAXIc6lycx7vFmCxvdhlo2vrX9hESdLhtTV6NTrX2jntrQeLk+ahctbpzJUlJSoZwksHSW5TbtSDSnZOZRUUgcxP1UZ2FIr53EQZ3kGWojISpZDI/7X1JdqfzDiEhMvKGQwZNmG1LU2gpGZ4D0YN+mwba49InLBylyLuG209WgTvv/AJi0djsGajClNKfaNCXr2+0QzPdhUsH0/neJBY+HaJOP/E5cwYNwk5UqClEF2qzUFE8xr0G8E8MzZeL4bIBQMsslB6qSpMwHu6gfQ7x0HGUBchctSQpK8qSFFgQtYS3Qhw39o4ngU1PD+JTsCFEYeeBMkpUSyZgJYD/uS6fRI0hlFdZKlKBUSoqCjQEClGamj1rvCkxXNc2IbSrV9NO5h6aqtTSFJa0qtUVAItQkED2vFCFLw4zZgA7BJPQW/UxrFcPBVKWSXlHOlrOQ1XH6QxLue/6RGep0mvtFu9LQSSEljs77tQ2tcRJGlNd9y/6xFVCR6XtSNJnuT0/kwFkxDtQaGujP9/4gK1nOE5SxBOajBtN3MF8ynz5pESde8IDVqNoXP0t39YMwckipDe1YCfpiLmfEvhROJZSVBEwAh2orYK2bfrHO+HfFEzAzTKmgmVmabJUAQdCQ9lMXBHSPQVn1vHM+KfC6Z4MxDiaANmU2h6tR+kdMb6rnnj7jpJUiXPdeHUmbLJorMARrlUFEEKD1jI8XmAgkGhBYg6NpGRrxc/J7wstEMVLKgKGh30Y1gI8QI8zyxKmG/wDUbkDd632ELcS48kr8pEqcSSl1ZeXLmGZlPSj+rR5O69Qcw+UQVKI5gCQHIDEUGgcivfajcnD8qqBgyQH1/lhXvAsUvzBkdIIJGYm7MQp7BN32aCYfiEtDpWSAFKJOVx6fz7RvXDO+RcXL5S2o9esT4fh3CkmiSG2cAg+n0xrD8XwysoClLCg4ZJr66A7HpAuMcflS8VhpMshlTAVslyxSpIFC7ubdBGscb0LkcCQhJUhI/wB1A3R+kGkMhK5Zqv6ZYS7k+Wkgkk8jkKUCWoNNR4zGyRlPmyykqZQzD6UkKLA3IITQb94NgpudM6ZL5xMzCWXfMmXnooDSoH+7Kz3MdcJqOWd3VLh8OTgkz1JZaVoLo/OlZdRcB3OaoFARSO5xeITIl51JXlYUSkqKc1WITZiWJiomL/0stOJUHEtJlCUkPldSRcsGSxDt+YGGeH4pYJ8xbO3KpwRlSyjW6SQS4Z301s+Vj8OScalX0qccrFwPqAUBWtQQ0HQlh6mOdx+HlKn+aZiFKzIyNVQyBgkMS9VZqNpFjieIoMspKmcFJIUAoOGpWh1jna3pYAV+dP5hdIOaooKCt6GraGp9IVlcXQRVRYAVfZqk/LxkjHhKADXq4Fz9qlmjDWjCl1zMQSwrsK+l++8amTU8oIdyWLOxN3Oj/wAwKfjkFIJtoQ2uoNtosJKQpAIIBOn8xQ0NC2IGjW7N9ojlf520/eJqlJd8woGuNW+esaDMGUPQwiArS5LXTQUq9Cz7HX+0bRygEmpLep07PBwkO7/BC0l2IIIvVwXoKjYd9oy0jOkZ0EKAqWIAcVWAk11FD37COC/GCUpCsPikJ55ZPMOhCgCdrn3j0CdL5SLhv0Ec/wDiHxGXLwjKyqVMUMoubOW2DEe8OH7DPo/OnApSoVStCJg7LSFAff7RFRtp02bpHMfhpNmqw8xM4uhGRMgkhwEtnllqskLlsTu3brVIEOXF0MbuAJTT9dyaD527xEDlHcitNB+5+0GVL2FNjGstB83g2SM5Lnvr8tGkS+Y9CCPv/JhkynvT+0Kq+sp2F/UUff53i2PprpAp8xXkrEsAzC2UmwL1o4dwCLxMJIAfV3Pu1Pb79owIYi7k/o4Hb/Eal9s2KnD8Y/pKXMRMTlfMnIXp/tSHJvvDqiClKgXSpIUCNlVeCzZCVJY1d32q/wBoWXhQESgnkEspISLEAMUkPVNdYdpF2EDMxgYy5ejaDd9evTuYX4nixJl51OzgMBUkmg6PZ4Jz0lfiEyXdUqqql5SSdtQWtGRdLwNiRcA0qzh27gvGReVXjPi3FKUfZqke8ROJDlNz9n7bUvC02YACE3Nns9SSNO8V2BnqM1asoSxKFJTXOolJExTUHKKBya6Ujk3Bsbh3f6aFyBY/NheBpw6lO9BYhhX5+0WC8OC9BzX9iHbQ6OIgjDIObK6VHKFEFjyhxVttdawotNwstEoqrlAejudgkJ1gC+CSlnzmV5iWZWZQXy0NX2h6SpQKipgl+UCtA/M4Fzto0Z/60kAkp8xNU2XW9HpT9Y6Y7YyQ4P4fkBZmJBImD85zNmYm731BepMdTIAQkAWAAAGkV6JbABOUFnAPRg7BiQA32g3+pUCvMEhIIKTmNQ1c1KAft7atZkNKmpIdRLA29aH7PCCsVhlTQlSgVlkgKTVQBJYOHUHIJb/jvEMFhwQkhZWKkKoxCyVP10+ExPGcJzkTJczJMdIztmokksEktcv3Z7CCU2LKVgZSiFgAuASQAEqufnpCx4UEptmqWAAsbGockNbrqwh1Cy5DAJOr3JNKNdgHfpeNTgQUgAmoBsKM733FuvtVmKnBYQ5T5oCknKUkJYsczkhyKMD6xtchCQZigyAHzKSKAEgmodneLWfQ2oaPtsG1dz7RilsNmbtoAKe0ZsjctVsjAy1pBASUKFGAZumkMJwcs1KXs5YOW0pVoEQUzAm6VFLMaJygggAWT3/YCJycUkp/MHUUh0kEkEB2IqC4Y6vB40+Qv/SpZSxS3QE+19REZfB5Q/KHYAXenUmukTw052+oOaODvsQGMZigol0gEf20O530f1isUTHC5bGl3q5vveNTcDKADuzf7lMGrUvZ/wBYxMzlIzAGofY2+xgE05mSpLpBBBOpGrGzHeDRbx65UpBmrUoJSxKs5o2rk7H1jhfw+kSJ6sVOXJzoM0iXncgAg5wUksRlKb2f0hrx9hFzjhMOFlMvETxLW3/Iggubmqi28dRh5CZSEy5SAhCAAkACgDB33NzuaxqcQXm6UXD8aRjsRI83KmVKlBMtKEhKgSFZwAKBDhJGuYbPFsuWpv8A1GLMVFNT12oKUpSOe45JycTwMyoM3zJSyKghnSCO6jX10i9XM0e9hualh6CNXnlmccICbMz/AF5Q/wBJAZtPUkE3tA5K1vWYojQlKBtU0rQdL66FmFrFxv8Av2iCiXue9flaxnTTU3FLzKSlqMMxTRwQ+tdaCggE6ZNAWRkU4GUAEVpUqLu1aAQRqf5+axCZNIVLOVwosVaJowp1J9A8SS5ggh0EsACXAKtSQLU0FoGJixUlBYVSAqpagCiaOdwYzETTmYMQxcnU02HXTY7xvKyQ9bQoGZPmBRHIUqCiCHzJI+lyRXNYhqUvEZ84tYH3Z6OezP1dokVPAAkns7XvBZVEFYgg/SG7h+np8rAcRPKgE+W6TfMoBmN2D/zBlJ0vsNxACjSLS2ck4gAMFN6jYbmMitMguWqIyH/gX1zQvfcUFFC2kLYaWpIBLJCmISGAFAAlxfv2h2bK/MwdIOUnRwx70H3hbDLQZYSVOGyFOpUAcyepoXHSMVqHZUshiatc/wCPjRFyUghISaOks9dykmuV4kie5IZmA+72NjCS8bkzLnZZaUnKDmdJD0Nqetu1YyTE0hNdq+g/aJSJbqSSkUHKos9btSlGrrA8PiULzELCmLED8tAa+h9oZShyK7/O0dMWaal4YeZ5hNk5UinK5ckFnrS9OUQzMCSCDl0uHcF3BHUP94VlDMFBJKTVOYXDhwRobg/Gg+FwuVCAsiYpIH9QgAlSQRmbQ1PuY0ymZQSwFANNGBDAD0t0g8nDAAAOwGpf48JYyWmafKX0UwLUzf7upSxA0hpRKmOZNCoEu6gqjNp3B6RIWRiQtIKeZiUkp+nMlwb6AhqRmRWdJCqAqzJFlOwBPZjBCsf/AI1rsz/a8LecVIQqWAysp5nByqYlTbsXYwsNzMenMUWLJJG2ckAd3SR/mEMZxMKmKkJKpc1iELyuOXK6h6Gj0JhgYDLOM0O5lhGUmnKczvcnSu53gWNmKljMhBWoqHKLOpSRc1SGIJYMGeM+2/RtVSWDWA5rgNU6OS/27CEiSEqfV81qA5bjag+ExFYAdgQDQkU0AfvQB20jSMMCS5V9JFaDmyihFdHoaV6QQiTEKNASl2FKMzFg7tSkJz+HHyghOYqVMzTSZixTMSfLq6QSAG2eGMNiRlAvl5SwN00P1aUOvvDAU7tpf5pFtaKTRMSkJSoJyswABdIYF3D6sW7u8TlzytAWRkOqXNCDYuL29YN5gFPnykZPAVQgKqDW2pBa5qlqdYvS6rlfHMtapCFBaJeSbLVmU/KoKHNm0SmpNLR0c+aAS1q1pYGp+dIU4/wZOMkLlklJOZiLOXDkWP7PFaeP4dUoTTNT5dCUhyoKlsSghqAM1RUEVZoD7IzllfEkJmFKfJw81ctLuSVqyZmoHEt1EaAH0uiXZ6lJdwK1BD7gnms9O8UnBh/qJ87GZsyFESJBauRDKWa2zFQ03i5CyHf9emu3940oAqYc2VIJqE9ATXNXT+GjQQ6ADVwAoirtf3r70ickqSGJClFSy9nS/KC1HSCB6wsJwC8oSQoJKrUYkZgDZ3akBNNQUrb00rXSIglqWiCyHIFyAL6Pfpe4gSAoKmH8pTLygXzAqzXtyt39IQmlY6PvrX+f5iM1ZoxHW9mNgLl2v1MDLuwsKaMHDh9vqJbcH1igOtTggJZifzZgr6R0YAvvEmsOtSphQpOUO6Vk8pTR3Oivqp0jF29I1Nme5q33sPdo0TRvmt+8OxoNa6/PjwJZrbS/zWJXc7Ok/NjA5qYk1f8AzGRFAe1WofYH9CI3FtL3GziJasiQVZS2Ys7XctQ9YjJyfQyQ4zFOpHKMyt3NOsRM9K0LKS45knYFIYh9a36vEJOBQF+a3OUhGtUguxFqEfeOdLCTIRNYKmEZ5ociuYqOQHRm9jAJE9GKloUpDy11yqGqSGPYEHvDU/HJzJQa5krU1CMqAHfu4HrC/C1ZpKFBOQEOEaAaBiAcoFhSCEdeHTqPzGZVzzO+aurjSLBDAhq2+7/xCUtTgMaX9+kIYLiU7/WLl5P6eRJSaAABsxcDmU5Ay6NHXGbYyq6n8TElJXMSSASD5YKiEgEgkaUBfS1YYwPEZc5CVJciYkKHRwCUkpNFCjiNhCVJUFB3CgRuDcexaNYDAS5Mry5KQhAcMDrqSauTd4uAbnoBy0Bchy7UDl/RWnWN4KZLW5llJYlyBR7EhqHZ/wCITwQVMQfMSRzLATotNQMwvUVamkMYPCIlpTLQMiEUAFmrR77mJGyihFqNve9D8pGkpyguQT2amg+9+sZ5pIelahv8VpCUnBNMM1VV1SKlkpcWBoDQEsNxDWYIMehSigEZgASOinYnSrH2jJs2iszgfS6blxU0qm4D9O0aMgNo4sWsRYt6mIYSepSVOjIQogZi9BZXYvHN0bxEwKCkAnMMubLcA1udWf3gkpfKCxBNW2erd6tCqxlzKWWBHMcxAAZiQ/0+nd6wZc3KwYlyw16udhSIjKUXejMXpq4ar7Pp7QphsMUJSVB11UtSQwKmy2Ffp5U9BuarpnzgtTozDzEpQzN5ahWYonYu4alANTDrnMpQys2UE5rpKtDQCulz2ESEkkIFwcoSKmpJol3NSbVuY0FKDgkFXNlOVgBVnBNWa4NX6xJF339yIGJSUrJSllLusC7F6nSqj/eAg4jFCaqZIryyipaxTKF0AGrm/SE/B+FQnASZaUJyrSsTGs+Yg5gbksPQhqQ9OSEJUokAJSXJqAlI22vHnyvHkzCpWtAQsTZgVlVm0egKSGDMDTQCNyWxm2Suk8L8O8nDLlE/ROWA2rDKS/omtIsigtbr3p9oR8My/wD5LDTFOVTEKUo6ErnLUaEt+YHqINg5C0ZwS4KypN3YkkgnXppQxVQxC3msUpcuRtRwHNbfo7UiXmVIcdG6gQEKU5zNYW31bo8BTWwYU99u9YjMNo0hbpCgLjUEXvQ1S/WsL4nGpSFOfpqenMlJPoVJfoYUOhIBUQKqGUnoCDbegrC/nhKHUQfLotQrlKiopcC1GHoTB0Lykgtm5kmz3I96j1rFRh5HkTQQZi0zCozXqFcoAGUMAoHX/iRrD6CwncpbUP8Aal4CEBGbTzCFK6lIyj7RLCzxMSFhwDooZTQ6gxuYHDNFpFziEpDkgDclh7mIzUkaatXo38/aNmWDQgKF6ijhmv2eJYia9y/8QILzG/KFdXb0pGRCYmthG4QPxTEH/VSpQJyKRNWUp5XUliCouC16C+vR6SUrURXMhgdqsodNBGRkc61DKEhPKEtQfwBvofaBYnENUByGoG1IFz6n0jcZAQ8QoKdN6VvrBZCXUdHPwxqMjpizTaMb5SglRBBJILEMjajuRQdX6RLEY8pXLSSl5hUUhIP0oDgOrUghzS8ZGRrXDJyXOdhbcf3gHEeJJkIzKKjsAAVK61YBu4jIyDHtZLBOIJahBIDpJFHD6OH0u0JcV4oZQ5E5lkZstgU5kpJfQusX6xkZFsaYh1guWWFByLFgDR93Z7sYOFO/z9YyMjm6aK4VSykebkd65Qct6fVW36dYlMwudTrS40s38v8ATrUUjUZD6Cmk+JViSZq0gqXO8iXKTQO7cyyPqJ1sB3joVkhTEV/3etmjUZFeDEwovave2w9WMamqLUoWodHG42jIyAg4yQ6FIdit0igLAuB0sx9THkvjuSBPlSwCAwTd2ICE3N7A+sZGRvG8sZdPUhL8rLLH/wBNKZYHSWMv7fcxBnOg1p7D+94yMiQMwMq1WbuztrSj7X6CBLWfWvp8vGRkDSEmZQUZ9O51v8MBnEKblBDnM701frUJp/EZGQpktCsrzVZ1lalOLBBbKkU0Z66kxrNQxkZGmW4AFVFgHUT1ATfu+X7xkZEgARVn5kpU+4BofQqOkRUv9APYX+0ZGQENQjIyMiWn/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34819" name="Picture 3"/>
          <p:cNvPicPr>
            <a:picLocks noChangeAspect="1" noChangeArrowheads="1"/>
          </p:cNvPicPr>
          <p:nvPr/>
        </p:nvPicPr>
        <p:blipFill>
          <a:blip r:embed="rId3"/>
          <a:srcRect l="12797" t="39739" r="51644" b="21082"/>
          <a:stretch>
            <a:fillRect/>
          </a:stretch>
        </p:blipFill>
        <p:spPr bwMode="auto">
          <a:xfrm>
            <a:off x="859808" y="4217158"/>
            <a:ext cx="3286629" cy="2347415"/>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a:srcRect l="18113" t="44916" r="56398" b="24300"/>
          <a:stretch>
            <a:fillRect/>
          </a:stretch>
        </p:blipFill>
        <p:spPr bwMode="auto">
          <a:xfrm>
            <a:off x="5718414" y="54590"/>
            <a:ext cx="3316406" cy="2251880"/>
          </a:xfrm>
          <a:prstGeom prst="rect">
            <a:avLst/>
          </a:prstGeom>
          <a:noFill/>
          <a:ln w="9525">
            <a:noFill/>
            <a:miter lim="800000"/>
            <a:headEnd/>
            <a:tailEnd/>
          </a:ln>
          <a:effectLst/>
        </p:spPr>
      </p:pic>
      <p:pic>
        <p:nvPicPr>
          <p:cNvPr id="34821" name="Picture 5"/>
          <p:cNvPicPr>
            <a:picLocks noChangeAspect="1" noChangeArrowheads="1"/>
          </p:cNvPicPr>
          <p:nvPr/>
        </p:nvPicPr>
        <p:blipFill>
          <a:blip r:embed="rId5"/>
          <a:srcRect l="10246" t="34282" r="48951" b="12547"/>
          <a:stretch>
            <a:fillRect/>
          </a:stretch>
        </p:blipFill>
        <p:spPr bwMode="auto">
          <a:xfrm>
            <a:off x="109184" y="40941"/>
            <a:ext cx="2838732" cy="2079791"/>
          </a:xfrm>
          <a:prstGeom prst="rect">
            <a:avLst/>
          </a:prstGeom>
          <a:noFill/>
          <a:ln w="9525">
            <a:noFill/>
            <a:miter lim="800000"/>
            <a:headEnd/>
            <a:tailEnd/>
          </a:ln>
          <a:effectLst/>
        </p:spPr>
      </p:pic>
      <p:pic>
        <p:nvPicPr>
          <p:cNvPr id="34822" name="Picture 6"/>
          <p:cNvPicPr>
            <a:picLocks noChangeAspect="1" noChangeArrowheads="1"/>
          </p:cNvPicPr>
          <p:nvPr/>
        </p:nvPicPr>
        <p:blipFill>
          <a:blip r:embed="rId6"/>
          <a:srcRect l="16329" t="42118" r="54720" b="21875"/>
          <a:stretch>
            <a:fillRect/>
          </a:stretch>
        </p:blipFill>
        <p:spPr bwMode="auto">
          <a:xfrm>
            <a:off x="3166281" y="163773"/>
            <a:ext cx="2439909" cy="201986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Surface Preparation and Bond</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10</a:t>
            </a:fld>
            <a:endParaRPr lang="en-US" dirty="0"/>
          </a:p>
        </p:txBody>
      </p:sp>
      <p:sp>
        <p:nvSpPr>
          <p:cNvPr id="5" name="Content Placeholder 2"/>
          <p:cNvSpPr txBox="1">
            <a:spLocks/>
          </p:cNvSpPr>
          <p:nvPr/>
        </p:nvSpPr>
        <p:spPr bwMode="auto">
          <a:xfrm>
            <a:off x="736982" y="11327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889382" y="12851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Clean sound substrate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Rough profile - - - mechanical anchorage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Open pore structure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Repair material absorption into </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lang="en-CA" sz="2800" kern="0" dirty="0" smtClean="0">
                <a:solidFill>
                  <a:srgbClr val="004620"/>
                </a:solidFill>
                <a:latin typeface="Times New Roman" pitchFamily="18" charset="0"/>
                <a:cs typeface="Times New Roman" pitchFamily="18" charset="0"/>
              </a:rPr>
              <a:t>    substrate </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Intimate contact					</a:t>
            </a:r>
            <a:endPar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2"/>
          <a:srcRect l="52656" t="23507" r="21750" b="9888"/>
          <a:stretch>
            <a:fillRect/>
          </a:stretch>
        </p:blipFill>
        <p:spPr bwMode="auto">
          <a:xfrm>
            <a:off x="6086901" y="2879677"/>
            <a:ext cx="2988859" cy="3937379"/>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32727" t="25746" r="25526" b="23881"/>
          <a:stretch>
            <a:fillRect/>
          </a:stretch>
        </p:blipFill>
        <p:spPr bwMode="auto">
          <a:xfrm>
            <a:off x="2374715" y="4456130"/>
            <a:ext cx="3480179" cy="2360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80" y="203200"/>
            <a:ext cx="7986592" cy="685800"/>
          </a:xfrm>
        </p:spPr>
        <p:txBody>
          <a:bodyPr/>
          <a:lstStyle/>
          <a:p>
            <a:r>
              <a:rPr lang="en-CA" dirty="0" smtClean="0"/>
              <a:t>Proper Surface Preparation: Bond Mechanism</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11</a:t>
            </a:fld>
            <a:endParaRPr lang="en-US" dirty="0"/>
          </a:p>
        </p:txBody>
      </p:sp>
      <p:pic>
        <p:nvPicPr>
          <p:cNvPr id="6146" name="Picture 2"/>
          <p:cNvPicPr>
            <a:picLocks noChangeAspect="1" noChangeArrowheads="1"/>
          </p:cNvPicPr>
          <p:nvPr/>
        </p:nvPicPr>
        <p:blipFill>
          <a:blip r:embed="rId2"/>
          <a:srcRect l="51083" t="19216" r="27204" b="52426"/>
          <a:stretch>
            <a:fillRect/>
          </a:stretch>
        </p:blipFill>
        <p:spPr bwMode="auto">
          <a:xfrm>
            <a:off x="6851176" y="1228299"/>
            <a:ext cx="2210936" cy="207446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l="26294" t="51259" r="22833" b="15159"/>
          <a:stretch>
            <a:fillRect/>
          </a:stretch>
        </p:blipFill>
        <p:spPr bwMode="auto">
          <a:xfrm>
            <a:off x="163773" y="1162592"/>
            <a:ext cx="6496334" cy="2399473"/>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l="26294" t="35215" r="24196" b="16838"/>
          <a:stretch>
            <a:fillRect/>
          </a:stretch>
        </p:blipFill>
        <p:spPr bwMode="auto">
          <a:xfrm>
            <a:off x="846153" y="3753132"/>
            <a:ext cx="7663285" cy="2968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Reinforcing Steel Preparation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12</a:t>
            </a:fld>
            <a:endParaRPr lang="en-US" dirty="0"/>
          </a:p>
        </p:txBody>
      </p:sp>
      <p:sp>
        <p:nvSpPr>
          <p:cNvPr id="5" name="Content Placeholder 2"/>
          <p:cNvSpPr txBox="1">
            <a:spLocks/>
          </p:cNvSpPr>
          <p:nvPr/>
        </p:nvSpPr>
        <p:spPr bwMode="auto">
          <a:xfrm>
            <a:off x="889382" y="12851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Abrasive blast</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Water blast</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Combination blasting</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Degree of cleanliness required</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Bar coating				</a:t>
            </a:r>
            <a:endPar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2"/>
          <a:srcRect l="46363" t="45149" r="23533" b="16605"/>
          <a:stretch>
            <a:fillRect/>
          </a:stretch>
        </p:blipFill>
        <p:spPr bwMode="auto">
          <a:xfrm>
            <a:off x="4817660" y="3542912"/>
            <a:ext cx="4203512" cy="322638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l="40770" t="22155" r="21469" b="31763"/>
          <a:stretch>
            <a:fillRect/>
          </a:stretch>
        </p:blipFill>
        <p:spPr bwMode="auto">
          <a:xfrm>
            <a:off x="491317" y="4039737"/>
            <a:ext cx="3957852" cy="2715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Bonding Agent Problems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13</a:t>
            </a:fld>
            <a:endParaRPr lang="en-US" dirty="0"/>
          </a:p>
        </p:txBody>
      </p:sp>
      <p:pic>
        <p:nvPicPr>
          <p:cNvPr id="8194" name="Picture 2"/>
          <p:cNvPicPr>
            <a:picLocks noChangeAspect="1" noChangeArrowheads="1"/>
          </p:cNvPicPr>
          <p:nvPr/>
        </p:nvPicPr>
        <p:blipFill>
          <a:blip r:embed="rId2"/>
          <a:srcRect l="23391" t="32836" r="21960" b="13806"/>
          <a:stretch>
            <a:fillRect/>
          </a:stretch>
        </p:blipFill>
        <p:spPr bwMode="auto">
          <a:xfrm>
            <a:off x="655092" y="1285375"/>
            <a:ext cx="8420668" cy="4487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Intimate Contact</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14</a:t>
            </a:fld>
            <a:endParaRPr lang="en-US" dirty="0"/>
          </a:p>
        </p:txBody>
      </p:sp>
      <p:pic>
        <p:nvPicPr>
          <p:cNvPr id="9218" name="Picture 2"/>
          <p:cNvPicPr>
            <a:picLocks noChangeAspect="1" noChangeArrowheads="1"/>
          </p:cNvPicPr>
          <p:nvPr/>
        </p:nvPicPr>
        <p:blipFill>
          <a:blip r:embed="rId2"/>
          <a:srcRect l="24335" t="27425" r="22274" b="19310"/>
          <a:stretch>
            <a:fillRect/>
          </a:stretch>
        </p:blipFill>
        <p:spPr bwMode="auto">
          <a:xfrm>
            <a:off x="1023580" y="1119114"/>
            <a:ext cx="7642746" cy="4286845"/>
          </a:xfrm>
          <a:prstGeom prst="rect">
            <a:avLst/>
          </a:prstGeom>
          <a:noFill/>
          <a:ln w="9525">
            <a:noFill/>
            <a:miter lim="800000"/>
            <a:headEnd/>
            <a:tailEnd/>
          </a:ln>
          <a:effectLst/>
        </p:spPr>
      </p:pic>
      <p:sp>
        <p:nvSpPr>
          <p:cNvPr id="6" name="TextBox 5"/>
          <p:cNvSpPr txBox="1"/>
          <p:nvPr/>
        </p:nvSpPr>
        <p:spPr>
          <a:xfrm>
            <a:off x="382137" y="5841246"/>
            <a:ext cx="8393373" cy="523220"/>
          </a:xfrm>
          <a:prstGeom prst="rect">
            <a:avLst/>
          </a:prstGeom>
          <a:noFill/>
        </p:spPr>
        <p:txBody>
          <a:bodyPr wrap="square" rtlCol="0">
            <a:spAutoFit/>
          </a:bodyPr>
          <a:lstStyle/>
          <a:p>
            <a:r>
              <a:rPr lang="en-CA" sz="2800" i="1" dirty="0" smtClean="0"/>
              <a:t>Form &amp; pump, vibration, hand pressure, apply spray</a:t>
            </a:r>
            <a:endParaRPr lang="en-CA" sz="28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Quality Assurance: Achieving Bond</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15</a:t>
            </a:fld>
            <a:endParaRPr lang="en-US" dirty="0"/>
          </a:p>
        </p:txBody>
      </p:sp>
      <p:sp>
        <p:nvSpPr>
          <p:cNvPr id="5" name="Content Placeholder 2"/>
          <p:cNvSpPr txBox="1">
            <a:spLocks/>
          </p:cNvSpPr>
          <p:nvPr/>
        </p:nvSpPr>
        <p:spPr bwMode="auto">
          <a:xfrm>
            <a:off x="889382" y="12851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lang="en-CA" sz="2800" b="1" i="1" kern="0" dirty="0" smtClean="0">
                <a:solidFill>
                  <a:srgbClr val="004620"/>
                </a:solidFill>
                <a:latin typeface="Times New Roman" pitchFamily="18" charset="0"/>
                <a:cs typeface="Times New Roman" pitchFamily="18" charset="0"/>
              </a:rPr>
              <a:t>Testing Bond strength</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Laboratory testing (ASTM C-881, 1042)</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Slant shear</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Result depend upon: substrate strength, surface preparation</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Direct shear (Shear bond)			</a:t>
            </a:r>
            <a:endPar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0242" name="Picture 2"/>
          <p:cNvPicPr>
            <a:picLocks noChangeAspect="1" noChangeArrowheads="1"/>
          </p:cNvPicPr>
          <p:nvPr/>
        </p:nvPicPr>
        <p:blipFill>
          <a:blip r:embed="rId2"/>
          <a:srcRect l="64824" t="29105" r="23114" b="22575"/>
          <a:stretch>
            <a:fillRect/>
          </a:stretch>
        </p:blipFill>
        <p:spPr bwMode="auto">
          <a:xfrm>
            <a:off x="6100549" y="3323230"/>
            <a:ext cx="1569493" cy="353477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l="25245" t="37080" r="62168" b="40159"/>
          <a:stretch>
            <a:fillRect/>
          </a:stretch>
        </p:blipFill>
        <p:spPr bwMode="auto">
          <a:xfrm>
            <a:off x="1555844" y="4277211"/>
            <a:ext cx="3316407" cy="25807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Quality Assurance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16</a:t>
            </a:fld>
            <a:endParaRPr lang="en-US" dirty="0"/>
          </a:p>
        </p:txBody>
      </p:sp>
      <p:sp>
        <p:nvSpPr>
          <p:cNvPr id="5" name="Content Placeholder 2"/>
          <p:cNvSpPr txBox="1">
            <a:spLocks/>
          </p:cNvSpPr>
          <p:nvPr/>
        </p:nvSpPr>
        <p:spPr bwMode="auto">
          <a:xfrm>
            <a:off x="889382" y="12851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err="1" smtClean="0">
                <a:solidFill>
                  <a:srgbClr val="004620"/>
                </a:solidFill>
                <a:latin typeface="Times New Roman" pitchFamily="18" charset="0"/>
                <a:cs typeface="Times New Roman" pitchFamily="18" charset="0"/>
              </a:rPr>
              <a:t>Uni</a:t>
            </a:r>
            <a:r>
              <a:rPr lang="en-CA" sz="2800" kern="0" dirty="0" smtClean="0">
                <a:solidFill>
                  <a:srgbClr val="004620"/>
                </a:solidFill>
                <a:latin typeface="Times New Roman" pitchFamily="18" charset="0"/>
                <a:cs typeface="Times New Roman" pitchFamily="18" charset="0"/>
              </a:rPr>
              <a:t>-axial tensile strength </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Visual evaluation			</a:t>
            </a:r>
            <a:endPar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1266" name="Picture 2"/>
          <p:cNvPicPr>
            <a:picLocks noChangeAspect="1" noChangeArrowheads="1"/>
          </p:cNvPicPr>
          <p:nvPr/>
        </p:nvPicPr>
        <p:blipFill>
          <a:blip r:embed="rId2"/>
          <a:srcRect l="53496" t="37127" r="27204" b="10634"/>
          <a:stretch>
            <a:fillRect/>
          </a:stretch>
        </p:blipFill>
        <p:spPr bwMode="auto">
          <a:xfrm>
            <a:off x="5923128" y="2040340"/>
            <a:ext cx="3138984" cy="477671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l="27448" t="37267" r="28812" b="23927"/>
          <a:stretch>
            <a:fillRect/>
          </a:stretch>
        </p:blipFill>
        <p:spPr bwMode="auto">
          <a:xfrm>
            <a:off x="218364" y="3275463"/>
            <a:ext cx="5554639" cy="2770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Bond Failure Causes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17</a:t>
            </a:fld>
            <a:endParaRPr lang="en-US" dirty="0"/>
          </a:p>
        </p:txBody>
      </p:sp>
      <p:pic>
        <p:nvPicPr>
          <p:cNvPr id="12290" name="Picture 2"/>
          <p:cNvPicPr>
            <a:picLocks noChangeAspect="1" noChangeArrowheads="1"/>
          </p:cNvPicPr>
          <p:nvPr/>
        </p:nvPicPr>
        <p:blipFill>
          <a:blip r:embed="rId2"/>
          <a:srcRect l="24020" t="51119" r="22065" b="12314"/>
          <a:stretch>
            <a:fillRect/>
          </a:stretch>
        </p:blipFill>
        <p:spPr bwMode="auto">
          <a:xfrm>
            <a:off x="532261" y="1787855"/>
            <a:ext cx="8420669" cy="32109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Bond Failure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18</a:t>
            </a:fld>
            <a:endParaRPr lang="en-US" dirty="0"/>
          </a:p>
        </p:txBody>
      </p:sp>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Incomplete surface preparation</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Bruising</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cap="none" spc="0" normalizeH="0" baseline="0" noProof="0" dirty="0" smtClean="0">
                <a:ln>
                  <a:noFill/>
                </a:ln>
                <a:solidFill>
                  <a:srgbClr val="004620"/>
                </a:solidFill>
                <a:effectLst/>
                <a:uLnTx/>
                <a:uFillTx/>
                <a:latin typeface="Times New Roman" pitchFamily="18" charset="0"/>
                <a:ea typeface="+mn-ea"/>
                <a:cs typeface="Times New Roman" pitchFamily="18" charset="0"/>
              </a:rPr>
              <a:t>Micro-fracture</a:t>
            </a:r>
            <a:endPar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3314" name="Picture 2"/>
          <p:cNvPicPr>
            <a:picLocks noChangeAspect="1" noChangeArrowheads="1"/>
          </p:cNvPicPr>
          <p:nvPr/>
        </p:nvPicPr>
        <p:blipFill>
          <a:blip r:embed="rId2"/>
          <a:srcRect l="57376" t="19030" r="22904" b="12500"/>
          <a:stretch>
            <a:fillRect/>
          </a:stretch>
        </p:blipFill>
        <p:spPr bwMode="auto">
          <a:xfrm>
            <a:off x="6537278" y="40944"/>
            <a:ext cx="2552132" cy="4189862"/>
          </a:xfrm>
          <a:prstGeom prst="rect">
            <a:avLst/>
          </a:prstGeom>
          <a:noFill/>
          <a:ln w="9525">
            <a:noFill/>
            <a:miter lim="800000"/>
            <a:headEnd/>
            <a:tailEnd/>
          </a:ln>
          <a:effectLst/>
        </p:spPr>
      </p:pic>
      <p:sp>
        <p:nvSpPr>
          <p:cNvPr id="7" name="Title 1"/>
          <p:cNvSpPr txBox="1">
            <a:spLocks/>
          </p:cNvSpPr>
          <p:nvPr/>
        </p:nvSpPr>
        <p:spPr bwMode="auto">
          <a:xfrm>
            <a:off x="436353" y="3562827"/>
            <a:ext cx="2920998"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600" b="1" i="1" u="sng" strike="noStrike" kern="0" cap="none" spc="0" normalizeH="0" baseline="0" noProof="0" dirty="0" smtClean="0">
                <a:ln>
                  <a:noFill/>
                </a:ln>
                <a:solidFill>
                  <a:srgbClr val="003366"/>
                </a:solidFill>
                <a:effectLst/>
                <a:uLnTx/>
                <a:uFillTx/>
                <a:latin typeface="Times New Roman" pitchFamily="18" charset="0"/>
                <a:ea typeface="+mj-ea"/>
                <a:cs typeface="Times New Roman" pitchFamily="18" charset="0"/>
              </a:rPr>
              <a:t>Important</a:t>
            </a:r>
            <a:r>
              <a:rPr kumimoji="0" lang="en-CA" sz="2600" b="1" i="1" u="sng" strike="noStrike" kern="0" cap="none" spc="0" normalizeH="0" noProof="0" dirty="0" smtClean="0">
                <a:ln>
                  <a:noFill/>
                </a:ln>
                <a:solidFill>
                  <a:srgbClr val="003366"/>
                </a:solidFill>
                <a:effectLst/>
                <a:uLnTx/>
                <a:uFillTx/>
                <a:latin typeface="Times New Roman" pitchFamily="18" charset="0"/>
                <a:ea typeface="+mj-ea"/>
                <a:cs typeface="Times New Roman" pitchFamily="18" charset="0"/>
              </a:rPr>
              <a:t> Points:</a:t>
            </a:r>
            <a:endParaRPr kumimoji="0" lang="en-CA" sz="2600" b="1" i="1" u="sng" strike="noStrike" kern="0" cap="none" spc="0" normalizeH="0" baseline="0" noProof="0" dirty="0">
              <a:ln>
                <a:noFill/>
              </a:ln>
              <a:solidFill>
                <a:srgbClr val="003366"/>
              </a:solidFill>
              <a:effectLst/>
              <a:uLnTx/>
              <a:uFillTx/>
              <a:latin typeface="Times New Roman" pitchFamily="18" charset="0"/>
              <a:ea typeface="+mj-ea"/>
              <a:cs typeface="Times New Roman" pitchFamily="18" charset="0"/>
            </a:endParaRPr>
          </a:p>
        </p:txBody>
      </p:sp>
      <p:pic>
        <p:nvPicPr>
          <p:cNvPr id="13315" name="Picture 3"/>
          <p:cNvPicPr>
            <a:picLocks noChangeAspect="1" noChangeArrowheads="1"/>
          </p:cNvPicPr>
          <p:nvPr/>
        </p:nvPicPr>
        <p:blipFill>
          <a:blip r:embed="rId3"/>
          <a:srcRect l="27238" t="49207" r="23882" b="20942"/>
          <a:stretch>
            <a:fillRect/>
          </a:stretch>
        </p:blipFill>
        <p:spPr bwMode="auto">
          <a:xfrm>
            <a:off x="559568" y="4367283"/>
            <a:ext cx="7151425" cy="2220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Repair Materials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19</a:t>
            </a:fld>
            <a:endParaRPr lang="en-US" dirty="0"/>
          </a:p>
        </p:txBody>
      </p:sp>
      <p:sp>
        <p:nvSpPr>
          <p:cNvPr id="5" name="Content Placeholder 2"/>
          <p:cNvSpPr txBox="1">
            <a:spLocks noGrp="1"/>
          </p:cNvSpPr>
          <p:nvPr>
            <p:ph idx="1"/>
          </p:nvPr>
        </p:nvSpPr>
        <p:spPr bwMode="auto">
          <a:xfrm>
            <a:off x="901700" y="12319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None/>
              <a:tabLst/>
              <a:defRPr/>
            </a:pPr>
            <a:r>
              <a:rPr lang="en-CA" sz="2800" b="1" u="sng" kern="0" dirty="0" smtClean="0">
                <a:solidFill>
                  <a:srgbClr val="004620"/>
                </a:solidFill>
                <a:latin typeface="Times New Roman" pitchFamily="18" charset="0"/>
                <a:cs typeface="Times New Roman" pitchFamily="18" charset="0"/>
              </a:rPr>
              <a:t>Considerations</a:t>
            </a:r>
            <a:r>
              <a:rPr lang="en-CA" sz="2800" kern="0" dirty="0" smtClean="0">
                <a:solidFill>
                  <a:srgbClr val="004620"/>
                </a:solidFill>
                <a:latin typeface="Times New Roman" pitchFamily="18" charset="0"/>
                <a:cs typeface="Times New Roman" pitchFamily="18" charset="0"/>
              </a:rPr>
              <a:t>: </a:t>
            </a:r>
            <a:r>
              <a:rPr lang="en-CA" sz="2800" i="1" kern="0" dirty="0" smtClean="0">
                <a:solidFill>
                  <a:srgbClr val="004620"/>
                </a:solidFill>
                <a:latin typeface="Times New Roman" pitchFamily="18" charset="0"/>
                <a:cs typeface="Times New Roman" pitchFamily="18" charset="0"/>
              </a:rPr>
              <a:t>Strength, durability, chemical resistant, compatibility with substrate</a:t>
            </a:r>
          </a:p>
          <a:p>
            <a:pPr lvl="0">
              <a:buNone/>
            </a:pPr>
            <a:r>
              <a:rPr lang="en-CA" sz="2800" b="1" u="sng" dirty="0" smtClean="0">
                <a:solidFill>
                  <a:srgbClr val="004620"/>
                </a:solidFill>
                <a:latin typeface="Times New Roman" pitchFamily="18" charset="0"/>
                <a:cs typeface="Times New Roman" pitchFamily="18" charset="0"/>
              </a:rPr>
              <a:t>Requirements</a:t>
            </a:r>
            <a:r>
              <a:rPr lang="en-CA" sz="2800" dirty="0" smtClean="0">
                <a:solidFill>
                  <a:srgbClr val="004620"/>
                </a:solidFill>
                <a:latin typeface="Times New Roman" pitchFamily="18" charset="0"/>
                <a:cs typeface="Times New Roman" pitchFamily="18" charset="0"/>
              </a:rPr>
              <a:t>: </a:t>
            </a:r>
            <a:endParaRPr lang="en-CA" sz="2800" i="1" kern="0" dirty="0" smtClean="0">
              <a:solidFill>
                <a:srgbClr val="004620"/>
              </a:solidFill>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buNone/>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4338" name="Picture 2"/>
          <p:cNvPicPr>
            <a:picLocks noChangeAspect="1" noChangeArrowheads="1"/>
          </p:cNvPicPr>
          <p:nvPr/>
        </p:nvPicPr>
        <p:blipFill>
          <a:blip r:embed="rId2"/>
          <a:srcRect l="24545" t="31716" r="24372" b="27612"/>
          <a:stretch>
            <a:fillRect/>
          </a:stretch>
        </p:blipFill>
        <p:spPr bwMode="auto">
          <a:xfrm>
            <a:off x="1023586" y="2743197"/>
            <a:ext cx="8038531" cy="34761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Differential Settlement</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a:t>
            </a:fld>
            <a:endParaRPr lang="en-US" dirty="0"/>
          </a:p>
        </p:txBody>
      </p:sp>
      <p:pic>
        <p:nvPicPr>
          <p:cNvPr id="1026" name="Picture 2"/>
          <p:cNvPicPr>
            <a:picLocks noChangeAspect="1" noChangeArrowheads="1"/>
          </p:cNvPicPr>
          <p:nvPr/>
        </p:nvPicPr>
        <p:blipFill>
          <a:blip r:embed="rId2"/>
          <a:srcRect l="25069" t="52985" r="22065" b="20149"/>
          <a:stretch>
            <a:fillRect/>
          </a:stretch>
        </p:blipFill>
        <p:spPr bwMode="auto">
          <a:xfrm>
            <a:off x="764269" y="1228295"/>
            <a:ext cx="8263719" cy="2361063"/>
          </a:xfrm>
          <a:prstGeom prst="rect">
            <a:avLst/>
          </a:prstGeom>
          <a:noFill/>
          <a:ln w="9525">
            <a:noFill/>
            <a:miter lim="800000"/>
            <a:headEnd/>
            <a:tailEnd/>
          </a:ln>
          <a:effectLst/>
        </p:spPr>
      </p:pic>
      <p:sp>
        <p:nvSpPr>
          <p:cNvPr id="7" name="Content Placeholder 2"/>
          <p:cNvSpPr>
            <a:spLocks noGrp="1"/>
          </p:cNvSpPr>
          <p:nvPr>
            <p:ph idx="1"/>
          </p:nvPr>
        </p:nvSpPr>
        <p:spPr>
          <a:xfrm>
            <a:off x="723334" y="3807725"/>
            <a:ext cx="8128190" cy="2729553"/>
          </a:xfrm>
        </p:spPr>
        <p:txBody>
          <a:bodyPr/>
          <a:lstStyle/>
          <a:p>
            <a:pPr>
              <a:buNone/>
            </a:pPr>
            <a:r>
              <a:rPr lang="en-CA" sz="2400" b="1" u="sng" dirty="0" smtClean="0">
                <a:solidFill>
                  <a:schemeClr val="bg2">
                    <a:lumMod val="25000"/>
                  </a:schemeClr>
                </a:solidFill>
                <a:latin typeface="Times New Roman" pitchFamily="18" charset="0"/>
                <a:cs typeface="Times New Roman" pitchFamily="18" charset="0"/>
              </a:rPr>
              <a:t>Inadequate Design</a:t>
            </a:r>
          </a:p>
          <a:p>
            <a:pPr>
              <a:buNone/>
            </a:pPr>
            <a:r>
              <a:rPr lang="en-CA" sz="2400" dirty="0" smtClean="0">
                <a:solidFill>
                  <a:srgbClr val="004620"/>
                </a:solidFill>
                <a:latin typeface="Times New Roman" pitchFamily="18" charset="0"/>
                <a:cs typeface="Times New Roman" pitchFamily="18" charset="0"/>
              </a:rPr>
              <a:t>a) Inadequate concrete thickness</a:t>
            </a:r>
          </a:p>
          <a:p>
            <a:pPr>
              <a:buNone/>
            </a:pPr>
            <a:r>
              <a:rPr lang="en-CA" sz="2400" dirty="0" smtClean="0">
                <a:solidFill>
                  <a:srgbClr val="004620"/>
                </a:solidFill>
                <a:latin typeface="Times New Roman" pitchFamily="18" charset="0"/>
                <a:cs typeface="Times New Roman" pitchFamily="18" charset="0"/>
              </a:rPr>
              <a:t>b) Inadequate steel</a:t>
            </a:r>
          </a:p>
          <a:p>
            <a:pPr>
              <a:buNone/>
            </a:pPr>
            <a:r>
              <a:rPr lang="en-CA" sz="2400" dirty="0" smtClean="0">
                <a:solidFill>
                  <a:srgbClr val="004620"/>
                </a:solidFill>
                <a:latin typeface="Times New Roman" pitchFamily="18" charset="0"/>
                <a:cs typeface="Times New Roman" pitchFamily="18" charset="0"/>
              </a:rPr>
              <a:t>c) Inadequate non uniform soil support</a:t>
            </a:r>
          </a:p>
          <a:p>
            <a:pPr>
              <a:buNone/>
            </a:pPr>
            <a:r>
              <a:rPr lang="en-CA" sz="2400" dirty="0" smtClean="0">
                <a:solidFill>
                  <a:srgbClr val="004620"/>
                </a:solidFill>
                <a:latin typeface="Times New Roman" pitchFamily="18" charset="0"/>
                <a:cs typeface="Times New Roman" pitchFamily="18" charset="0"/>
              </a:rPr>
              <a:t>d) Incorrect geometry</a:t>
            </a:r>
          </a:p>
          <a:p>
            <a:pPr>
              <a:buNone/>
            </a:pPr>
            <a:r>
              <a:rPr lang="en-CA" sz="2400" dirty="0" smtClean="0">
                <a:solidFill>
                  <a:srgbClr val="004620"/>
                </a:solidFill>
                <a:latin typeface="Times New Roman" pitchFamily="18" charset="0"/>
                <a:cs typeface="Times New Roman" pitchFamily="18" charset="0"/>
              </a:rPr>
              <a:t>e) Incorrect use of materials</a:t>
            </a:r>
          </a:p>
          <a:p>
            <a:pPr>
              <a:buNone/>
            </a:pP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Strength</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20</a:t>
            </a:fld>
            <a:endParaRPr lang="en-US" dirty="0"/>
          </a:p>
        </p:txBody>
      </p:sp>
      <p:pic>
        <p:nvPicPr>
          <p:cNvPr id="15362" name="Picture 2"/>
          <p:cNvPicPr>
            <a:picLocks noChangeAspect="1" noChangeArrowheads="1"/>
          </p:cNvPicPr>
          <p:nvPr/>
        </p:nvPicPr>
        <p:blipFill>
          <a:blip r:embed="rId2"/>
          <a:srcRect l="26852" t="28545" r="26890" b="20149"/>
          <a:stretch>
            <a:fillRect/>
          </a:stretch>
        </p:blipFill>
        <p:spPr bwMode="auto">
          <a:xfrm>
            <a:off x="736977" y="1241940"/>
            <a:ext cx="8147716" cy="4527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Durability</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21</a:t>
            </a:fld>
            <a:endParaRPr lang="en-US" dirty="0"/>
          </a:p>
        </p:txBody>
      </p:sp>
      <p:pic>
        <p:nvPicPr>
          <p:cNvPr id="16386" name="Picture 2"/>
          <p:cNvPicPr>
            <a:picLocks noChangeAspect="1" noChangeArrowheads="1"/>
          </p:cNvPicPr>
          <p:nvPr/>
        </p:nvPicPr>
        <p:blipFill>
          <a:blip r:embed="rId2"/>
          <a:srcRect l="28321" t="39552" r="24267" b="16045"/>
          <a:stretch>
            <a:fillRect/>
          </a:stretch>
        </p:blipFill>
        <p:spPr bwMode="auto">
          <a:xfrm>
            <a:off x="818866" y="1487606"/>
            <a:ext cx="7888405" cy="39305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Chemical Resistance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22</a:t>
            </a:fld>
            <a:endParaRPr lang="en-US" dirty="0"/>
          </a:p>
        </p:txBody>
      </p:sp>
      <p:pic>
        <p:nvPicPr>
          <p:cNvPr id="17410" name="Picture 2"/>
          <p:cNvPicPr>
            <a:picLocks noChangeAspect="1" noChangeArrowheads="1"/>
          </p:cNvPicPr>
          <p:nvPr/>
        </p:nvPicPr>
        <p:blipFill>
          <a:blip r:embed="rId2"/>
          <a:srcRect l="26853" t="42351" r="28358" b="23880"/>
          <a:stretch>
            <a:fillRect/>
          </a:stretch>
        </p:blipFill>
        <p:spPr bwMode="auto">
          <a:xfrm>
            <a:off x="764276" y="1392067"/>
            <a:ext cx="8147712" cy="3274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Repair Materials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23</a:t>
            </a:fld>
            <a:endParaRPr lang="en-US" dirty="0"/>
          </a:p>
        </p:txBody>
      </p:sp>
      <p:sp>
        <p:nvSpPr>
          <p:cNvPr id="5" name="Content Placeholder 2"/>
          <p:cNvSpPr txBox="1">
            <a:spLocks/>
          </p:cNvSpPr>
          <p:nvPr/>
        </p:nvSpPr>
        <p:spPr bwMode="auto">
          <a:xfrm>
            <a:off x="1054100" y="13843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Latex modified concrete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Polymer concrete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Rapid setting concrete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err="1" smtClean="0">
                <a:solidFill>
                  <a:srgbClr val="004620"/>
                </a:solidFill>
                <a:latin typeface="Times New Roman" pitchFamily="18" charset="0"/>
                <a:cs typeface="Times New Roman" pitchFamily="18" charset="0"/>
              </a:rPr>
              <a:t>Shotcreting</a:t>
            </a:r>
            <a:endParaRPr lang="en-CA" sz="2800" kern="0" dirty="0" smtClean="0">
              <a:solidFill>
                <a:srgbClr val="004620"/>
              </a:solidFill>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2800" b="1" i="1"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kumimoji="0" lang="en-CA" sz="2800" b="1" i="1"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rPr>
              <a:t>Sealers</a:t>
            </a:r>
            <a:r>
              <a:rPr kumimoji="0" lang="en-CA" sz="2800" b="1" i="1"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Prevent water from entering concrete surface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Permit water vapour to escape </a:t>
            </a:r>
            <a:endParaRPr kumimoji="0" lang="en-CA" sz="280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Wingdings" pitchFamily="2" charset="2"/>
              <a:buBlip>
                <a:blip r:embed="rId2"/>
              </a:buBlip>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Sealer Problems/Concerns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24</a:t>
            </a:fld>
            <a:endParaRPr lang="en-US" dirty="0"/>
          </a:p>
        </p:txBody>
      </p:sp>
      <p:sp>
        <p:nvSpPr>
          <p:cNvPr id="5" name="Content Placeholder 2"/>
          <p:cNvSpPr txBox="1">
            <a:spLocks/>
          </p:cNvSpPr>
          <p:nvPr/>
        </p:nvSpPr>
        <p:spPr bwMode="auto">
          <a:xfrm>
            <a:off x="1054100" y="13843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Lack of penetration</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Poor surface penetration</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Excessive moisture </a:t>
            </a:r>
          </a:p>
          <a:p>
            <a:pPr marL="342900" lvl="0" indent="-342900" eaLnBrk="0" hangingPunct="0">
              <a:spcBef>
                <a:spcPct val="20000"/>
              </a:spcBef>
              <a:buClr>
                <a:schemeClr val="hlink"/>
              </a:buClr>
              <a:buSzPct val="110000"/>
              <a:buFont typeface="Arial" pitchFamily="34" charset="0"/>
              <a:buChar char="•"/>
            </a:pPr>
            <a:r>
              <a:rPr lang="en-CA" sz="2800" kern="0" dirty="0" smtClean="0">
                <a:solidFill>
                  <a:srgbClr val="004620"/>
                </a:solidFill>
                <a:latin typeface="Times New Roman" pitchFamily="18" charset="0"/>
                <a:cs typeface="Times New Roman" pitchFamily="18" charset="0"/>
              </a:rPr>
              <a:t>Rapid evaporation due to wind and temperature condition</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2800" b="1" i="1"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Should a Crack be Repaired</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25</a:t>
            </a:fld>
            <a:endParaRPr lang="en-US" dirty="0"/>
          </a:p>
        </p:txBody>
      </p:sp>
      <p:sp>
        <p:nvSpPr>
          <p:cNvPr id="5" name="Content Placeholder 2"/>
          <p:cNvSpPr txBox="1">
            <a:spLocks/>
          </p:cNvSpPr>
          <p:nvPr/>
        </p:nvSpPr>
        <p:spPr bwMode="auto">
          <a:xfrm>
            <a:off x="1054100" y="13843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kumimoji="0" lang="en-CA" sz="2800" b="1" i="0"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rPr>
              <a:t>Considerations</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Structural versus non-structural</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Crack width and length</a:t>
            </a:r>
          </a:p>
          <a:p>
            <a:pPr marL="342900" lvl="0" indent="-342900" eaLnBrk="0" hangingPunct="0">
              <a:spcBef>
                <a:spcPct val="20000"/>
              </a:spcBef>
              <a:buClr>
                <a:schemeClr val="hlink"/>
              </a:buClr>
              <a:buSzPct val="110000"/>
              <a:buFont typeface="Arial" pitchFamily="34" charset="0"/>
              <a:buChar char="•"/>
            </a:pPr>
            <a:r>
              <a:rPr lang="en-CA" sz="2800" kern="0" dirty="0" smtClean="0">
                <a:solidFill>
                  <a:srgbClr val="004620"/>
                </a:solidFill>
                <a:latin typeface="Times New Roman" pitchFamily="18" charset="0"/>
                <a:cs typeface="Times New Roman" pitchFamily="18" charset="0"/>
              </a:rPr>
              <a:t>Crack location within a member</a:t>
            </a:r>
          </a:p>
          <a:p>
            <a:pPr marL="342900" lvl="0" indent="-342900" eaLnBrk="0" hangingPunct="0">
              <a:spcBef>
                <a:spcPct val="20000"/>
              </a:spcBef>
              <a:buClr>
                <a:schemeClr val="hlink"/>
              </a:buClr>
              <a:buSzPct val="110000"/>
              <a:buFont typeface="Arial" pitchFamily="34" charset="0"/>
              <a:buChar char="•"/>
            </a:pPr>
            <a:r>
              <a:rPr lang="en-CA" sz="2800" kern="0" dirty="0" smtClean="0">
                <a:solidFill>
                  <a:srgbClr val="004620"/>
                </a:solidFill>
                <a:latin typeface="Times New Roman" pitchFamily="18" charset="0"/>
                <a:cs typeface="Times New Roman" pitchFamily="18" charset="0"/>
              </a:rPr>
              <a:t>Environmental exposure conditions</a:t>
            </a:r>
          </a:p>
          <a:p>
            <a:pPr marL="342900" lvl="0" indent="-342900" eaLnBrk="0" hangingPunct="0">
              <a:spcBef>
                <a:spcPct val="20000"/>
              </a:spcBef>
              <a:buClr>
                <a:schemeClr val="hlink"/>
              </a:buClr>
              <a:buSzPct val="110000"/>
              <a:buFont typeface="Arial" pitchFamily="34" charset="0"/>
              <a:buChar char="•"/>
            </a:pPr>
            <a:r>
              <a:rPr lang="en-CA" sz="2800" kern="0" dirty="0" smtClean="0">
                <a:solidFill>
                  <a:srgbClr val="004620"/>
                </a:solidFill>
                <a:latin typeface="Times New Roman" pitchFamily="18" charset="0"/>
                <a:cs typeface="Times New Roman" pitchFamily="18" charset="0"/>
              </a:rPr>
              <a:t>Type of member</a:t>
            </a:r>
          </a:p>
          <a:p>
            <a:pPr marL="342900" lvl="0" indent="-342900" eaLnBrk="0" hangingPunct="0">
              <a:spcBef>
                <a:spcPct val="20000"/>
              </a:spcBef>
              <a:buClr>
                <a:schemeClr val="hlink"/>
              </a:buClr>
              <a:buSzPct val="110000"/>
              <a:buFont typeface="Arial" pitchFamily="34" charset="0"/>
              <a:buChar char="•"/>
            </a:pPr>
            <a:r>
              <a:rPr lang="en-CA" sz="2800" kern="0" dirty="0" smtClean="0">
                <a:solidFill>
                  <a:srgbClr val="004620"/>
                </a:solidFill>
                <a:latin typeface="Times New Roman" pitchFamily="18" charset="0"/>
                <a:cs typeface="Times New Roman" pitchFamily="18" charset="0"/>
              </a:rPr>
              <a:t>Appearance</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2800" b="1" i="1"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Should a Crack be Repaired?</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26</a:t>
            </a:fld>
            <a:endParaRPr lang="en-US" dirty="0"/>
          </a:p>
        </p:txBody>
      </p:sp>
      <p:sp>
        <p:nvSpPr>
          <p:cNvPr id="5" name="Content Placeholder 2"/>
          <p:cNvSpPr txBox="1">
            <a:spLocks/>
          </p:cNvSpPr>
          <p:nvPr/>
        </p:nvSpPr>
        <p:spPr bwMode="auto">
          <a:xfrm>
            <a:off x="805217" y="1078173"/>
            <a:ext cx="8175009" cy="5500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kumimoji="0" lang="en-CA" sz="2800" b="1" i="0"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rPr>
              <a:t>At what point should the width of a crack be a concern?</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If the only criteria is load transfer across the crack 		(0.64 mm --- 0.025 in) </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Research has shown that load transfer due to aggregate interlock is almost fully effective across the cracks of 0.025 in. or less. Load transfer across cracks of 0.035 in. is good, but not fully effective.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However, durability of concrete is important as the load transfer characteristics. Durability is enhanced by preventing moisture reaching the embedded </a:t>
            </a:r>
            <a:r>
              <a:rPr lang="en-CA" sz="2800" kern="0" dirty="0" err="1" smtClean="0">
                <a:solidFill>
                  <a:srgbClr val="004620"/>
                </a:solidFill>
                <a:latin typeface="Times New Roman" pitchFamily="18" charset="0"/>
                <a:cs typeface="Times New Roman" pitchFamily="18" charset="0"/>
              </a:rPr>
              <a:t>rebars</a:t>
            </a:r>
            <a:r>
              <a:rPr lang="en-CA" sz="2800" kern="0" dirty="0" smtClean="0">
                <a:solidFill>
                  <a:srgbClr val="004620"/>
                </a:solidFill>
                <a:latin typeface="Times New Roman" pitchFamily="18" charset="0"/>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2800" b="1" i="1"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Crack Repair Using Epoxy Injection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27</a:t>
            </a:fld>
            <a:endParaRPr lang="en-US" dirty="0"/>
          </a:p>
        </p:txBody>
      </p:sp>
      <p:sp>
        <p:nvSpPr>
          <p:cNvPr id="5" name="Content Placeholder 2"/>
          <p:cNvSpPr txBox="1">
            <a:spLocks/>
          </p:cNvSpPr>
          <p:nvPr/>
        </p:nvSpPr>
        <p:spPr bwMode="auto">
          <a:xfrm>
            <a:off x="805217" y="1078173"/>
            <a:ext cx="8175009" cy="5500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kumimoji="0" lang="en-CA" sz="2800" b="1" i="0"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rPr>
              <a:t>Characteristics of Epoxies</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Excellent adhesive properties</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Versatile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Chemical resistant</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Rapid curing</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Resistant moisture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To restore tensile strength to a cracked concrete members e.g. Beams, slab etc </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2800" b="1" i="1"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Crack Repair using Epoxy Injection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28</a:t>
            </a:fld>
            <a:endParaRPr lang="en-US" dirty="0"/>
          </a:p>
        </p:txBody>
      </p:sp>
      <p:sp>
        <p:nvSpPr>
          <p:cNvPr id="5" name="Content Placeholder 2"/>
          <p:cNvSpPr txBox="1">
            <a:spLocks/>
          </p:cNvSpPr>
          <p:nvPr/>
        </p:nvSpPr>
        <p:spPr bwMode="auto">
          <a:xfrm>
            <a:off x="805217" y="1078173"/>
            <a:ext cx="8175009" cy="5500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hlink"/>
              </a:buClr>
              <a:buSzPct val="110000"/>
              <a:defRPr/>
            </a:pPr>
            <a:r>
              <a:rPr lang="en-CA" sz="2800" b="1" u="sng" kern="0" dirty="0" smtClean="0">
                <a:solidFill>
                  <a:schemeClr val="bg2">
                    <a:lumMod val="25000"/>
                  </a:schemeClr>
                </a:solidFill>
                <a:latin typeface="Times New Roman" pitchFamily="18" charset="0"/>
                <a:cs typeface="Times New Roman" pitchFamily="18" charset="0"/>
              </a:rPr>
              <a:t>Typical Installation Procedure</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lang="en-CA" sz="2800" i="1" kern="0" baseline="0" dirty="0" smtClean="0">
                <a:solidFill>
                  <a:srgbClr val="004620"/>
                </a:solidFill>
                <a:latin typeface="Times New Roman" pitchFamily="18" charset="0"/>
                <a:cs typeface="Times New Roman" pitchFamily="18" charset="0"/>
              </a:rPr>
              <a:t>Prepare surface, seal crack and install injection</a:t>
            </a:r>
            <a:r>
              <a:rPr lang="en-CA" sz="2800" i="1" kern="0" dirty="0" smtClean="0">
                <a:solidFill>
                  <a:srgbClr val="004620"/>
                </a:solidFill>
                <a:latin typeface="Times New Roman" pitchFamily="18" charset="0"/>
                <a:cs typeface="Times New Roman" pitchFamily="18" charset="0"/>
              </a:rPr>
              <a:t> ports, inject resin, cure, grind off seal and ports</a:t>
            </a:r>
            <a:endParaRPr kumimoji="0" lang="en-CA" sz="2800" b="0" i="1"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indent="-342900" eaLnBrk="0" hangingPunct="0">
              <a:spcBef>
                <a:spcPct val="20000"/>
              </a:spcBef>
              <a:buClr>
                <a:schemeClr val="hlink"/>
              </a:buClr>
              <a:buSzPct val="110000"/>
              <a:defRPr/>
            </a:pPr>
            <a:endParaRPr lang="en-CA" sz="2800" b="1" u="sng" kern="0" dirty="0" smtClean="0">
              <a:solidFill>
                <a:schemeClr val="bg2">
                  <a:lumMod val="25000"/>
                </a:schemeClr>
              </a:solidFill>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lang="en-CA" sz="2800" kern="0" dirty="0" smtClean="0">
              <a:solidFill>
                <a:srgbClr val="004620"/>
              </a:solidFill>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lang="en-CA" sz="2800" kern="0" dirty="0" smtClean="0">
                <a:solidFill>
                  <a:srgbClr val="004620"/>
                </a:solidFill>
                <a:latin typeface="Times New Roman" pitchFamily="18" charset="0"/>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2800" b="1" i="1" u="sng"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a:srcRect l="26433" t="28545" r="23743" b="32649"/>
          <a:stretch>
            <a:fillRect/>
          </a:stretch>
        </p:blipFill>
        <p:spPr bwMode="auto">
          <a:xfrm>
            <a:off x="1446661" y="3043454"/>
            <a:ext cx="6769291" cy="2983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Installation Problems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29</a:t>
            </a:fld>
            <a:endParaRPr lang="en-US" dirty="0"/>
          </a:p>
        </p:txBody>
      </p:sp>
      <p:sp>
        <p:nvSpPr>
          <p:cNvPr id="5" name="Content Placeholder 2"/>
          <p:cNvSpPr txBox="1">
            <a:spLocks/>
          </p:cNvSpPr>
          <p:nvPr/>
        </p:nvSpPr>
        <p:spPr bwMode="auto">
          <a:xfrm>
            <a:off x="805217" y="1078173"/>
            <a:ext cx="8175009" cy="5500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Improper resin</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Improper</a:t>
            </a:r>
            <a:r>
              <a:rPr kumimoji="0" lang="en-CA" sz="2800" b="0" i="0" u="none" strike="noStrike" kern="0" cap="none" spc="0" normalizeH="0" noProof="0" dirty="0" smtClean="0">
                <a:ln>
                  <a:noFill/>
                </a:ln>
                <a:solidFill>
                  <a:srgbClr val="004620"/>
                </a:solidFill>
                <a:effectLst/>
                <a:uLnTx/>
                <a:uFillTx/>
                <a:latin typeface="Times New Roman" pitchFamily="18" charset="0"/>
                <a:ea typeface="+mn-ea"/>
                <a:cs typeface="Times New Roman" pitchFamily="18" charset="0"/>
              </a:rPr>
              <a:t> mixing</a:t>
            </a:r>
            <a:endPar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Inadequate surface sealing</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Improper pressure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Improper port spacing</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Improper sequence of </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lang="en-CA" sz="2800" kern="0" dirty="0" smtClean="0">
                <a:solidFill>
                  <a:srgbClr val="004620"/>
                </a:solidFill>
                <a:latin typeface="Times New Roman" pitchFamily="18" charset="0"/>
                <a:cs typeface="Times New Roman" pitchFamily="18" charset="0"/>
              </a:rPr>
              <a:t>    </a:t>
            </a:r>
            <a:r>
              <a:rPr kumimoji="0" lang="en-CA" sz="2800"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pumping</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Excessive crack width</a:t>
            </a:r>
            <a:endParaRPr kumimoji="0" lang="en-CA" sz="2800"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a:srcRect l="37866" t="27425" r="32449" b="23881"/>
          <a:stretch>
            <a:fillRect/>
          </a:stretch>
        </p:blipFill>
        <p:spPr bwMode="auto">
          <a:xfrm>
            <a:off x="4735772" y="2702257"/>
            <a:ext cx="4339987" cy="4053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Cracks Readings</a:t>
            </a:r>
            <a:endParaRPr lang="en-CA" dirty="0"/>
          </a:p>
        </p:txBody>
      </p:sp>
      <p:sp>
        <p:nvSpPr>
          <p:cNvPr id="3" name="Content Placeholder 2"/>
          <p:cNvSpPr>
            <a:spLocks noGrp="1"/>
          </p:cNvSpPr>
          <p:nvPr>
            <p:ph idx="1"/>
          </p:nvPr>
        </p:nvSpPr>
        <p:spPr>
          <a:xfrm>
            <a:off x="641446" y="1054475"/>
            <a:ext cx="7970292" cy="4991479"/>
          </a:xfrm>
        </p:spPr>
        <p:txBody>
          <a:bodyPr/>
          <a:lstStyle/>
          <a:p>
            <a:pPr>
              <a:buNone/>
            </a:pPr>
            <a:r>
              <a:rPr lang="en-CA" sz="2800" b="1" i="1" dirty="0" smtClean="0">
                <a:solidFill>
                  <a:srgbClr val="004620"/>
                </a:solidFill>
                <a:latin typeface="Times New Roman" pitchFamily="18" charset="0"/>
                <a:cs typeface="Times New Roman" pitchFamily="18" charset="0"/>
              </a:rPr>
              <a:t>Orientation, location, Length, Width, Depth, Shape, Frequency, age</a:t>
            </a:r>
          </a:p>
          <a:p>
            <a:pPr>
              <a:buNone/>
            </a:pP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3</a:t>
            </a:fld>
            <a:endParaRPr lang="en-US" dirty="0"/>
          </a:p>
        </p:txBody>
      </p:sp>
      <p:pic>
        <p:nvPicPr>
          <p:cNvPr id="2050" name="Picture 2"/>
          <p:cNvPicPr>
            <a:picLocks noChangeAspect="1" noChangeArrowheads="1"/>
          </p:cNvPicPr>
          <p:nvPr/>
        </p:nvPicPr>
        <p:blipFill>
          <a:blip r:embed="rId2"/>
          <a:srcRect l="23496" t="21269" r="42624" b="53358"/>
          <a:stretch>
            <a:fillRect/>
          </a:stretch>
        </p:blipFill>
        <p:spPr bwMode="auto">
          <a:xfrm>
            <a:off x="586856" y="2169994"/>
            <a:ext cx="4189862" cy="1764152"/>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47709" t="45492" r="27519" b="11567"/>
          <a:stretch>
            <a:fillRect/>
          </a:stretch>
        </p:blipFill>
        <p:spPr bwMode="auto">
          <a:xfrm>
            <a:off x="1214652" y="3961232"/>
            <a:ext cx="2729552" cy="266020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37098" t="23647" r="39406" b="24487"/>
          <a:stretch>
            <a:fillRect/>
          </a:stretch>
        </p:blipFill>
        <p:spPr bwMode="auto">
          <a:xfrm>
            <a:off x="5581931" y="2449530"/>
            <a:ext cx="3029803" cy="3760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Trial Repair Method: Gravity Feed</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30</a:t>
            </a:fld>
            <a:endParaRPr lang="en-US" dirty="0"/>
          </a:p>
        </p:txBody>
      </p:sp>
      <p:sp>
        <p:nvSpPr>
          <p:cNvPr id="5" name="Content Placeholder 2"/>
          <p:cNvSpPr txBox="1">
            <a:spLocks/>
          </p:cNvSpPr>
          <p:nvPr/>
        </p:nvSpPr>
        <p:spPr bwMode="auto">
          <a:xfrm>
            <a:off x="805217" y="1078173"/>
            <a:ext cx="8175009" cy="5500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endParaRPr kumimoji="0" lang="en-CA" sz="2800"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2"/>
          <a:srcRect l="26853" t="30037" r="24687" b="13433"/>
          <a:stretch>
            <a:fillRect/>
          </a:stretch>
        </p:blipFill>
        <p:spPr bwMode="auto">
          <a:xfrm>
            <a:off x="750626" y="1091821"/>
            <a:ext cx="8053261" cy="55682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Trial Repair Method: Flood Coating</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31</a:t>
            </a:fld>
            <a:endParaRPr lang="en-US" dirty="0"/>
          </a:p>
        </p:txBody>
      </p:sp>
      <p:sp>
        <p:nvSpPr>
          <p:cNvPr id="5" name="Content Placeholder 2"/>
          <p:cNvSpPr txBox="1">
            <a:spLocks/>
          </p:cNvSpPr>
          <p:nvPr/>
        </p:nvSpPr>
        <p:spPr bwMode="auto">
          <a:xfrm>
            <a:off x="805217" y="1078173"/>
            <a:ext cx="8175009" cy="5500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endParaRPr kumimoji="0" lang="en-CA" sz="2800"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2"/>
          <a:srcRect l="28006" t="25373" r="23953" b="17351"/>
          <a:stretch>
            <a:fillRect/>
          </a:stretch>
        </p:blipFill>
        <p:spPr bwMode="auto">
          <a:xfrm>
            <a:off x="791569" y="1091820"/>
            <a:ext cx="8062758" cy="5527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Trial Repair Method: Epoxy Injection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32</a:t>
            </a:fld>
            <a:endParaRPr lang="en-US" dirty="0"/>
          </a:p>
        </p:txBody>
      </p:sp>
      <p:sp>
        <p:nvSpPr>
          <p:cNvPr id="5" name="Content Placeholder 2"/>
          <p:cNvSpPr txBox="1">
            <a:spLocks/>
          </p:cNvSpPr>
          <p:nvPr/>
        </p:nvSpPr>
        <p:spPr bwMode="auto">
          <a:xfrm>
            <a:off x="805217" y="1078173"/>
            <a:ext cx="8175009" cy="5500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endParaRPr kumimoji="0" lang="en-CA" sz="2800" strike="noStrike" kern="0" cap="none" spc="0" normalizeH="0" baseline="0" noProof="0" dirty="0" smtClean="0">
              <a:ln>
                <a:noFill/>
              </a:ln>
              <a:solidFill>
                <a:schemeClr val="bg2">
                  <a:lumMod val="25000"/>
                </a:schemeClr>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2"/>
          <a:srcRect l="27377" t="32090" r="24687" b="13060"/>
          <a:stretch>
            <a:fillRect/>
          </a:stretch>
        </p:blipFill>
        <p:spPr bwMode="auto">
          <a:xfrm>
            <a:off x="4421877" y="1310185"/>
            <a:ext cx="4620418" cy="376678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l="28602" t="27752" r="25770" b="28591"/>
          <a:stretch>
            <a:fillRect/>
          </a:stretch>
        </p:blipFill>
        <p:spPr bwMode="auto">
          <a:xfrm>
            <a:off x="259307" y="1569492"/>
            <a:ext cx="3998794" cy="31799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Combined Shear and Axial Stress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4</a:t>
            </a:fld>
            <a:endParaRPr lang="en-US" dirty="0"/>
          </a:p>
        </p:txBody>
      </p:sp>
      <p:pic>
        <p:nvPicPr>
          <p:cNvPr id="3074" name="Picture 2"/>
          <p:cNvPicPr>
            <a:picLocks noChangeAspect="1" noChangeArrowheads="1"/>
          </p:cNvPicPr>
          <p:nvPr/>
        </p:nvPicPr>
        <p:blipFill>
          <a:blip r:embed="rId2"/>
          <a:srcRect l="23286" t="37313" r="22065" b="11940"/>
          <a:stretch>
            <a:fillRect/>
          </a:stretch>
        </p:blipFill>
        <p:spPr bwMode="auto">
          <a:xfrm>
            <a:off x="709683" y="1624083"/>
            <a:ext cx="8156144" cy="42581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Wall Supporting Slab</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5</a:t>
            </a:fld>
            <a:endParaRPr lang="en-US" dirty="0"/>
          </a:p>
        </p:txBody>
      </p:sp>
      <p:pic>
        <p:nvPicPr>
          <p:cNvPr id="4098" name="Picture 2"/>
          <p:cNvPicPr>
            <a:picLocks noChangeAspect="1" noChangeArrowheads="1"/>
          </p:cNvPicPr>
          <p:nvPr/>
        </p:nvPicPr>
        <p:blipFill>
          <a:blip r:embed="rId2"/>
          <a:srcRect l="24545" t="34328" r="24372" b="19403"/>
          <a:stretch>
            <a:fillRect/>
          </a:stretch>
        </p:blipFill>
        <p:spPr bwMode="auto">
          <a:xfrm>
            <a:off x="914400" y="941695"/>
            <a:ext cx="7627668" cy="388431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40077" t="46409" r="38880" b="16464"/>
          <a:stretch>
            <a:fillRect/>
          </a:stretch>
        </p:blipFill>
        <p:spPr bwMode="auto">
          <a:xfrm>
            <a:off x="2197289" y="4728947"/>
            <a:ext cx="2033517" cy="2033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Cavitation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6</a:t>
            </a:fld>
            <a:endParaRPr lang="en-US" dirty="0"/>
          </a:p>
        </p:txBody>
      </p:sp>
      <p:sp>
        <p:nvSpPr>
          <p:cNvPr id="5" name="Content Placeholder 2"/>
          <p:cNvSpPr txBox="1">
            <a:spLocks/>
          </p:cNvSpPr>
          <p:nvPr/>
        </p:nvSpPr>
        <p:spPr bwMode="auto">
          <a:xfrm>
            <a:off x="736982" y="11327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Cavitation causes erosion of concrete due to collapse of vapour bubbles formed by pressure changes in high velocity water flow.</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Vapour bubbles form and flow downstream. When they enter a zone of high pressure, they collapse with great impact. The energy released called cavitation, causes damage to concrete.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Cavitation forms near curves and offsets or at the center of vortices.</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Can be reduced by producing smooth surfaces and avoiding protruding obstructions to flow.  </a:t>
            </a: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Abrasion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7</a:t>
            </a:fld>
            <a:endParaRPr lang="en-US" dirty="0"/>
          </a:p>
        </p:txBody>
      </p:sp>
      <p:sp>
        <p:nvSpPr>
          <p:cNvPr id="5" name="Content Placeholder 2"/>
          <p:cNvSpPr txBox="1">
            <a:spLocks/>
          </p:cNvSpPr>
          <p:nvPr/>
        </p:nvSpPr>
        <p:spPr bwMode="auto">
          <a:xfrm>
            <a:off x="736982" y="11327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lang="en-CA" sz="2800" b="1" i="1" kern="0" dirty="0" smtClean="0">
                <a:solidFill>
                  <a:srgbClr val="004620"/>
                </a:solidFill>
                <a:latin typeface="Times New Roman" pitchFamily="18" charset="0"/>
                <a:cs typeface="Times New Roman" pitchFamily="18" charset="0"/>
              </a:rPr>
              <a:t>Abrasion</a:t>
            </a:r>
            <a:r>
              <a:rPr lang="en-CA" sz="2800" kern="0" dirty="0" smtClean="0">
                <a:solidFill>
                  <a:srgbClr val="004620"/>
                </a:solidFill>
                <a:latin typeface="Times New Roman" pitchFamily="18" charset="0"/>
                <a:cs typeface="Times New Roman" pitchFamily="18" charset="0"/>
              </a:rPr>
              <a:t> is wearing away of the surface of concrete by rubbing and friction. Factors affecting abrasion resistance are: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Compressive strength.</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Aggregate properties.</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Finishing methods.</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Use of toppings</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Curing  </a:t>
            </a: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Crack Evaluation, Causes and Scope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8</a:t>
            </a:fld>
            <a:endParaRPr lang="en-US" dirty="0"/>
          </a:p>
        </p:txBody>
      </p:sp>
      <p:sp>
        <p:nvSpPr>
          <p:cNvPr id="5" name="Content Placeholder 2"/>
          <p:cNvSpPr txBox="1">
            <a:spLocks/>
          </p:cNvSpPr>
          <p:nvPr/>
        </p:nvSpPr>
        <p:spPr bwMode="auto">
          <a:xfrm>
            <a:off x="736982" y="11327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r>
              <a:rPr lang="en-CA" sz="2800" b="1" i="1" kern="0" dirty="0" smtClean="0">
                <a:solidFill>
                  <a:srgbClr val="004620"/>
                </a:solidFill>
                <a:latin typeface="Times New Roman" pitchFamily="18" charset="0"/>
                <a:cs typeface="Times New Roman" pitchFamily="18" charset="0"/>
              </a:rPr>
              <a:t>User needs</a:t>
            </a:r>
            <a:r>
              <a:rPr lang="en-CA" sz="2800" kern="0" dirty="0" smtClean="0">
                <a:solidFill>
                  <a:srgbClr val="004620"/>
                </a:solidFill>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Useful life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Urgency</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Cost</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Performance requirements </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Aesthetics </a:t>
            </a:r>
            <a:r>
              <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Repair Analysis and Strategy</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9</a:t>
            </a:fld>
            <a:endParaRPr lang="en-US" dirty="0"/>
          </a:p>
        </p:txBody>
      </p:sp>
      <p:sp>
        <p:nvSpPr>
          <p:cNvPr id="5" name="Content Placeholder 2"/>
          <p:cNvSpPr txBox="1">
            <a:spLocks/>
          </p:cNvSpPr>
          <p:nvPr/>
        </p:nvSpPr>
        <p:spPr bwMode="auto">
          <a:xfrm>
            <a:off x="736982" y="1132762"/>
            <a:ext cx="8128190" cy="5145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Structural needs</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Effect of repair on &amp; compatibility with existing structure</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Constructability</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Environment</a:t>
            </a:r>
          </a:p>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Arial" pitchFamily="34" charset="0"/>
              <a:buChar char="•"/>
              <a:tabLst/>
              <a:defRPr/>
            </a:pPr>
            <a:r>
              <a:rPr lang="en-CA" sz="2800" kern="0" dirty="0" smtClean="0">
                <a:solidFill>
                  <a:srgbClr val="004620"/>
                </a:solidFill>
                <a:latin typeface="Times New Roman" pitchFamily="18" charset="0"/>
                <a:cs typeface="Times New Roman" pitchFamily="18" charset="0"/>
              </a:rPr>
              <a:t>Safety					</a:t>
            </a:r>
            <a:r>
              <a:rPr lang="en-CA" sz="2800" b="1" u="sng" kern="0" dirty="0" smtClean="0">
                <a:solidFill>
                  <a:srgbClr val="004620"/>
                </a:solidFill>
                <a:latin typeface="Times New Roman" pitchFamily="18" charset="0"/>
                <a:cs typeface="Times New Roman" pitchFamily="18" charset="0"/>
              </a:rPr>
              <a:t>Repair Strategy</a:t>
            </a:r>
          </a:p>
          <a:p>
            <a:pPr marL="342900" lvl="0" indent="-342900" algn="r" eaLnBrk="0" hangingPunct="0">
              <a:spcBef>
                <a:spcPct val="20000"/>
              </a:spcBef>
              <a:buClr>
                <a:schemeClr val="hlink"/>
              </a:buClr>
              <a:buSzPct val="110000"/>
              <a:buFont typeface="Wingdings" pitchFamily="2" charset="2"/>
              <a:buChar char="ü"/>
              <a:defRPr/>
            </a:pPr>
            <a:r>
              <a:rPr lang="en-CA" sz="2800" i="1" kern="0" dirty="0" smtClean="0">
                <a:solidFill>
                  <a:srgbClr val="004620"/>
                </a:solidFill>
                <a:latin typeface="Times New Roman" pitchFamily="18" charset="0"/>
                <a:cs typeface="Times New Roman" pitchFamily="18" charset="0"/>
              </a:rPr>
              <a:t>What is expected of surface repair?</a:t>
            </a:r>
          </a:p>
          <a:p>
            <a:pPr marL="342900" lvl="0" indent="-342900" algn="r" eaLnBrk="0" hangingPunct="0">
              <a:spcBef>
                <a:spcPct val="20000"/>
              </a:spcBef>
              <a:buClr>
                <a:schemeClr val="hlink"/>
              </a:buClr>
              <a:buSzPct val="110000"/>
              <a:buFont typeface="Wingdings" pitchFamily="2" charset="2"/>
              <a:buChar char="ü"/>
              <a:defRPr/>
            </a:pPr>
            <a:r>
              <a:rPr lang="en-CA" sz="2800" i="1" kern="0" dirty="0" smtClean="0">
                <a:solidFill>
                  <a:srgbClr val="004620"/>
                </a:solidFill>
                <a:latin typeface="Times New Roman" pitchFamily="18" charset="0"/>
                <a:cs typeface="Times New Roman" pitchFamily="18" charset="0"/>
              </a:rPr>
              <a:t>Surface deterioration diverse in nature</a:t>
            </a:r>
          </a:p>
          <a:p>
            <a:pPr marL="342900" lvl="0" indent="-342900" algn="r" eaLnBrk="0" hangingPunct="0">
              <a:spcBef>
                <a:spcPct val="20000"/>
              </a:spcBef>
              <a:buClr>
                <a:schemeClr val="hlink"/>
              </a:buClr>
              <a:buSzPct val="110000"/>
              <a:buFont typeface="Wingdings" pitchFamily="2" charset="2"/>
              <a:buChar char="ü"/>
              <a:defRPr/>
            </a:pPr>
            <a:r>
              <a:rPr lang="en-CA" sz="2800" i="1" kern="0" dirty="0" smtClean="0">
                <a:solidFill>
                  <a:srgbClr val="004620"/>
                </a:solidFill>
                <a:latin typeface="Times New Roman" pitchFamily="18" charset="0"/>
                <a:cs typeface="Times New Roman" pitchFamily="18" charset="0"/>
              </a:rPr>
              <a:t>Goal: Protection, appearance, load carrying</a:t>
            </a:r>
          </a:p>
          <a:p>
            <a:pPr marL="342900" lvl="0" indent="-342900" algn="r" eaLnBrk="0" hangingPunct="0">
              <a:spcBef>
                <a:spcPct val="20000"/>
              </a:spcBef>
              <a:buClr>
                <a:schemeClr val="hlink"/>
              </a:buClr>
              <a:buSzPct val="110000"/>
              <a:buFont typeface="Wingdings" pitchFamily="2" charset="2"/>
              <a:buChar char="ü"/>
              <a:defRPr/>
            </a:pPr>
            <a:r>
              <a:rPr lang="en-CA" sz="2800" i="1" kern="0" dirty="0" smtClean="0">
                <a:solidFill>
                  <a:srgbClr val="004620"/>
                </a:solidFill>
                <a:latin typeface="Times New Roman" pitchFamily="18" charset="0"/>
                <a:cs typeface="Times New Roman" pitchFamily="18" charset="0"/>
              </a:rPr>
              <a:t>Function of repair determines properties of repair material to be specified </a:t>
            </a: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2800" b="0" i="0" u="none" strike="noStrike" kern="0" cap="none" spc="0" normalizeH="0" baseline="0" noProof="0" dirty="0" smtClean="0">
              <a:ln>
                <a:noFill/>
              </a:ln>
              <a:solidFill>
                <a:srgbClr val="00462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110000"/>
              <a:tabLst/>
              <a:defRPr/>
            </a:pPr>
            <a:endParaRPr kumimoji="0" lang="en-CA"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miter lim="800000"/>
          <a:headEnd type="none" w="sm" len="sm"/>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CC33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miter lim="800000"/>
          <a:headEnd type="none" w="sm" len="sm"/>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CC3300"/>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12366</TotalTime>
  <Words>700</Words>
  <Application>Microsoft Office PowerPoint</Application>
  <PresentationFormat>On-screen Show (4:3)</PresentationFormat>
  <Paragraphs>171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Blueprint</vt:lpstr>
      <vt:lpstr>Cracks and its Repair</vt:lpstr>
      <vt:lpstr>Differential Settlement</vt:lpstr>
      <vt:lpstr>Cracks Readings</vt:lpstr>
      <vt:lpstr>Combined Shear and Axial Stress</vt:lpstr>
      <vt:lpstr>Example: Wall Supporting Slab</vt:lpstr>
      <vt:lpstr>Cavitation</vt:lpstr>
      <vt:lpstr>Abrasion</vt:lpstr>
      <vt:lpstr>Crack Evaluation, Causes and Scope</vt:lpstr>
      <vt:lpstr>Repair Analysis and Strategy</vt:lpstr>
      <vt:lpstr>Surface Preparation and Bond</vt:lpstr>
      <vt:lpstr>Proper Surface Preparation: Bond Mechanism</vt:lpstr>
      <vt:lpstr>Reinforcing Steel Preparation</vt:lpstr>
      <vt:lpstr>Bonding Agent Problems</vt:lpstr>
      <vt:lpstr>Intimate Contact</vt:lpstr>
      <vt:lpstr>Quality Assurance: Achieving Bond</vt:lpstr>
      <vt:lpstr>Quality Assurance</vt:lpstr>
      <vt:lpstr>Bond Failure Causes</vt:lpstr>
      <vt:lpstr>Bond Failure</vt:lpstr>
      <vt:lpstr>Repair Materials</vt:lpstr>
      <vt:lpstr>Strength</vt:lpstr>
      <vt:lpstr>Durability</vt:lpstr>
      <vt:lpstr>Chemical Resistance</vt:lpstr>
      <vt:lpstr>Repair Materials</vt:lpstr>
      <vt:lpstr>Sealer Problems/Concerns</vt:lpstr>
      <vt:lpstr>Should a Crack be Repaired</vt:lpstr>
      <vt:lpstr>When Should a Crack be Repaired?</vt:lpstr>
      <vt:lpstr>Crack Repair Using Epoxy Injection</vt:lpstr>
      <vt:lpstr>Crack Repair using Epoxy Injection</vt:lpstr>
      <vt:lpstr>Common Installation Problems</vt:lpstr>
      <vt:lpstr>Trial Repair Method: Gravity Feed</vt:lpstr>
      <vt:lpstr>Trial Repair Method: Flood Coating</vt:lpstr>
      <vt:lpstr>Trial Repair Method: Epoxy Injection</vt:lpstr>
    </vt:vector>
  </TitlesOfParts>
  <Company>PEER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Axial Load Capacity Model</dc:title>
  <dc:creator>Ken Elwood</dc:creator>
  <cp:lastModifiedBy>Safeer Abbas</cp:lastModifiedBy>
  <cp:revision>743</cp:revision>
  <cp:lastPrinted>1601-01-01T00:00:00Z</cp:lastPrinted>
  <dcterms:created xsi:type="dcterms:W3CDTF">2001-05-23T23:44:59Z</dcterms:created>
  <dcterms:modified xsi:type="dcterms:W3CDTF">2014-11-08T00:49:52Z</dcterms:modified>
</cp:coreProperties>
</file>