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-83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EE0D4-AA98-4339-AB60-32E52E24714D}" type="datetimeFigureOut">
              <a:rPr lang="en-US" smtClean="0"/>
              <a:t>26-Jan-17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9773-01E9-425F-B8A8-62ECBFE6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73-01E9-425F-B8A8-62ECBFE6F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73-01E9-425F-B8A8-62ECBFE6FD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73-01E9-425F-B8A8-62ECBFE6FD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7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3F23644-ED2E-4800-9A20-DC0A19142749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6943-BD81-4FF8-A865-4E0958024486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FB13-9BE5-4CAC-A84E-190B21309F37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48D-7D6C-4B35-B237-F9B9F35FC190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C769-7126-4BDD-AD8B-24EC92CC1D1C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AE9E-61A4-418C-BF95-E62EB2B1738A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AE95-5DBC-44B8-9AFE-49FB1C24ED51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74C-7FEF-4B6C-97A2-D8E46BC195FC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0204-75F2-496D-BAF3-7AF07C4F525C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211-1231-4487-A740-05E3CDB7211D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7834-F2D1-4E13-934C-E9985E00F3A4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1C84-8657-41FD-83F0-A36CA5B66E70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70B-C0DF-43D3-A7F5-4D0D949EFFA7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C21-D03B-4C4B-AFCB-82CD09CF793C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8A8E-1984-4E2F-BE96-F9790CA4C677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B91-029E-43FB-82F7-53AFF5689573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35B3-9121-474D-8F1B-276C2E40EF15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5FCFEF1-758B-4E9D-8017-AD28F9657B64}" type="datetime1">
              <a:rPr lang="en-US" smtClean="0"/>
              <a:t>26-Jan-17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Seismic Group UET LHR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68886" y="1365607"/>
            <a:ext cx="9755187" cy="191363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Building drawing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01136" y="3320961"/>
            <a:ext cx="9755187" cy="681177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Chapter 6 (basics of </a:t>
            </a:r>
            <a:r>
              <a:rPr lang="en-US" dirty="0" err="1">
                <a:latin typeface="Century Gothic" panose="020B0502020202020204" pitchFamily="34" charset="0"/>
              </a:rPr>
              <a:t>engg</a:t>
            </a:r>
            <a:r>
              <a:rPr lang="en-US" dirty="0">
                <a:latin typeface="Century Gothic" panose="020B0502020202020204" pitchFamily="34" charset="0"/>
              </a:rPr>
              <a:t> drawing)</a:t>
            </a:r>
          </a:p>
        </p:txBody>
      </p:sp>
    </p:spTree>
    <p:extLst>
      <p:ext uri="{BB962C8B-B14F-4D97-AF65-F5344CB8AC3E}">
        <p14:creationId xmlns:p14="http://schemas.microsoft.com/office/powerpoint/2010/main" val="54428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3428"/>
            <a:ext cx="10394707" cy="4301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(10) GROUND LEVEL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It is the level of ground in or near the building which may be natural or developed ground level</a:t>
            </a:r>
          </a:p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(11) SUPER-STRUCTURE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The portion of a structure which is visible or which is above the ground level is called superstructure</a:t>
            </a:r>
          </a:p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(12) SUB-STRUCTURE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The portion of the structure present underground is called substructure including foundation and basement if present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073427"/>
            <a:ext cx="5323218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(13) PARAPET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Small wall provided on periphery of the roof for safety and privacy purpose is called parapet wall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It has height from 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1 </a:t>
            </a:r>
            <a:r>
              <a:rPr lang="en-US" sz="2400" cap="none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ft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 to 5 </a:t>
            </a:r>
            <a:r>
              <a:rPr lang="en-US" sz="2400" cap="none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ft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400" cap="none" dirty="0">
                <a:latin typeface="Century Gothic" panose="020B0502020202020204" pitchFamily="34" charset="0"/>
              </a:rPr>
              <a:t>from top of roof slab</a:t>
            </a:r>
          </a:p>
          <a:p>
            <a:endParaRPr lang="en-US" sz="2400" cap="none" dirty="0">
              <a:latin typeface="Century Gothic" panose="020B0502020202020204" pitchFamily="34" charset="0"/>
            </a:endParaRPr>
          </a:p>
          <a:p>
            <a:endParaRPr lang="en-US" sz="2400" cap="none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083" y="1073427"/>
            <a:ext cx="5073664" cy="37864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203936" y="858128"/>
            <a:ext cx="1237957" cy="647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9228406" y="872197"/>
            <a:ext cx="211016" cy="1052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28406" y="438491"/>
            <a:ext cx="1852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Parapet walls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073427"/>
            <a:ext cx="10396882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(14) FOUNDATION</a:t>
            </a:r>
          </a:p>
          <a:p>
            <a:pPr algn="just"/>
            <a:r>
              <a:rPr lang="en-US" sz="2400" cap="none" dirty="0">
                <a:latin typeface="Century Gothic" panose="020B0502020202020204" pitchFamily="34" charset="0"/>
              </a:rPr>
              <a:t>The portion of the structure under columns and walls which transfer the load of the structure to the soil underneath in a safe way without excessive settlement (compression)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Distribute load to larger area reducing load per unit area (load intensity) until it becomes equal to safe bearing capacity of soil underneath 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(0.5 to 1.5 tons per square </a:t>
            </a:r>
            <a:r>
              <a:rPr lang="en-US" sz="2400" cap="none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ft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  (1 ton = 1000 kg)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0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073427"/>
            <a:ext cx="10396882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FF0000"/>
                </a:solidFill>
                <a:latin typeface="Century Gothic" panose="020B0502020202020204" pitchFamily="34" charset="0"/>
              </a:rPr>
              <a:t>STEPPED FOUNDATION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In stepped foundation, brick wall is expanded below ground level in different steps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The increase in thickness of wall in one step should be 2.25 in on either side with total of 4.5 in.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The height of step may vary in the multiples of 3 in depending upon required depth of foundation from the ground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2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4" y="1073427"/>
            <a:ext cx="6547170" cy="4301158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Century Gothic" panose="020B0502020202020204" pitchFamily="34" charset="0"/>
              </a:rPr>
              <a:t>At the bottom of foundation, lean concrete (discussed earlier) or compacted mixture of brick ballast with 25% sand is to be provided.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Offset of this layer must be lesser than or equal to its depth 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(6” or 9”)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No. of steps can be found by dividing the wall thickness in inches to 4.5”.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52" y="1489245"/>
            <a:ext cx="2686930" cy="2686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1013" y="3806843"/>
            <a:ext cx="23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Brick Ballast (Rory)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9080" y="4290646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Brick Ballast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196378" y="791797"/>
            <a:ext cx="4605389" cy="4302125"/>
          </a:xfrm>
        </p:spPr>
      </p:pic>
      <p:sp>
        <p:nvSpPr>
          <p:cNvPr id="5" name="Rectangle 4"/>
          <p:cNvSpPr/>
          <p:nvPr/>
        </p:nvSpPr>
        <p:spPr>
          <a:xfrm>
            <a:off x="1364567" y="4756297"/>
            <a:ext cx="3615396" cy="5894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09225" y="4418672"/>
            <a:ext cx="2926080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9225" y="4081047"/>
            <a:ext cx="2926080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11680" y="3743422"/>
            <a:ext cx="2363372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11680" y="3405797"/>
            <a:ext cx="2363372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21169" y="3068172"/>
            <a:ext cx="1828800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21169" y="2746049"/>
            <a:ext cx="1828800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89981" y="2392922"/>
            <a:ext cx="1477107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89980" y="2039795"/>
            <a:ext cx="1477107" cy="337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86926" y="221975"/>
            <a:ext cx="1083214" cy="18128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75314" y="5345723"/>
            <a:ext cx="15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39”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8757" y="4866344"/>
            <a:ext cx="347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Lean Concrete PCC (1:4:8)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2474" y="4767502"/>
            <a:ext cx="330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Lean Concrete PCC (1:4:8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02633" y="4249859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27”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1532" y="3590229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22.5”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1532" y="2927770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18”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05761" y="2361215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13.5”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1049" y="2215656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13.5”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8082" y="2851799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18”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8082" y="3542903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22.5”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8082" y="4202299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27”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1992" y="1549211"/>
            <a:ext cx="78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9”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36" name="Straight Arrow Connector 35"/>
          <p:cNvCxnSpPr>
            <a:cxnSpLocks/>
            <a:endCxn id="9" idx="1"/>
          </p:cNvCxnSpPr>
          <p:nvPr/>
        </p:nvCxnSpPr>
        <p:spPr>
          <a:xfrm flipV="1">
            <a:off x="1364567" y="4587485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1667022" y="3830238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1976511" y="3139644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V="1">
            <a:off x="2178148" y="2584988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2350477" y="1918543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62256" y="421068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61049" y="348255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73009" y="277559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5289" y="220860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45868" y="156227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95076" y="425732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6”</a:t>
            </a: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3977640" y="2400322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4620066" y="4644054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4149969" y="3140198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4375052" y="3774895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3734970" y="1918543"/>
            <a:ext cx="344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33730" y="150940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25871" y="277369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5596" y="204117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48844" y="3402183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2.25”</a:t>
            </a: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H="1" flipV="1">
            <a:off x="764276" y="2034874"/>
            <a:ext cx="0" cy="33108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18698" y="2051716"/>
            <a:ext cx="368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80031" y="2730547"/>
            <a:ext cx="368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80031" y="4081047"/>
            <a:ext cx="368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80031" y="3402183"/>
            <a:ext cx="368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82305" y="4754943"/>
            <a:ext cx="368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0031" y="5345723"/>
            <a:ext cx="368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9612" y="2273316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6”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9747" y="2974787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6”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9747" y="3659968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6”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2712" y="4288691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6”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5307" y="4865667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6”</a:t>
            </a:r>
          </a:p>
        </p:txBody>
      </p:sp>
      <p:sp>
        <p:nvSpPr>
          <p:cNvPr id="6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3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24819" y="675249"/>
            <a:ext cx="4560053" cy="39284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205" y="827630"/>
            <a:ext cx="5196206" cy="3776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3122" y="4627786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Four stepped footing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3614" y="4603670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Two stepped footing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073427"/>
            <a:ext cx="5759378" cy="390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LINTEL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Lintel is a small beam usually concealed beam provided over openings in wall like doors, windows and ventilators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959" y="1528866"/>
            <a:ext cx="4453548" cy="30290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990449" y="1181686"/>
            <a:ext cx="984739" cy="1237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96554" y="815925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lintel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51" y="1435491"/>
            <a:ext cx="4880156" cy="327718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299938" y="956603"/>
            <a:ext cx="1631853" cy="125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441809" y="928468"/>
            <a:ext cx="872197" cy="1266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60383" y="61362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Lintel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548033"/>
            <a:ext cx="501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After plastering, lintels hide, it is common mistake that students don’t draw lintels on drawings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3428"/>
            <a:ext cx="10394707" cy="4301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(1) CONCRETE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Binding Material ( cement or lime)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Filler material (Aggregates)</a:t>
            </a:r>
          </a:p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(2) PLAIN CEMENT CONCRETE (PCC)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Lean Concrete (cement &lt; 10% of concrete)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e.g., PCC (1:4:8), PCC(1:6:12)  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(1+4+8=13, cement=(1/13)*100= 7.7%) calculate cement %age for</a:t>
            </a:r>
          </a:p>
          <a:p>
            <a:pPr marL="0" indent="0">
              <a:buNone/>
            </a:pPr>
            <a:r>
              <a:rPr lang="en-US" sz="2400" cap="none" dirty="0">
                <a:latin typeface="Century Gothic" panose="020B0502020202020204" pitchFamily="34" charset="0"/>
              </a:rPr>
              <a:t>    PCC(1:6:12)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3428"/>
            <a:ext cx="10394707" cy="4301158"/>
          </a:xfrm>
        </p:spPr>
        <p:txBody>
          <a:bodyPr>
            <a:normAutofit/>
          </a:bodyPr>
          <a:lstStyle/>
          <a:p>
            <a:r>
              <a:rPr lang="en-US" sz="2400" u="sng" cap="none" dirty="0">
                <a:latin typeface="Century Gothic" panose="020B0502020202020204" pitchFamily="34" charset="0"/>
              </a:rPr>
              <a:t>Normal Concrete </a:t>
            </a:r>
            <a:r>
              <a:rPr lang="en-US" sz="2400" cap="none" dirty="0">
                <a:latin typeface="Century Gothic" panose="020B0502020202020204" pitchFamily="34" charset="0"/>
              </a:rPr>
              <a:t>(cement is 10 to 15% of concrete)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e.g., PCC (1:2:4) (14.28%)</a:t>
            </a:r>
          </a:p>
          <a:p>
            <a:r>
              <a:rPr lang="en-US" sz="2400" u="sng" cap="none" dirty="0">
                <a:latin typeface="Century Gothic" panose="020B0502020202020204" pitchFamily="34" charset="0"/>
              </a:rPr>
              <a:t>Rich Concrete </a:t>
            </a:r>
            <a:r>
              <a:rPr lang="en-US" sz="2400" cap="none" dirty="0">
                <a:latin typeface="Century Gothic" panose="020B0502020202020204" pitchFamily="34" charset="0"/>
              </a:rPr>
              <a:t>(cement &gt; 15% of concrete)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e.g., PCC (1:1.5:3) ( %age=?)</a:t>
            </a:r>
          </a:p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(3) REINFORCED CEMENT CONCRETE (RCC)</a:t>
            </a:r>
          </a:p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(4) MORTAR </a:t>
            </a:r>
          </a:p>
          <a:p>
            <a:pPr marL="0" indent="0">
              <a:buNone/>
            </a:pPr>
            <a:endParaRPr lang="en-US" sz="2400" cap="none" dirty="0">
              <a:latin typeface="Century Gothic" panose="020B0502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073428"/>
            <a:ext cx="10998859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(5) DAMP PROOF COURSE (DPC)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1.5 in or 3 in thick layer of PCC (1:2:4)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Over two coats of bitumen are applied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The top of DPC is made in level with the  ground floor level of building</a:t>
            </a:r>
          </a:p>
          <a:p>
            <a:pPr marL="0" indent="0">
              <a:buNone/>
            </a:pPr>
            <a:r>
              <a:rPr lang="en-US" sz="2400" cap="none" dirty="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97971" y="876393"/>
            <a:ext cx="4094008" cy="325294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50" y="876394"/>
            <a:ext cx="4342846" cy="325294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088107" y="2756848"/>
            <a:ext cx="791571" cy="1542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92322" y="4435522"/>
            <a:ext cx="158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DPC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7279680" y="3664424"/>
            <a:ext cx="1165295" cy="771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95396" y="4496048"/>
            <a:ext cx="158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DPC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3428"/>
            <a:ext cx="5370443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(6) CEILING HEIGHT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Bottom of roof slab is called ceiling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Clear height available inside a building is known as Ceiling Height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Generally it 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is 8 to 12 </a:t>
            </a:r>
            <a:r>
              <a:rPr lang="en-US" sz="2400" cap="none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ft</a:t>
            </a:r>
            <a:endParaRPr lang="en-US" sz="2400" cap="none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066" y="1073427"/>
            <a:ext cx="5092349" cy="361824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073428"/>
            <a:ext cx="5254776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(7) SILL LEVEL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It is the level of bottom of main windows generally 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3 ft.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In past sill or slab was provided at bottom of window projecting from the wall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87" y="1240594"/>
            <a:ext cx="3638698" cy="3638698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8814665" y="2479840"/>
            <a:ext cx="1491175" cy="337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241899" y="2817465"/>
            <a:ext cx="7548" cy="18710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05840" y="2272751"/>
            <a:ext cx="774667" cy="41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Sill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0309" y="3702631"/>
            <a:ext cx="12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3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ft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high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3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073428"/>
            <a:ext cx="10394706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(8) FINISHED FLOOR LEVEL (FFL)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Top level of floor in any part of the building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May be different for rooms, verandahs and open areas of building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Also different for different storeys of building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1975"/>
            <a:ext cx="10396882" cy="85145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Basic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73428"/>
            <a:ext cx="10394707" cy="43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spc="300" dirty="0">
                <a:solidFill>
                  <a:srgbClr val="C00000"/>
                </a:solidFill>
                <a:latin typeface="Century Gothic" panose="020B0502020202020204" pitchFamily="34" charset="0"/>
              </a:rPr>
              <a:t>(9) PLINTH LEVEL (PL)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It is the level of ground floor top in main part of the building.</a:t>
            </a:r>
          </a:p>
          <a:p>
            <a:r>
              <a:rPr lang="en-US" sz="2400" cap="none" dirty="0">
                <a:latin typeface="Century Gothic" panose="020B0502020202020204" pitchFamily="34" charset="0"/>
              </a:rPr>
              <a:t>It is made higher than the ground level by an amount depending upon following factors (</a:t>
            </a:r>
            <a:r>
              <a:rPr lang="en-US" sz="2400" cap="none" dirty="0">
                <a:solidFill>
                  <a:srgbClr val="0070C0"/>
                </a:solidFill>
                <a:latin typeface="Century Gothic" panose="020B0502020202020204" pitchFamily="34" charset="0"/>
              </a:rPr>
              <a:t>min. PL is 1 </a:t>
            </a:r>
            <a:r>
              <a:rPr lang="en-US" sz="2400" cap="none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ft</a:t>
            </a:r>
            <a:r>
              <a:rPr lang="en-US" sz="2400" cap="none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cap="none" dirty="0">
                <a:latin typeface="Century Gothic" panose="020B0502020202020204" pitchFamily="34" charset="0"/>
              </a:rPr>
              <a:t>(</a:t>
            </a:r>
            <a:r>
              <a:rPr lang="en-US" sz="2400" cap="none" dirty="0" err="1">
                <a:latin typeface="Century Gothic" panose="020B0502020202020204" pitchFamily="34" charset="0"/>
              </a:rPr>
              <a:t>i</a:t>
            </a:r>
            <a:r>
              <a:rPr lang="en-US" sz="2400" cap="none" dirty="0">
                <a:latin typeface="Century Gothic" panose="020B0502020202020204" pitchFamily="34" charset="0"/>
              </a:rPr>
              <a:t>) Prevention from rain water</a:t>
            </a:r>
          </a:p>
          <a:p>
            <a:pPr marL="0" indent="0">
              <a:buNone/>
            </a:pPr>
            <a:r>
              <a:rPr lang="en-US" sz="2400" cap="none" dirty="0">
                <a:latin typeface="Century Gothic" panose="020B0502020202020204" pitchFamily="34" charset="0"/>
              </a:rPr>
              <a:t>(ii) Drainage of used water</a:t>
            </a:r>
          </a:p>
          <a:p>
            <a:pPr marL="0" indent="0">
              <a:buNone/>
            </a:pPr>
            <a:r>
              <a:rPr lang="en-US" sz="2400" cap="none" dirty="0">
                <a:latin typeface="Century Gothic" panose="020B0502020202020204" pitchFamily="34" charset="0"/>
              </a:rPr>
              <a:t>(ii) Future trends like rising of road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0113" y="5757334"/>
            <a:ext cx="5499719" cy="49847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Seismic Group UET LHR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4549" y="5757334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fld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5" y="5757334"/>
            <a:ext cx="443028" cy="4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3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359</TotalTime>
  <Words>885</Words>
  <Application>Microsoft Office PowerPoint</Application>
  <PresentationFormat>Widescreen</PresentationFormat>
  <Paragraphs>148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Impact</vt:lpstr>
      <vt:lpstr>Main Event</vt:lpstr>
      <vt:lpstr>Building drawing</vt:lpstr>
      <vt:lpstr>Basic definitions</vt:lpstr>
      <vt:lpstr>Basic definitions</vt:lpstr>
      <vt:lpstr>Basic definitions</vt:lpstr>
      <vt:lpstr>PowerPoint Presentation</vt:lpstr>
      <vt:lpstr>Basic definitions</vt:lpstr>
      <vt:lpstr>Basic definitions</vt:lpstr>
      <vt:lpstr>Basic definitions</vt:lpstr>
      <vt:lpstr>Basic definitions</vt:lpstr>
      <vt:lpstr>Basic definitions</vt:lpstr>
      <vt:lpstr>Basic definitions</vt:lpstr>
      <vt:lpstr>Basic definitions</vt:lpstr>
      <vt:lpstr>Basic definitions</vt:lpstr>
      <vt:lpstr>PowerPoint Presentation</vt:lpstr>
      <vt:lpstr>PowerPoint Presentation</vt:lpstr>
      <vt:lpstr>PowerPoint Presentation</vt:lpstr>
      <vt:lpstr>Basic definitions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drawing</dc:title>
  <dc:creator>Umar</dc:creator>
  <cp:lastModifiedBy>Umar</cp:lastModifiedBy>
  <cp:revision>43</cp:revision>
  <dcterms:created xsi:type="dcterms:W3CDTF">2017-01-23T17:01:10Z</dcterms:created>
  <dcterms:modified xsi:type="dcterms:W3CDTF">2017-01-26T15:00:03Z</dcterms:modified>
</cp:coreProperties>
</file>