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05" r:id="rId2"/>
  </p:sldMasterIdLst>
  <p:notesMasterIdLst>
    <p:notesMasterId r:id="rId64"/>
  </p:notesMasterIdLst>
  <p:handoutMasterIdLst>
    <p:handoutMasterId r:id="rId65"/>
  </p:handoutMasterIdLst>
  <p:sldIdLst>
    <p:sldId id="300" r:id="rId3"/>
    <p:sldId id="354" r:id="rId4"/>
    <p:sldId id="365" r:id="rId5"/>
    <p:sldId id="366" r:id="rId6"/>
    <p:sldId id="392" r:id="rId7"/>
    <p:sldId id="393" r:id="rId8"/>
    <p:sldId id="395" r:id="rId9"/>
    <p:sldId id="396" r:id="rId10"/>
    <p:sldId id="394" r:id="rId11"/>
    <p:sldId id="305" r:id="rId12"/>
    <p:sldId id="306" r:id="rId13"/>
    <p:sldId id="314" r:id="rId14"/>
    <p:sldId id="290" r:id="rId15"/>
    <p:sldId id="398" r:id="rId16"/>
    <p:sldId id="397" r:id="rId17"/>
    <p:sldId id="318" r:id="rId18"/>
    <p:sldId id="317" r:id="rId19"/>
    <p:sldId id="411" r:id="rId20"/>
    <p:sldId id="412" r:id="rId21"/>
    <p:sldId id="320" r:id="rId22"/>
    <p:sldId id="316" r:id="rId23"/>
    <p:sldId id="330" r:id="rId24"/>
    <p:sldId id="262" r:id="rId25"/>
    <p:sldId id="399" r:id="rId26"/>
    <p:sldId id="400" r:id="rId27"/>
    <p:sldId id="329" r:id="rId28"/>
    <p:sldId id="401" r:id="rId29"/>
    <p:sldId id="402" r:id="rId30"/>
    <p:sldId id="368" r:id="rId31"/>
    <p:sldId id="403" r:id="rId32"/>
    <p:sldId id="404" r:id="rId33"/>
    <p:sldId id="405" r:id="rId34"/>
    <p:sldId id="406" r:id="rId35"/>
    <p:sldId id="369" r:id="rId36"/>
    <p:sldId id="390" r:id="rId37"/>
    <p:sldId id="336" r:id="rId38"/>
    <p:sldId id="407" r:id="rId39"/>
    <p:sldId id="337" r:id="rId40"/>
    <p:sldId id="338" r:id="rId41"/>
    <p:sldId id="355" r:id="rId42"/>
    <p:sldId id="356" r:id="rId43"/>
    <p:sldId id="363" r:id="rId44"/>
    <p:sldId id="357" r:id="rId45"/>
    <p:sldId id="358" r:id="rId46"/>
    <p:sldId id="359" r:id="rId47"/>
    <p:sldId id="360" r:id="rId48"/>
    <p:sldId id="361" r:id="rId49"/>
    <p:sldId id="364" r:id="rId50"/>
    <p:sldId id="362" r:id="rId51"/>
    <p:sldId id="322" r:id="rId52"/>
    <p:sldId id="266" r:id="rId53"/>
    <p:sldId id="408" r:id="rId54"/>
    <p:sldId id="391" r:id="rId55"/>
    <p:sldId id="409" r:id="rId56"/>
    <p:sldId id="410" r:id="rId57"/>
    <p:sldId id="350" r:id="rId58"/>
    <p:sldId id="374" r:id="rId59"/>
    <p:sldId id="384" r:id="rId60"/>
    <p:sldId id="385" r:id="rId61"/>
    <p:sldId id="351" r:id="rId62"/>
    <p:sldId id="278" r:id="rId63"/>
  </p:sldIdLst>
  <p:sldSz cx="9144000" cy="6858000" type="screen4x3"/>
  <p:notesSz cx="6858000" cy="9144000"/>
  <p:defaultTextStyle>
    <a:defPPr>
      <a:defRPr lang="en-US"/>
    </a:defPPr>
    <a:lvl1pPr algn="r" rtl="0" eaLnBrk="0" fontAlgn="base" hangingPunct="0">
      <a:spcBef>
        <a:spcPct val="0"/>
      </a:spcBef>
      <a:spcAft>
        <a:spcPct val="0"/>
      </a:spcAft>
      <a:defRPr i="1" kern="1200">
        <a:solidFill>
          <a:schemeClr val="tx1"/>
        </a:solidFill>
        <a:latin typeface="Arial" pitchFamily="34" charset="0"/>
        <a:ea typeface="+mn-ea"/>
        <a:cs typeface="+mn-cs"/>
      </a:defRPr>
    </a:lvl1pPr>
    <a:lvl2pPr marL="457200" algn="r" rtl="0" eaLnBrk="0" fontAlgn="base" hangingPunct="0">
      <a:spcBef>
        <a:spcPct val="0"/>
      </a:spcBef>
      <a:spcAft>
        <a:spcPct val="0"/>
      </a:spcAft>
      <a:defRPr i="1" kern="1200">
        <a:solidFill>
          <a:schemeClr val="tx1"/>
        </a:solidFill>
        <a:latin typeface="Arial" pitchFamily="34" charset="0"/>
        <a:ea typeface="+mn-ea"/>
        <a:cs typeface="+mn-cs"/>
      </a:defRPr>
    </a:lvl2pPr>
    <a:lvl3pPr marL="914400" algn="r" rtl="0" eaLnBrk="0" fontAlgn="base" hangingPunct="0">
      <a:spcBef>
        <a:spcPct val="0"/>
      </a:spcBef>
      <a:spcAft>
        <a:spcPct val="0"/>
      </a:spcAft>
      <a:defRPr i="1" kern="1200">
        <a:solidFill>
          <a:schemeClr val="tx1"/>
        </a:solidFill>
        <a:latin typeface="Arial" pitchFamily="34" charset="0"/>
        <a:ea typeface="+mn-ea"/>
        <a:cs typeface="+mn-cs"/>
      </a:defRPr>
    </a:lvl3pPr>
    <a:lvl4pPr marL="1371600" algn="r" rtl="0" eaLnBrk="0" fontAlgn="base" hangingPunct="0">
      <a:spcBef>
        <a:spcPct val="0"/>
      </a:spcBef>
      <a:spcAft>
        <a:spcPct val="0"/>
      </a:spcAft>
      <a:defRPr i="1" kern="1200">
        <a:solidFill>
          <a:schemeClr val="tx1"/>
        </a:solidFill>
        <a:latin typeface="Arial" pitchFamily="34" charset="0"/>
        <a:ea typeface="+mn-ea"/>
        <a:cs typeface="+mn-cs"/>
      </a:defRPr>
    </a:lvl4pPr>
    <a:lvl5pPr marL="1828800" algn="r" rtl="0" eaLnBrk="0" fontAlgn="base" hangingPunct="0">
      <a:spcBef>
        <a:spcPct val="0"/>
      </a:spcBef>
      <a:spcAft>
        <a:spcPct val="0"/>
      </a:spcAft>
      <a:defRPr i="1" kern="1200">
        <a:solidFill>
          <a:schemeClr val="tx1"/>
        </a:solidFill>
        <a:latin typeface="Arial" pitchFamily="34" charset="0"/>
        <a:ea typeface="+mn-ea"/>
        <a:cs typeface="+mn-cs"/>
      </a:defRPr>
    </a:lvl5pPr>
    <a:lvl6pPr marL="2286000" algn="l" defTabSz="914400" rtl="0" eaLnBrk="1" latinLnBrk="0" hangingPunct="1">
      <a:defRPr i="1" kern="1200">
        <a:solidFill>
          <a:schemeClr val="tx1"/>
        </a:solidFill>
        <a:latin typeface="Arial" pitchFamily="34" charset="0"/>
        <a:ea typeface="+mn-ea"/>
        <a:cs typeface="+mn-cs"/>
      </a:defRPr>
    </a:lvl6pPr>
    <a:lvl7pPr marL="2743200" algn="l" defTabSz="914400" rtl="0" eaLnBrk="1" latinLnBrk="0" hangingPunct="1">
      <a:defRPr i="1" kern="1200">
        <a:solidFill>
          <a:schemeClr val="tx1"/>
        </a:solidFill>
        <a:latin typeface="Arial" pitchFamily="34" charset="0"/>
        <a:ea typeface="+mn-ea"/>
        <a:cs typeface="+mn-cs"/>
      </a:defRPr>
    </a:lvl7pPr>
    <a:lvl8pPr marL="3200400" algn="l" defTabSz="914400" rtl="0" eaLnBrk="1" latinLnBrk="0" hangingPunct="1">
      <a:defRPr i="1" kern="1200">
        <a:solidFill>
          <a:schemeClr val="tx1"/>
        </a:solidFill>
        <a:latin typeface="Arial" pitchFamily="34" charset="0"/>
        <a:ea typeface="+mn-ea"/>
        <a:cs typeface="+mn-cs"/>
      </a:defRPr>
    </a:lvl8pPr>
    <a:lvl9pPr marL="3657600" algn="l" defTabSz="914400" rtl="0" eaLnBrk="1" latinLnBrk="0" hangingPunct="1">
      <a:defRPr i="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6D1EC"/>
    <a:srgbClr val="B95B2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1424" autoAdjust="0"/>
  </p:normalViewPr>
  <p:slideViewPr>
    <p:cSldViewPr>
      <p:cViewPr varScale="1">
        <p:scale>
          <a:sx n="83" d="100"/>
          <a:sy n="83" d="100"/>
        </p:scale>
        <p:origin x="-8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notesViewPr>
    <p:cSldViewPr>
      <p:cViewPr varScale="1">
        <p:scale>
          <a:sx n="55" d="100"/>
          <a:sy n="55" d="100"/>
        </p:scale>
        <p:origin x="-290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fld id="{406B7634-1631-4ABA-B487-DE695FDC33F4}" type="datetimeFigureOut">
              <a:rPr lang="en-GB"/>
              <a:pPr/>
              <a:t>07/01/2013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fld id="{83D6DD87-C3F1-4AF8-9C27-C0F5C51B9216}" type="slidenum">
              <a:rPr lang="en-GB"/>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i="0"/>
            </a:lvl1pPr>
          </a:lstStyle>
          <a:p>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vl1pPr>
          </a:lstStyle>
          <a:p>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i="0"/>
            </a:lvl1pPr>
          </a:lstStyle>
          <a:p>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vl1pPr>
          </a:lstStyle>
          <a:p>
            <a:fld id="{3CE0AD6A-FD44-4A55-80D6-D59A59EF960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GB" smtClean="0">
                <a:latin typeface="Arial" pitchFamily="34" charset="0"/>
              </a:rPr>
              <a:t>All objects emit electromagnetic radiation. Objects also reflect radiation that has been emitted by other objects. </a:t>
            </a:r>
          </a:p>
        </p:txBody>
      </p:sp>
      <p:sp>
        <p:nvSpPr>
          <p:cNvPr id="81924" name="Slide Number Placeholder 3"/>
          <p:cNvSpPr>
            <a:spLocks noGrp="1"/>
          </p:cNvSpPr>
          <p:nvPr>
            <p:ph type="sldNum" sz="quarter" idx="5"/>
          </p:nvPr>
        </p:nvSpPr>
        <p:spPr>
          <a:noFill/>
        </p:spPr>
        <p:txBody>
          <a:bodyPr/>
          <a:lstStyle/>
          <a:p>
            <a:fld id="{1E2753CA-D904-42C1-9AEF-B04E3E383E66}" type="slidenum">
              <a:rPr lang="en-US"/>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GB" smtClean="0">
                <a:latin typeface="Arial" pitchFamily="34" charset="0"/>
              </a:rPr>
              <a:t>All objects emit electromagnetic radiation. Objects also reflect radiation that has been emitted by other objects. </a:t>
            </a:r>
          </a:p>
        </p:txBody>
      </p:sp>
      <p:sp>
        <p:nvSpPr>
          <p:cNvPr id="81924" name="Slide Number Placeholder 3"/>
          <p:cNvSpPr>
            <a:spLocks noGrp="1"/>
          </p:cNvSpPr>
          <p:nvPr>
            <p:ph type="sldNum" sz="quarter" idx="5"/>
          </p:nvPr>
        </p:nvSpPr>
        <p:spPr>
          <a:noFill/>
        </p:spPr>
        <p:txBody>
          <a:bodyPr/>
          <a:lstStyle/>
          <a:p>
            <a:fld id="{1E2753CA-D904-42C1-9AEF-B04E3E383E66}" type="slidenum">
              <a:rPr lang="en-US"/>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GB">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GB">
                <a:latin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GB">
                <a:latin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GB">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GB">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GB">
                <a:latin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GB">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GB">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GB">
                <a:latin typeface="Arial"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GB">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GB">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GB">
                <a:latin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GB">
                <a:latin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GB">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GB">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GB">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GB">
                  <a:latin typeface="Arial"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0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fld id="{08A9C32F-5499-447A-B3B7-05BE8227CA09}" type="datetime1">
              <a:rPr lang="en-US"/>
              <a:pPr/>
              <a:t>1/7/2013</a:t>
            </a:fld>
            <a:endParaRPr lang="en-US"/>
          </a:p>
        </p:txBody>
      </p:sp>
      <p:sp>
        <p:nvSpPr>
          <p:cNvPr id="45" name="Rectangle 45"/>
          <p:cNvSpPr>
            <a:spLocks noGrp="1" noChangeArrowheads="1"/>
          </p:cNvSpPr>
          <p:nvPr>
            <p:ph type="ftr" sz="quarter" idx="11"/>
          </p:nvPr>
        </p:nvSpPr>
        <p:spPr/>
        <p:txBody>
          <a:bodyPr/>
          <a:lstStyle>
            <a:lvl1pPr>
              <a:defRPr/>
            </a:lvl1pPr>
          </a:lstStyle>
          <a:p>
            <a:pPr>
              <a:defRPr/>
            </a:pPr>
            <a:r>
              <a:rPr lang="en-US"/>
              <a:t>RS &amp; GIS</a:t>
            </a:r>
          </a:p>
        </p:txBody>
      </p:sp>
      <p:sp>
        <p:nvSpPr>
          <p:cNvPr id="46" name="Rectangle 46"/>
          <p:cNvSpPr>
            <a:spLocks noGrp="1" noChangeArrowheads="1"/>
          </p:cNvSpPr>
          <p:nvPr>
            <p:ph type="sldNum" sz="quarter" idx="12"/>
          </p:nvPr>
        </p:nvSpPr>
        <p:spPr/>
        <p:txBody>
          <a:bodyPr/>
          <a:lstStyle>
            <a:lvl1pPr>
              <a:defRPr/>
            </a:lvl1pPr>
          </a:lstStyle>
          <a:p>
            <a:fld id="{32C44E4E-82A6-42C4-A9DE-938B4A9A408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4"/>
          <p:cNvSpPr>
            <a:spLocks noGrp="1" noChangeArrowheads="1"/>
          </p:cNvSpPr>
          <p:nvPr>
            <p:ph type="dt" sz="half" idx="10"/>
          </p:nvPr>
        </p:nvSpPr>
        <p:spPr>
          <a:ln/>
        </p:spPr>
        <p:txBody>
          <a:bodyPr/>
          <a:lstStyle>
            <a:lvl1pPr>
              <a:defRPr/>
            </a:lvl1pPr>
          </a:lstStyle>
          <a:p>
            <a:fld id="{9636CBCF-ED84-415D-B2DB-D0EF0AD39715}" type="datetime1">
              <a:rPr lang="en-US"/>
              <a:pPr/>
              <a:t>1/7/2013</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6" name="Rectangle 46"/>
          <p:cNvSpPr>
            <a:spLocks noGrp="1" noChangeArrowheads="1"/>
          </p:cNvSpPr>
          <p:nvPr>
            <p:ph type="sldNum" sz="quarter" idx="12"/>
          </p:nvPr>
        </p:nvSpPr>
        <p:spPr>
          <a:ln/>
        </p:spPr>
        <p:txBody>
          <a:bodyPr/>
          <a:lstStyle>
            <a:lvl1pPr>
              <a:defRPr/>
            </a:lvl1pPr>
          </a:lstStyle>
          <a:p>
            <a:fld id="{05627649-162D-4DC7-BBBA-B43EDF96785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4"/>
          <p:cNvSpPr>
            <a:spLocks noGrp="1" noChangeArrowheads="1"/>
          </p:cNvSpPr>
          <p:nvPr>
            <p:ph type="dt" sz="half" idx="10"/>
          </p:nvPr>
        </p:nvSpPr>
        <p:spPr>
          <a:ln/>
        </p:spPr>
        <p:txBody>
          <a:bodyPr/>
          <a:lstStyle>
            <a:lvl1pPr>
              <a:defRPr/>
            </a:lvl1pPr>
          </a:lstStyle>
          <a:p>
            <a:fld id="{26B65147-F5DC-49C2-A3D9-09B74C0FA0FD}" type="datetime1">
              <a:rPr lang="en-US"/>
              <a:pPr/>
              <a:t>1/7/2013</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6" name="Rectangle 46"/>
          <p:cNvSpPr>
            <a:spLocks noGrp="1" noChangeArrowheads="1"/>
          </p:cNvSpPr>
          <p:nvPr>
            <p:ph type="sldNum" sz="quarter" idx="12"/>
          </p:nvPr>
        </p:nvSpPr>
        <p:spPr>
          <a:ln/>
        </p:spPr>
        <p:txBody>
          <a:bodyPr/>
          <a:lstStyle>
            <a:lvl1pPr>
              <a:defRPr/>
            </a:lvl1pPr>
          </a:lstStyle>
          <a:p>
            <a:fld id="{189BAD9E-C764-460F-B0ED-6F25A1F4097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600201"/>
            <a:ext cx="4038600" cy="4530725"/>
          </a:xfrm>
        </p:spPr>
        <p:txBody>
          <a:bodyPr/>
          <a:lstStyle/>
          <a:p>
            <a:pPr lvl="0"/>
            <a:endParaRPr lang="en-GB" noProof="0" smtClean="0"/>
          </a:p>
        </p:txBody>
      </p:sp>
      <p:sp>
        <p:nvSpPr>
          <p:cNvPr id="5" name="Rectangle 44"/>
          <p:cNvSpPr>
            <a:spLocks noGrp="1" noChangeArrowheads="1"/>
          </p:cNvSpPr>
          <p:nvPr>
            <p:ph type="dt" sz="half" idx="10"/>
          </p:nvPr>
        </p:nvSpPr>
        <p:spPr>
          <a:ln/>
        </p:spPr>
        <p:txBody>
          <a:bodyPr/>
          <a:lstStyle>
            <a:lvl1pPr>
              <a:defRPr/>
            </a:lvl1pPr>
          </a:lstStyle>
          <a:p>
            <a:fld id="{8A88F3F0-43DB-4F7C-9BA8-CDA8EE4088FF}" type="datetime1">
              <a:rPr lang="en-US"/>
              <a:pPr/>
              <a:t>1/7/2013</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7" name="Rectangle 46"/>
          <p:cNvSpPr>
            <a:spLocks noGrp="1" noChangeArrowheads="1"/>
          </p:cNvSpPr>
          <p:nvPr>
            <p:ph type="sldNum" sz="quarter" idx="12"/>
          </p:nvPr>
        </p:nvSpPr>
        <p:spPr>
          <a:ln/>
        </p:spPr>
        <p:txBody>
          <a:bodyPr/>
          <a:lstStyle>
            <a:lvl1pPr>
              <a:defRPr/>
            </a:lvl1pPr>
          </a:lstStyle>
          <a:p>
            <a:fld id="{4AC4D272-FFC2-4C97-BFA5-B49C74DFDA1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4"/>
          <p:cNvSpPr>
            <a:spLocks noGrp="1" noChangeArrowheads="1"/>
          </p:cNvSpPr>
          <p:nvPr>
            <p:ph type="dt" sz="half" idx="10"/>
          </p:nvPr>
        </p:nvSpPr>
        <p:spPr>
          <a:ln/>
        </p:spPr>
        <p:txBody>
          <a:bodyPr/>
          <a:lstStyle>
            <a:lvl1pPr>
              <a:defRPr/>
            </a:lvl1pPr>
          </a:lstStyle>
          <a:p>
            <a:fld id="{F1C3C7AB-D157-44EC-8B6B-427530E3767E}" type="datetime1">
              <a:rPr lang="en-US"/>
              <a:pPr/>
              <a:t>1/7/2013</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7" name="Rectangle 46"/>
          <p:cNvSpPr>
            <a:spLocks noGrp="1" noChangeArrowheads="1"/>
          </p:cNvSpPr>
          <p:nvPr>
            <p:ph type="sldNum" sz="quarter" idx="12"/>
          </p:nvPr>
        </p:nvSpPr>
        <p:spPr>
          <a:ln/>
        </p:spPr>
        <p:txBody>
          <a:bodyPr/>
          <a:lstStyle>
            <a:lvl1pPr>
              <a:defRPr/>
            </a:lvl1pPr>
          </a:lstStyle>
          <a:p>
            <a:fld id="{4A9464D3-714C-4C1C-836E-8F52B140BA9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B08AF227-3B7D-4CCC-AA53-703E1890501F}" type="datetime1">
              <a:rPr lang="en-US"/>
              <a:pPr/>
              <a:t>1/7/2013</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r>
              <a:rPr lang="en-US"/>
              <a:t>RS &amp; GIS</a:t>
            </a: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4B341F2-882C-4E02-A6B5-D70BC673D8E0}"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609600" y="762000"/>
            <a:ext cx="8534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5" name="Rectangle 4"/>
          <p:cNvSpPr/>
          <p:nvPr userDrawn="1"/>
        </p:nvSpPr>
        <p:spPr>
          <a:xfrm>
            <a:off x="0" y="762000"/>
            <a:ext cx="533400" cy="228600"/>
          </a:xfrm>
          <a:prstGeom prst="rect">
            <a:avLst/>
          </a:prstGeom>
          <a:solidFill>
            <a:srgbClr val="B95B22">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8" name="Content Placeholder 7"/>
          <p:cNvSpPr>
            <a:spLocks noGrp="1"/>
          </p:cNvSpPr>
          <p:nvPr>
            <p:ph sz="quarter" idx="1"/>
          </p:nvPr>
        </p:nvSpPr>
        <p:spPr>
          <a:xfrm>
            <a:off x="381000" y="1143000"/>
            <a:ext cx="8385048"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a:xfrm>
            <a:off x="381000" y="76200"/>
            <a:ext cx="8382000" cy="609600"/>
          </a:xfrm>
        </p:spPr>
        <p:txBody>
          <a:bodyPr>
            <a:normAutofit/>
          </a:bodyPr>
          <a:lstStyle>
            <a:lvl1pPr>
              <a:defRPr sz="3200" b="1">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fld id="{01804A06-CE24-47C7-A0AD-18D361F4C325}" type="datetime1">
              <a:rPr lang="en-US"/>
              <a:pPr/>
              <a:t>1/7/2013</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fld id="{A23357C1-FE44-4570-AAC6-62919965C22E}"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t>RS &amp; GIS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a:lstStyle>
            <a:lvl1pPr>
              <a:defRPr/>
            </a:lvl1pPr>
          </a:lstStyle>
          <a:p>
            <a:fld id="{6ED662A8-F6DB-41F5-B98A-82826C0DBEFE}" type="datetime1">
              <a:rPr lang="en-US"/>
              <a:pPr/>
              <a:t>1/7/2013</a:t>
            </a:fld>
            <a:endParaRPr lang="en-US"/>
          </a:p>
        </p:txBody>
      </p:sp>
      <p:sp>
        <p:nvSpPr>
          <p:cNvPr id="6" name="Slide Number Placeholder 9"/>
          <p:cNvSpPr>
            <a:spLocks noGrp="1"/>
          </p:cNvSpPr>
          <p:nvPr>
            <p:ph type="sldNum" sz="quarter" idx="11"/>
          </p:nvPr>
        </p:nvSpPr>
        <p:spPr/>
        <p:txBody>
          <a:bodyPr/>
          <a:lstStyle>
            <a:lvl1pPr>
              <a:defRPr/>
            </a:lvl1pPr>
          </a:lstStyle>
          <a:p>
            <a:fld id="{A13BDC4E-EFB5-46D2-A5AF-9721060AD224}" type="slidenum">
              <a:rPr lang="en-US"/>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r>
              <a:rPr lang="en-US"/>
              <a:t>RS &amp; GIS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a:lstStyle>
            <a:lvl1pPr>
              <a:defRPr/>
            </a:lvl1pPr>
          </a:lstStyle>
          <a:p>
            <a:fld id="{2A608993-C87A-4A95-884A-CBFCA760F496}" type="datetime1">
              <a:rPr lang="en-US"/>
              <a:pPr/>
              <a:t>1/7/2013</a:t>
            </a:fld>
            <a:endParaRPr lang="en-US"/>
          </a:p>
        </p:txBody>
      </p:sp>
      <p:sp>
        <p:nvSpPr>
          <p:cNvPr id="8" name="Slide Number Placeholder 11"/>
          <p:cNvSpPr>
            <a:spLocks noGrp="1"/>
          </p:cNvSpPr>
          <p:nvPr>
            <p:ph type="sldNum" sz="quarter" idx="11"/>
          </p:nvPr>
        </p:nvSpPr>
        <p:spPr/>
        <p:txBody>
          <a:bodyPr/>
          <a:lstStyle>
            <a:lvl1pPr>
              <a:defRPr/>
            </a:lvl1pPr>
          </a:lstStyle>
          <a:p>
            <a:fld id="{1F2A7442-5C49-4FCF-A2EE-8B226937FE07}" type="slidenum">
              <a:rPr lang="en-US"/>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r>
              <a:rPr lang="en-US"/>
              <a:t>RS &amp; GIS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fld id="{C465C62F-9236-4C0E-89DC-445F151A46AD}" type="datetime1">
              <a:rPr lang="en-US"/>
              <a:pPr/>
              <a:t>1/7/2013</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a:t>RS &amp; GIS</a:t>
            </a:r>
          </a:p>
        </p:txBody>
      </p:sp>
      <p:sp>
        <p:nvSpPr>
          <p:cNvPr id="5" name="Slide Number Placeholder 22"/>
          <p:cNvSpPr>
            <a:spLocks noGrp="1"/>
          </p:cNvSpPr>
          <p:nvPr>
            <p:ph type="sldNum" sz="quarter" idx="12"/>
          </p:nvPr>
        </p:nvSpPr>
        <p:spPr/>
        <p:txBody>
          <a:bodyPr/>
          <a:lstStyle>
            <a:lvl1pPr>
              <a:defRPr/>
            </a:lvl1pPr>
          </a:lstStyle>
          <a:p>
            <a:fld id="{18A692CB-4AA4-4AB1-93F2-0CA94A75EA6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4"/>
          <p:cNvSpPr>
            <a:spLocks noGrp="1" noChangeArrowheads="1"/>
          </p:cNvSpPr>
          <p:nvPr>
            <p:ph type="dt" sz="half" idx="10"/>
          </p:nvPr>
        </p:nvSpPr>
        <p:spPr>
          <a:ln/>
        </p:spPr>
        <p:txBody>
          <a:bodyPr/>
          <a:lstStyle>
            <a:lvl1pPr>
              <a:defRPr/>
            </a:lvl1pPr>
          </a:lstStyle>
          <a:p>
            <a:fld id="{DE5B23AD-FB0C-4011-9BA0-E8F7BB7A830D}" type="datetime1">
              <a:rPr lang="en-US"/>
              <a:pPr/>
              <a:t>1/7/2013</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6" name="Rectangle 46"/>
          <p:cNvSpPr>
            <a:spLocks noGrp="1" noChangeArrowheads="1"/>
          </p:cNvSpPr>
          <p:nvPr>
            <p:ph type="sldNum" sz="quarter" idx="12"/>
          </p:nvPr>
        </p:nvSpPr>
        <p:spPr>
          <a:ln/>
        </p:spPr>
        <p:txBody>
          <a:bodyPr/>
          <a:lstStyle>
            <a:lvl1pPr>
              <a:defRPr/>
            </a:lvl1pPr>
          </a:lstStyle>
          <a:p>
            <a:fld id="{456CED08-D7F8-44CF-BF91-4551BDE1A20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5BEB92-E0CA-4191-9641-642FD1042DCC}" type="datetime1">
              <a:rPr lang="en-US"/>
              <a:pPr/>
              <a:t>1/7/2013</a:t>
            </a:fld>
            <a:endParaRPr lang="en-US"/>
          </a:p>
        </p:txBody>
      </p:sp>
      <p:sp>
        <p:nvSpPr>
          <p:cNvPr id="3" name="Footer Placeholder 2"/>
          <p:cNvSpPr>
            <a:spLocks noGrp="1"/>
          </p:cNvSpPr>
          <p:nvPr>
            <p:ph type="ftr" sz="quarter" idx="11"/>
          </p:nvPr>
        </p:nvSpPr>
        <p:spPr/>
        <p:txBody>
          <a:bodyPr/>
          <a:lstStyle>
            <a:lvl1pPr>
              <a:defRPr/>
            </a:lvl1pPr>
          </a:lstStyle>
          <a:p>
            <a:pPr>
              <a:defRPr/>
            </a:pPr>
            <a:r>
              <a:rPr lang="en-US"/>
              <a:t>RS &amp; GIS</a:t>
            </a: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0E14AF1-4456-468C-BE44-A6BC8C31060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F6449A46-8072-4995-A397-57A4ECE59E0A}" type="datetime1">
              <a:rPr lang="en-US"/>
              <a:pPr/>
              <a:t>1/7/2013</a:t>
            </a:fld>
            <a:endParaRPr lang="en-US"/>
          </a:p>
        </p:txBody>
      </p:sp>
      <p:sp>
        <p:nvSpPr>
          <p:cNvPr id="6" name="Footer Placeholder 2"/>
          <p:cNvSpPr>
            <a:spLocks noGrp="1"/>
          </p:cNvSpPr>
          <p:nvPr>
            <p:ph type="ftr" sz="quarter" idx="11"/>
          </p:nvPr>
        </p:nvSpPr>
        <p:spPr/>
        <p:txBody>
          <a:bodyPr/>
          <a:lstStyle>
            <a:lvl1pPr>
              <a:defRPr/>
            </a:lvl1pPr>
          </a:lstStyle>
          <a:p>
            <a:pPr>
              <a:defRPr/>
            </a:pPr>
            <a:r>
              <a:rPr lang="en-US"/>
              <a:t>RS &amp; GIS</a:t>
            </a:r>
          </a:p>
        </p:txBody>
      </p:sp>
      <p:sp>
        <p:nvSpPr>
          <p:cNvPr id="7" name="Slide Number Placeholder 22"/>
          <p:cNvSpPr>
            <a:spLocks noGrp="1"/>
          </p:cNvSpPr>
          <p:nvPr>
            <p:ph type="sldNum" sz="quarter" idx="12"/>
          </p:nvPr>
        </p:nvSpPr>
        <p:spPr/>
        <p:txBody>
          <a:bodyPr/>
          <a:lstStyle>
            <a:lvl1pPr>
              <a:defRPr/>
            </a:lvl1pPr>
          </a:lstStyle>
          <a:p>
            <a:fld id="{5A6E510C-E35D-4C32-927A-CEDDC22CD06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a:lstStyle>
            <a:lvl1pPr>
              <a:defRPr/>
            </a:lvl1pPr>
          </a:lstStyle>
          <a:p>
            <a:fld id="{4156505A-55ED-420C-8875-456B9BE80978}" type="datetime1">
              <a:rPr lang="en-US"/>
              <a:pPr/>
              <a:t>1/7/2013</a:t>
            </a:fld>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fld id="{2F2E263B-C378-4498-8AFB-256493D978D3}" type="slidenum">
              <a:rPr lang="en-US"/>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r>
              <a:rPr lang="en-US"/>
              <a:t>RS &amp; GIS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FF926D39-ED07-4373-9130-3098BA09FED2}" type="datetime1">
              <a:rPr lang="en-US"/>
              <a:pPr/>
              <a:t>1/7/2013</a:t>
            </a:fld>
            <a:endParaRPr lang="en-US"/>
          </a:p>
        </p:txBody>
      </p:sp>
      <p:sp>
        <p:nvSpPr>
          <p:cNvPr id="5" name="Footer Placeholder 2"/>
          <p:cNvSpPr>
            <a:spLocks noGrp="1"/>
          </p:cNvSpPr>
          <p:nvPr>
            <p:ph type="ftr" sz="quarter" idx="11"/>
          </p:nvPr>
        </p:nvSpPr>
        <p:spPr/>
        <p:txBody>
          <a:bodyPr/>
          <a:lstStyle>
            <a:lvl1pPr>
              <a:defRPr/>
            </a:lvl1pPr>
          </a:lstStyle>
          <a:p>
            <a:pPr>
              <a:defRPr/>
            </a:pPr>
            <a:r>
              <a:rPr lang="en-US"/>
              <a:t>RS &amp; GIS</a:t>
            </a:r>
          </a:p>
        </p:txBody>
      </p:sp>
      <p:sp>
        <p:nvSpPr>
          <p:cNvPr id="6" name="Slide Number Placeholder 22"/>
          <p:cNvSpPr>
            <a:spLocks noGrp="1"/>
          </p:cNvSpPr>
          <p:nvPr>
            <p:ph type="sldNum" sz="quarter" idx="12"/>
          </p:nvPr>
        </p:nvSpPr>
        <p:spPr/>
        <p:txBody>
          <a:bodyPr/>
          <a:lstStyle>
            <a:lvl1pPr>
              <a:defRPr/>
            </a:lvl1pPr>
          </a:lstStyle>
          <a:p>
            <a:fld id="{7E9E44DA-C440-4873-980D-4DDF0618D31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endParaRPr>
          </a:p>
        </p:txBody>
      </p:sp>
      <p:sp>
        <p:nvSpPr>
          <p:cNvPr id="2" name="Vertical Title 1"/>
          <p:cNvSpPr>
            <a:spLocks noGrp="1"/>
          </p:cNvSpPr>
          <p:nvPr>
            <p:ph type="title" orient="vert"/>
          </p:nvPr>
        </p:nvSpPr>
        <p:spPr>
          <a:xfrm>
            <a:off x="6553200" y="609601"/>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1"/>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fld id="{449CE188-8901-4EE9-9923-DD092C94758F}" type="datetime1">
              <a:rPr lang="en-US"/>
              <a:pPr/>
              <a:t>1/7/2013</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r>
              <a:rPr lang="en-US"/>
              <a:t>RS &amp; GIS</a:t>
            </a: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fld id="{7A2A3636-B86B-4882-B8F6-60B6A8155CF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fld id="{9F34FE65-61B3-4FBF-AC64-DF46C094D68A}" type="datetime1">
              <a:rPr lang="en-US"/>
              <a:pPr/>
              <a:t>1/7/2013</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6" name="Rectangle 46"/>
          <p:cNvSpPr>
            <a:spLocks noGrp="1" noChangeArrowheads="1"/>
          </p:cNvSpPr>
          <p:nvPr>
            <p:ph type="sldNum" sz="quarter" idx="12"/>
          </p:nvPr>
        </p:nvSpPr>
        <p:spPr>
          <a:ln/>
        </p:spPr>
        <p:txBody>
          <a:bodyPr/>
          <a:lstStyle>
            <a:lvl1pPr>
              <a:defRPr/>
            </a:lvl1pPr>
          </a:lstStyle>
          <a:p>
            <a:fld id="{FC0BAE25-3D7C-4212-AE5A-12508BF61ED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4"/>
          <p:cNvSpPr>
            <a:spLocks noGrp="1" noChangeArrowheads="1"/>
          </p:cNvSpPr>
          <p:nvPr>
            <p:ph type="dt" sz="half" idx="10"/>
          </p:nvPr>
        </p:nvSpPr>
        <p:spPr>
          <a:ln/>
        </p:spPr>
        <p:txBody>
          <a:bodyPr/>
          <a:lstStyle>
            <a:lvl1pPr>
              <a:defRPr/>
            </a:lvl1pPr>
          </a:lstStyle>
          <a:p>
            <a:fld id="{93D716CC-1E41-495E-9F0D-300B1920EF7B}" type="datetime1">
              <a:rPr lang="en-US"/>
              <a:pPr/>
              <a:t>1/7/2013</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7" name="Rectangle 46"/>
          <p:cNvSpPr>
            <a:spLocks noGrp="1" noChangeArrowheads="1"/>
          </p:cNvSpPr>
          <p:nvPr>
            <p:ph type="sldNum" sz="quarter" idx="12"/>
          </p:nvPr>
        </p:nvSpPr>
        <p:spPr>
          <a:ln/>
        </p:spPr>
        <p:txBody>
          <a:bodyPr/>
          <a:lstStyle>
            <a:lvl1pPr>
              <a:defRPr/>
            </a:lvl1pPr>
          </a:lstStyle>
          <a:p>
            <a:fld id="{154D43D7-91EC-41A5-A803-8786CF50938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4"/>
          <p:cNvSpPr>
            <a:spLocks noGrp="1" noChangeArrowheads="1"/>
          </p:cNvSpPr>
          <p:nvPr>
            <p:ph type="dt" sz="half" idx="10"/>
          </p:nvPr>
        </p:nvSpPr>
        <p:spPr>
          <a:ln/>
        </p:spPr>
        <p:txBody>
          <a:bodyPr/>
          <a:lstStyle>
            <a:lvl1pPr>
              <a:defRPr/>
            </a:lvl1pPr>
          </a:lstStyle>
          <a:p>
            <a:fld id="{44A02247-CF17-4ABD-A422-AE4EAB4B48F3}" type="datetime1">
              <a:rPr lang="en-US"/>
              <a:pPr/>
              <a:t>1/7/2013</a:t>
            </a:fld>
            <a:endParaRPr lang="en-US"/>
          </a:p>
        </p:txBody>
      </p:sp>
      <p:sp>
        <p:nvSpPr>
          <p:cNvPr id="8"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9" name="Rectangle 46"/>
          <p:cNvSpPr>
            <a:spLocks noGrp="1" noChangeArrowheads="1"/>
          </p:cNvSpPr>
          <p:nvPr>
            <p:ph type="sldNum" sz="quarter" idx="12"/>
          </p:nvPr>
        </p:nvSpPr>
        <p:spPr>
          <a:ln/>
        </p:spPr>
        <p:txBody>
          <a:bodyPr/>
          <a:lstStyle>
            <a:lvl1pPr>
              <a:defRPr/>
            </a:lvl1pPr>
          </a:lstStyle>
          <a:p>
            <a:fld id="{9A333CB5-87F1-40E4-AFC9-ED36FF86034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4"/>
          <p:cNvSpPr>
            <a:spLocks noGrp="1" noChangeArrowheads="1"/>
          </p:cNvSpPr>
          <p:nvPr>
            <p:ph type="dt" sz="half" idx="10"/>
          </p:nvPr>
        </p:nvSpPr>
        <p:spPr>
          <a:ln/>
        </p:spPr>
        <p:txBody>
          <a:bodyPr/>
          <a:lstStyle>
            <a:lvl1pPr>
              <a:defRPr/>
            </a:lvl1pPr>
          </a:lstStyle>
          <a:p>
            <a:fld id="{E72A5AD9-6B70-416A-8039-9493A2B290E3}" type="datetime1">
              <a:rPr lang="en-US"/>
              <a:pPr/>
              <a:t>1/7/2013</a:t>
            </a:fld>
            <a:endParaRPr lang="en-US"/>
          </a:p>
        </p:txBody>
      </p:sp>
      <p:sp>
        <p:nvSpPr>
          <p:cNvPr id="4"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5" name="Rectangle 46"/>
          <p:cNvSpPr>
            <a:spLocks noGrp="1" noChangeArrowheads="1"/>
          </p:cNvSpPr>
          <p:nvPr>
            <p:ph type="sldNum" sz="quarter" idx="12"/>
          </p:nvPr>
        </p:nvSpPr>
        <p:spPr>
          <a:ln/>
        </p:spPr>
        <p:txBody>
          <a:bodyPr/>
          <a:lstStyle>
            <a:lvl1pPr>
              <a:defRPr/>
            </a:lvl1pPr>
          </a:lstStyle>
          <a:p>
            <a:fld id="{02595C2B-577F-4892-BFB5-ABBA3A04CF1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fld id="{D442F2D0-B6B5-4475-A2F4-A7641E46D0B8}" type="datetime1">
              <a:rPr lang="en-US"/>
              <a:pPr/>
              <a:t>1/7/2013</a:t>
            </a:fld>
            <a:endParaRPr lang="en-US"/>
          </a:p>
        </p:txBody>
      </p:sp>
      <p:sp>
        <p:nvSpPr>
          <p:cNvPr id="3"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4" name="Rectangle 46"/>
          <p:cNvSpPr>
            <a:spLocks noGrp="1" noChangeArrowheads="1"/>
          </p:cNvSpPr>
          <p:nvPr>
            <p:ph type="sldNum" sz="quarter" idx="12"/>
          </p:nvPr>
        </p:nvSpPr>
        <p:spPr>
          <a:ln/>
        </p:spPr>
        <p:txBody>
          <a:bodyPr/>
          <a:lstStyle>
            <a:lvl1pPr>
              <a:defRPr/>
            </a:lvl1pPr>
          </a:lstStyle>
          <a:p>
            <a:fld id="{5175FD1C-50CB-46A0-B18A-54E270C7D58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fld id="{CC11C5FD-EA53-428B-A219-B2A19902227F}" type="datetime1">
              <a:rPr lang="en-US"/>
              <a:pPr/>
              <a:t>1/7/2013</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7" name="Rectangle 46"/>
          <p:cNvSpPr>
            <a:spLocks noGrp="1" noChangeArrowheads="1"/>
          </p:cNvSpPr>
          <p:nvPr>
            <p:ph type="sldNum" sz="quarter" idx="12"/>
          </p:nvPr>
        </p:nvSpPr>
        <p:spPr>
          <a:ln/>
        </p:spPr>
        <p:txBody>
          <a:bodyPr/>
          <a:lstStyle>
            <a:lvl1pPr>
              <a:defRPr/>
            </a:lvl1pPr>
          </a:lstStyle>
          <a:p>
            <a:fld id="{75EDF148-D776-4D79-8B2E-AAE1A275D0E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fld id="{AD5FA6CD-11B3-4EFB-84AC-054A60AEBE8E}" type="datetime1">
              <a:rPr lang="en-US"/>
              <a:pPr/>
              <a:t>1/7/2013</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t>RS &amp; GIS</a:t>
            </a:r>
          </a:p>
        </p:txBody>
      </p:sp>
      <p:sp>
        <p:nvSpPr>
          <p:cNvPr id="7" name="Rectangle 46"/>
          <p:cNvSpPr>
            <a:spLocks noGrp="1" noChangeArrowheads="1"/>
          </p:cNvSpPr>
          <p:nvPr>
            <p:ph type="sldNum" sz="quarter" idx="12"/>
          </p:nvPr>
        </p:nvSpPr>
        <p:spPr>
          <a:ln/>
        </p:spPr>
        <p:txBody>
          <a:bodyPr/>
          <a:lstStyle>
            <a:lvl1pPr>
              <a:defRPr/>
            </a:lvl1pPr>
          </a:lstStyle>
          <a:p>
            <a:fld id="{C70D1CFA-E7C7-4003-9585-C9FBB2937D6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GB">
                <a:latin typeface="Arial"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GB">
                <a:latin typeface="Arial" charset="0"/>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GB">
                <a:latin typeface="Arial" charset="0"/>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GB">
                <a:latin typeface="Arial"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GB">
                <a:latin typeface="Arial"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GB">
                <a:latin typeface="Arial" charset="0"/>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GB">
                <a:latin typeface="Arial"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GB">
                <a:latin typeface="Arial"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GB">
                <a:latin typeface="Arial"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GB">
                <a:latin typeface="Arial" charset="0"/>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GB">
                <a:latin typeface="Arial"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GB">
                <a:latin typeface="Arial"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GB">
                <a:latin typeface="Arial"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GB">
                <a:latin typeface="Arial" charset="0"/>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GB">
                <a:latin typeface="Arial"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GB">
                <a:latin typeface="Arial"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GB">
                <a:latin typeface="Arial"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GB">
                <a:latin typeface="Arial"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GB">
                <a:latin typeface="Arial" charset="0"/>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GB">
                  <a:latin typeface="Arial"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GB">
                  <a:latin typeface="Arial"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 Third level</a:t>
            </a:r>
          </a:p>
          <a:p>
            <a:pPr lvl="3"/>
            <a:r>
              <a:rPr lang="en-US" smtClean="0"/>
              <a:t>	Fourth level</a:t>
            </a:r>
          </a:p>
          <a:p>
            <a:pPr lvl="4"/>
            <a:r>
              <a:rPr lang="en-US" smtClean="0"/>
              <a:t> 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i="0">
                <a:effectLst>
                  <a:outerShdw blurRad="38100" dist="38100" dir="2700000" algn="tl">
                    <a:srgbClr val="000000"/>
                  </a:outerShdw>
                </a:effectLst>
              </a:defRPr>
            </a:lvl1pPr>
          </a:lstStyle>
          <a:p>
            <a:fld id="{1BB70156-7464-46C8-98E0-4CA648FED5C7}" type="datetime1">
              <a:rPr lang="en-US"/>
              <a:pPr/>
              <a:t>1/7/2013</a:t>
            </a:fld>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i="0">
                <a:effectLst>
                  <a:outerShdw blurRad="38100" dist="38100" dir="2700000" algn="tl">
                    <a:srgbClr val="000000"/>
                  </a:outerShdw>
                </a:effectLst>
                <a:latin typeface="Arial" charset="0"/>
              </a:defRPr>
            </a:lvl1pPr>
          </a:lstStyle>
          <a:p>
            <a:pPr>
              <a:defRPr/>
            </a:pPr>
            <a:r>
              <a:rPr lang="en-US"/>
              <a:t>RS &amp; GIS</a:t>
            </a: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effectLst>
                  <a:outerShdw blurRad="38100" dist="38100" dir="2700000" algn="tl">
                    <a:srgbClr val="000000"/>
                  </a:outerShdw>
                </a:effectLst>
              </a:defRPr>
            </a:lvl1pPr>
          </a:lstStyle>
          <a:p>
            <a:fld id="{27A4A080-24E8-49E4-A2D1-770CAB83766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207"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p:hf hdr="0"/>
  <p:txStyles>
    <p:titleStyle>
      <a:lvl1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Blip>
          <a:blip r:embed="rId16"/>
        </a:buBlip>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400">
                <a:solidFill>
                  <a:schemeClr val="tx2"/>
                </a:solidFill>
              </a:defRPr>
            </a:lvl1pPr>
          </a:lstStyle>
          <a:p>
            <a:fld id="{02D2DC6C-E7F1-43E5-84EB-82CB8092F16B}" type="datetime1">
              <a:rPr lang="en-US"/>
              <a:pPr/>
              <a:t>1/7/2013</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r>
              <a:rPr lang="en-US"/>
              <a:t>RS &amp; GIS</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endParaRPr lang="en-US">
              <a:solidFill>
                <a:srgbClr val="FFFFFF"/>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fld id="{FDA81C0C-51CD-4EBF-98C0-92DF177B14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04" r:id="rId6"/>
    <p:sldLayoutId id="2147484213" r:id="rId7"/>
    <p:sldLayoutId id="2147484205" r:id="rId8"/>
    <p:sldLayoutId id="2147484214" r:id="rId9"/>
    <p:sldLayoutId id="2147484206" r:id="rId10"/>
    <p:sldLayoutId id="2147484215" r:id="rId11"/>
  </p:sldLayoutIdLst>
  <p:hf hdr="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hyperlink" Target="http://stlab.iis.u-tokyo.ac.jp/~wataru/lecture/rst/" TargetMode="Externa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hyperlink" Target="http://stlab.iis.u-tokyo.ac.jp/~wataru/lecture/rst/"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Vacuum" TargetMode="External"/><Relationship Id="rId3" Type="http://schemas.openxmlformats.org/officeDocument/2006/relationships/hyperlink" Target="http://en.wikipedia.org/wiki/Electric_field" TargetMode="External"/><Relationship Id="rId7" Type="http://schemas.openxmlformats.org/officeDocument/2006/relationships/hyperlink" Target="http://en.wikipedia.org/wiki/Wave_propagation" TargetMode="External"/><Relationship Id="rId2" Type="http://schemas.openxmlformats.org/officeDocument/2006/relationships/hyperlink" Target="http://en.wikipedia.org/wiki/Energy" TargetMode="External"/><Relationship Id="rId1" Type="http://schemas.openxmlformats.org/officeDocument/2006/relationships/slideLayout" Target="../slideLayouts/slideLayout15.xml"/><Relationship Id="rId6" Type="http://schemas.openxmlformats.org/officeDocument/2006/relationships/hyperlink" Target="http://en.wikipedia.org/wiki/Oscillate" TargetMode="External"/><Relationship Id="rId5" Type="http://schemas.openxmlformats.org/officeDocument/2006/relationships/image" Target="../media/image17.gif"/><Relationship Id="rId4" Type="http://schemas.openxmlformats.org/officeDocument/2006/relationships/hyperlink" Target="http://en.wikipedia.org/wiki/Magnetic_field" TargetMode="External"/><Relationship Id="rId9" Type="http://schemas.openxmlformats.org/officeDocument/2006/relationships/hyperlink" Target="http://en.wikipedia.org/wiki/Speed_of_ligh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lab.iis.u-tokyo.ac.jp/~wataru/lecture/rst/" TargetMode="Externa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54.jpe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tlab.iis.u-tokyo.ac.jp/~wataru/lecture/rst/" TargetMode="Externa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tlab.iis.u-tokyo.ac.jp/~wataru/lecture/rst/" TargetMode="External"/><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458200" cy="1828800"/>
          </a:xfrm>
        </p:spPr>
        <p:txBody>
          <a:bodyPr>
            <a:noAutofit/>
          </a:bodyPr>
          <a:lstStyle/>
          <a:p>
            <a:pPr algn="ctr" eaLnBrk="1" hangingPunct="1"/>
            <a:r>
              <a:rPr lang="en-US" sz="3600" b="1" cap="none" dirty="0" smtClean="0">
                <a:solidFill>
                  <a:srgbClr val="0070C0"/>
                </a:solidFill>
              </a:rPr>
              <a:t>APPLICATION OF REMOTE SENSING AND GEOGRAPHICAL INFORMATION SYSTEM IN CIVIL ENGINEERING</a:t>
            </a:r>
            <a:endParaRPr lang="en-GB" sz="3600" cap="none" dirty="0" smtClean="0">
              <a:solidFill>
                <a:srgbClr val="0070C0"/>
              </a:solidFill>
            </a:endParaRPr>
          </a:p>
        </p:txBody>
      </p:sp>
      <p:sp>
        <p:nvSpPr>
          <p:cNvPr id="12291" name="Subtitle 2"/>
          <p:cNvSpPr>
            <a:spLocks noGrp="1"/>
          </p:cNvSpPr>
          <p:nvPr>
            <p:ph type="subTitle" idx="1"/>
          </p:nvPr>
        </p:nvSpPr>
        <p:spPr>
          <a:xfrm>
            <a:off x="2362200" y="6049963"/>
            <a:ext cx="6705600" cy="685800"/>
          </a:xfrm>
        </p:spPr>
        <p:txBody>
          <a:bodyPr/>
          <a:lstStyle/>
          <a:p>
            <a:pPr algn="r" eaLnBrk="1" hangingPunct="1"/>
            <a:endParaRPr lang="en-GB" dirty="0" smtClean="0"/>
          </a:p>
        </p:txBody>
      </p:sp>
      <p:sp>
        <p:nvSpPr>
          <p:cNvPr id="4" name="Title 1"/>
          <p:cNvSpPr txBox="1">
            <a:spLocks/>
          </p:cNvSpPr>
          <p:nvPr/>
        </p:nvSpPr>
        <p:spPr>
          <a:xfrm>
            <a:off x="76200" y="2209800"/>
            <a:ext cx="8610600" cy="3048000"/>
          </a:xfrm>
          <a:prstGeom prst="rect">
            <a:avLst/>
          </a:prstGeom>
        </p:spPr>
        <p:txBody>
          <a:bodyPr anchor="b"/>
          <a:lstStyle/>
          <a:p>
            <a:pPr eaLnBrk="1" hangingPunct="1"/>
            <a:endParaRPr lang="en-US" sz="4800" b="1" i="0" dirty="0">
              <a:solidFill>
                <a:srgbClr val="FFC000"/>
              </a:solidFill>
              <a:latin typeface="Tw Cen MT" pitchFamily="34" charset="0"/>
            </a:endParaRPr>
          </a:p>
          <a:p>
            <a:pPr algn="ctr" eaLnBrk="1" hangingPunct="1"/>
            <a:r>
              <a:rPr lang="en-US" sz="4800" b="1" i="0" u="sng" dirty="0" smtClean="0">
                <a:solidFill>
                  <a:srgbClr val="C00000"/>
                </a:solidFill>
                <a:effectLst>
                  <a:outerShdw blurRad="38100" dist="38100" dir="2700000" algn="tl">
                    <a:srgbClr val="000000"/>
                  </a:outerShdw>
                </a:effectLst>
                <a:latin typeface="Tw Cen MT" pitchFamily="34" charset="0"/>
              </a:rPr>
              <a:t>INSTRUCTOR</a:t>
            </a:r>
          </a:p>
          <a:p>
            <a:pPr algn="ctr" eaLnBrk="1" hangingPunct="1"/>
            <a:r>
              <a:rPr lang="en-US" sz="4800" b="1" i="0" dirty="0" smtClean="0">
                <a:solidFill>
                  <a:srgbClr val="C00000"/>
                </a:solidFill>
                <a:latin typeface="Tw Cen MT" pitchFamily="34" charset="0"/>
              </a:rPr>
              <a:t>ENGR. FAIZAN MAHMOOD </a:t>
            </a:r>
            <a:endParaRPr lang="en-US" sz="4800" b="1" i="0" dirty="0">
              <a:solidFill>
                <a:srgbClr val="C00000"/>
              </a:solidFill>
              <a:latin typeface="Tw Cen MT" pitchFamily="34" charset="0"/>
            </a:endParaRPr>
          </a:p>
          <a:p>
            <a:pPr algn="ctr" eaLnBrk="1" hangingPunct="1"/>
            <a:r>
              <a:rPr lang="en-US" sz="3000" b="1" i="0" dirty="0">
                <a:solidFill>
                  <a:srgbClr val="C00000"/>
                </a:solidFill>
                <a:latin typeface="Tw Cen MT" pitchFamily="34" charset="0"/>
              </a:rPr>
              <a:t>DEPARTMENT OF CIVIL ENGINEERING</a:t>
            </a:r>
          </a:p>
          <a:p>
            <a:pPr algn="ctr" eaLnBrk="1" hangingPunct="1"/>
            <a:r>
              <a:rPr lang="en-US" sz="3000" b="1" i="0" dirty="0">
                <a:solidFill>
                  <a:srgbClr val="C00000"/>
                </a:solidFill>
                <a:latin typeface="Tw Cen MT" pitchFamily="34" charset="0"/>
              </a:rPr>
              <a:t>UET LAHORE</a:t>
            </a:r>
            <a:r>
              <a:rPr lang="en-US" sz="3000" b="1" i="0" dirty="0">
                <a:solidFill>
                  <a:srgbClr val="C00000"/>
                </a:solidFill>
              </a:rPr>
              <a:t>,</a:t>
            </a:r>
            <a:r>
              <a:rPr lang="en-US" sz="3000" b="1" i="0" dirty="0">
                <a:solidFill>
                  <a:srgbClr val="C00000"/>
                </a:solidFill>
                <a:latin typeface="Tw Cen MT" pitchFamily="34" charset="0"/>
              </a:rPr>
              <a:t> PAKISTAN</a:t>
            </a:r>
            <a:endParaRPr lang="en-GB" sz="3000" i="0" dirty="0">
              <a:solidFill>
                <a:srgbClr val="C00000"/>
              </a:solidFill>
              <a:latin typeface="Tw Cen MT"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5"/>
          <p:cNvSpPr>
            <a:spLocks noGrp="1"/>
          </p:cNvSpPr>
          <p:nvPr>
            <p:ph sz="quarter" idx="1"/>
          </p:nvPr>
        </p:nvSpPr>
        <p:spPr>
          <a:xfrm>
            <a:off x="304800" y="990600"/>
            <a:ext cx="8385175" cy="4953000"/>
          </a:xfrm>
        </p:spPr>
        <p:txBody>
          <a:bodyPr/>
          <a:lstStyle/>
          <a:p>
            <a:pPr algn="just" eaLnBrk="1" hangingPunct="1"/>
            <a:r>
              <a:rPr lang="en-GB" sz="2000" dirty="0" smtClean="0"/>
              <a:t>Remote sensing has been variously defined but basically it is the art or science of </a:t>
            </a:r>
            <a:r>
              <a:rPr lang="en-GB" sz="2000" b="1" dirty="0" smtClean="0">
                <a:solidFill>
                  <a:srgbClr val="C00000"/>
                </a:solidFill>
              </a:rPr>
              <a:t>telling something </a:t>
            </a:r>
            <a:r>
              <a:rPr lang="en-GB" sz="2000" dirty="0" smtClean="0"/>
              <a:t>about an object </a:t>
            </a:r>
            <a:r>
              <a:rPr lang="en-GB" sz="2000" b="1" dirty="0" smtClean="0">
                <a:solidFill>
                  <a:srgbClr val="C00000"/>
                </a:solidFill>
              </a:rPr>
              <a:t>without touching </a:t>
            </a:r>
            <a:r>
              <a:rPr lang="en-GB" sz="2000" dirty="0" smtClean="0"/>
              <a:t>it. (Fischer et al., 1976, p. 34)</a:t>
            </a:r>
          </a:p>
          <a:p>
            <a:pPr algn="just" eaLnBrk="1" hangingPunct="1"/>
            <a:r>
              <a:rPr lang="en-GB" sz="2000" dirty="0" smtClean="0"/>
              <a:t>Remote sensing is the </a:t>
            </a:r>
            <a:r>
              <a:rPr lang="en-GB" sz="2000" b="1" dirty="0" smtClean="0">
                <a:solidFill>
                  <a:srgbClr val="C00000"/>
                </a:solidFill>
              </a:rPr>
              <a:t>acquisition of physical data </a:t>
            </a:r>
            <a:r>
              <a:rPr lang="en-GB" sz="2000" dirty="0" smtClean="0"/>
              <a:t>of an </a:t>
            </a:r>
            <a:r>
              <a:rPr lang="en-GB" sz="2000" b="1" dirty="0" smtClean="0">
                <a:solidFill>
                  <a:srgbClr val="C00000"/>
                </a:solidFill>
              </a:rPr>
              <a:t>object</a:t>
            </a:r>
            <a:r>
              <a:rPr lang="en-GB" sz="2000" dirty="0" smtClean="0"/>
              <a:t> without </a:t>
            </a:r>
            <a:r>
              <a:rPr lang="en-GB" sz="2000" b="1" dirty="0" smtClean="0"/>
              <a:t>touch or contact</a:t>
            </a:r>
            <a:r>
              <a:rPr lang="en-GB" sz="2000" dirty="0" smtClean="0"/>
              <a:t>. (</a:t>
            </a:r>
            <a:r>
              <a:rPr lang="en-GB" sz="2000" dirty="0" err="1" smtClean="0"/>
              <a:t>Lintz</a:t>
            </a:r>
            <a:r>
              <a:rPr lang="en-GB" sz="2000" dirty="0" smtClean="0"/>
              <a:t> and </a:t>
            </a:r>
            <a:r>
              <a:rPr lang="en-GB" sz="2000" dirty="0" err="1" smtClean="0"/>
              <a:t>Simonett</a:t>
            </a:r>
            <a:r>
              <a:rPr lang="en-GB" sz="2000" dirty="0" smtClean="0"/>
              <a:t>, 1976, p. 1)</a:t>
            </a:r>
          </a:p>
          <a:p>
            <a:pPr algn="just" eaLnBrk="1" hangingPunct="1"/>
            <a:r>
              <a:rPr lang="en-GB" sz="2000" dirty="0" smtClean="0"/>
              <a:t>The term “remote sensing” in its broadest sense merely means “</a:t>
            </a:r>
            <a:r>
              <a:rPr lang="en-GB" sz="2000" b="1" dirty="0" smtClean="0"/>
              <a:t>reconnaissance</a:t>
            </a:r>
            <a:r>
              <a:rPr lang="en-GB" sz="2000" dirty="0" smtClean="0"/>
              <a:t> at a </a:t>
            </a:r>
            <a:r>
              <a:rPr lang="en-GB" sz="2000" b="1" dirty="0" smtClean="0"/>
              <a:t>distance</a:t>
            </a:r>
            <a:r>
              <a:rPr lang="en-GB" sz="2000" dirty="0" smtClean="0"/>
              <a:t>.” (Colwell, 1966, p. 71)</a:t>
            </a:r>
          </a:p>
          <a:p>
            <a:pPr algn="just" eaLnBrk="1" hangingPunct="1"/>
            <a:r>
              <a:rPr lang="en-GB" sz="2000" dirty="0" smtClean="0"/>
              <a:t>Remote sensing is the art, science and technology of </a:t>
            </a:r>
            <a:r>
              <a:rPr lang="en-GB" sz="2000" b="1" dirty="0" smtClean="0"/>
              <a:t>obtaining reliable information</a:t>
            </a:r>
            <a:r>
              <a:rPr lang="en-GB" sz="2000" dirty="0" smtClean="0"/>
              <a:t> about physical </a:t>
            </a:r>
            <a:r>
              <a:rPr lang="en-GB" sz="2000" b="1" dirty="0" smtClean="0"/>
              <a:t>objects and the environment</a:t>
            </a:r>
            <a:r>
              <a:rPr lang="en-GB" sz="2000" dirty="0" smtClean="0"/>
              <a:t>, through the process of recording, measuring and interpreting imagery and digital representations of </a:t>
            </a:r>
            <a:r>
              <a:rPr lang="en-GB" sz="2000" b="1" dirty="0" smtClean="0"/>
              <a:t>energy patterns</a:t>
            </a:r>
            <a:r>
              <a:rPr lang="en-GB" sz="2000" dirty="0" smtClean="0"/>
              <a:t> derived from </a:t>
            </a:r>
            <a:r>
              <a:rPr lang="en-GB" sz="2000" b="1" dirty="0" smtClean="0"/>
              <a:t>noncontact sensor systems </a:t>
            </a:r>
            <a:r>
              <a:rPr lang="en-GB" sz="2000" dirty="0" smtClean="0"/>
              <a:t>(Lecture Note by </a:t>
            </a:r>
            <a:r>
              <a:rPr lang="en-GB" sz="2000" dirty="0" err="1" smtClean="0"/>
              <a:t>Wataru</a:t>
            </a:r>
            <a:r>
              <a:rPr lang="en-GB" sz="2000" dirty="0" smtClean="0"/>
              <a:t>, 2009)</a:t>
            </a:r>
          </a:p>
          <a:p>
            <a:pPr eaLnBrk="1" hangingPunct="1"/>
            <a:endParaRPr lang="en-GB" sz="2000" u="sng" dirty="0" smtClean="0">
              <a:solidFill>
                <a:srgbClr val="000000"/>
              </a:solidFill>
              <a:hlinkClick r:id="rId2"/>
            </a:endParaRPr>
          </a:p>
        </p:txBody>
      </p:sp>
      <p:sp>
        <p:nvSpPr>
          <p:cNvPr id="2" name="Title 1"/>
          <p:cNvSpPr>
            <a:spLocks noGrp="1"/>
          </p:cNvSpPr>
          <p:nvPr>
            <p:ph type="title"/>
          </p:nvPr>
        </p:nvSpPr>
        <p:spPr>
          <a:xfrm>
            <a:off x="609600" y="76200"/>
            <a:ext cx="8153400" cy="533400"/>
          </a:xfrm>
        </p:spPr>
        <p:txBody>
          <a:bodyPr>
            <a:normAutofit fontScale="90000"/>
          </a:bodyPr>
          <a:lstStyle/>
          <a:p>
            <a:pPr eaLnBrk="1" fontAlgn="auto" hangingPunct="1">
              <a:spcAft>
                <a:spcPts val="0"/>
              </a:spcAft>
              <a:defRPr/>
            </a:pPr>
            <a:r>
              <a:rPr lang="en-GB" dirty="0" smtClean="0"/>
              <a:t>Remote Sensing</a:t>
            </a:r>
            <a:endParaRPr lang="en-GB" dirty="0"/>
          </a:p>
        </p:txBody>
      </p:sp>
      <p:sp>
        <p:nvSpPr>
          <p:cNvPr id="5" name="Slide Number Placeholder 4"/>
          <p:cNvSpPr>
            <a:spLocks noGrp="1"/>
          </p:cNvSpPr>
          <p:nvPr>
            <p:ph type="sldNum" sz="quarter" idx="4294967295"/>
          </p:nvPr>
        </p:nvSpPr>
        <p:spPr>
          <a:xfrm>
            <a:off x="0" y="746125"/>
            <a:ext cx="533400" cy="244475"/>
          </a:xfrm>
        </p:spPr>
        <p:txBody>
          <a:bodyPr/>
          <a:lstStyle/>
          <a:p>
            <a:pPr>
              <a:lnSpc>
                <a:spcPct val="80000"/>
              </a:lnSpc>
            </a:pPr>
            <a:fld id="{E2265224-5627-4799-AED3-8D4A32772802}" type="slidenum">
              <a:rPr lang="en-US" sz="1200"/>
              <a:pPr>
                <a:lnSpc>
                  <a:spcPct val="80000"/>
                </a:lnSpc>
              </a:pPr>
              <a:t>10</a:t>
            </a:fld>
            <a:endParaRPr lang="en-US" sz="12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5"/>
          <p:cNvSpPr>
            <a:spLocks noGrp="1"/>
          </p:cNvSpPr>
          <p:nvPr>
            <p:ph sz="quarter" idx="1"/>
          </p:nvPr>
        </p:nvSpPr>
        <p:spPr>
          <a:xfrm>
            <a:off x="304800" y="990600"/>
            <a:ext cx="8385175" cy="4953000"/>
          </a:xfrm>
        </p:spPr>
        <p:txBody>
          <a:bodyPr/>
          <a:lstStyle/>
          <a:p>
            <a:pPr algn="just" eaLnBrk="1" hangingPunct="1"/>
            <a:r>
              <a:rPr lang="en-GB" sz="2000" dirty="0" smtClean="0"/>
              <a:t>Remote sensing is the </a:t>
            </a:r>
            <a:r>
              <a:rPr lang="en-GB" sz="2000" b="1" dirty="0" smtClean="0"/>
              <a:t>science of deriving information </a:t>
            </a:r>
            <a:r>
              <a:rPr lang="en-GB" sz="2000" dirty="0" smtClean="0"/>
              <a:t>about an </a:t>
            </a:r>
            <a:r>
              <a:rPr lang="en-GB" sz="2000" b="1" dirty="0" smtClean="0"/>
              <a:t>object</a:t>
            </a:r>
            <a:r>
              <a:rPr lang="en-GB" sz="2000" dirty="0" smtClean="0"/>
              <a:t> from </a:t>
            </a:r>
            <a:r>
              <a:rPr lang="en-GB" sz="2000" b="1" dirty="0" smtClean="0"/>
              <a:t>measurements</a:t>
            </a:r>
            <a:r>
              <a:rPr lang="en-GB" sz="2000" dirty="0" smtClean="0"/>
              <a:t> made at a </a:t>
            </a:r>
            <a:r>
              <a:rPr lang="en-GB" sz="2000" b="1" dirty="0" smtClean="0"/>
              <a:t>distance</a:t>
            </a:r>
            <a:r>
              <a:rPr lang="en-GB" sz="2000" dirty="0" smtClean="0"/>
              <a:t> from the object, i.e., </a:t>
            </a:r>
            <a:r>
              <a:rPr lang="en-GB" sz="2000" b="1" u="sng" dirty="0" smtClean="0"/>
              <a:t>without actually coming in contact with it</a:t>
            </a:r>
            <a:r>
              <a:rPr lang="en-GB" sz="2000" dirty="0" smtClean="0"/>
              <a:t>. The quantity most frequently measured in present-day remote sensing systems is the </a:t>
            </a:r>
            <a:r>
              <a:rPr lang="en-GB" sz="2000" b="1" dirty="0" smtClean="0"/>
              <a:t>electromagnetic energy </a:t>
            </a:r>
            <a:r>
              <a:rPr lang="en-GB" sz="2000" dirty="0" smtClean="0"/>
              <a:t>emanating from objects of interest, that's why  our attention . . . is focused upon systems which measure electromagnetic energy. (D. A. </a:t>
            </a:r>
            <a:r>
              <a:rPr lang="en-GB" sz="2000" dirty="0" err="1" smtClean="0"/>
              <a:t>Landgrebe</a:t>
            </a:r>
            <a:r>
              <a:rPr lang="en-GB" sz="2000" dirty="0" smtClean="0"/>
              <a:t>, quoted in Swain and Davis, 1978, p. 1)</a:t>
            </a:r>
            <a:endParaRPr lang="en-GB" sz="2000" i="1" dirty="0" smtClean="0"/>
          </a:p>
          <a:p>
            <a:pPr eaLnBrk="1" hangingPunct="1"/>
            <a:endParaRPr lang="en-GB" sz="2000" i="1" dirty="0" smtClean="0"/>
          </a:p>
          <a:p>
            <a:pPr algn="just" eaLnBrk="1" hangingPunct="1"/>
            <a:r>
              <a:rPr lang="en-GB" sz="2000" i="1" dirty="0" smtClean="0"/>
              <a:t>Remote sensing is the practice of </a:t>
            </a:r>
            <a:r>
              <a:rPr lang="en-GB" sz="2000" b="1" i="1" dirty="0" smtClean="0">
                <a:solidFill>
                  <a:srgbClr val="FF0000"/>
                </a:solidFill>
              </a:rPr>
              <a:t>deriving information </a:t>
            </a:r>
            <a:r>
              <a:rPr lang="en-GB" sz="2000" i="1" dirty="0" smtClean="0"/>
              <a:t>about the </a:t>
            </a:r>
            <a:r>
              <a:rPr lang="en-GB" sz="2000" b="1" i="1" dirty="0" smtClean="0">
                <a:solidFill>
                  <a:srgbClr val="FF0000"/>
                </a:solidFill>
              </a:rPr>
              <a:t>Earth’s land </a:t>
            </a:r>
            <a:r>
              <a:rPr lang="en-GB" sz="2000" i="1" dirty="0" smtClean="0"/>
              <a:t>and water surfaces using images acquired from an </a:t>
            </a:r>
            <a:r>
              <a:rPr lang="en-GB" sz="2000" b="1" i="1" dirty="0" smtClean="0">
                <a:solidFill>
                  <a:srgbClr val="FF0000"/>
                </a:solidFill>
              </a:rPr>
              <a:t>overhead perspective</a:t>
            </a:r>
            <a:r>
              <a:rPr lang="en-GB" sz="2000" i="1" dirty="0" smtClean="0"/>
              <a:t>, using </a:t>
            </a:r>
            <a:r>
              <a:rPr lang="en-GB" sz="2000" b="1" i="1" dirty="0" smtClean="0">
                <a:solidFill>
                  <a:srgbClr val="FF0000"/>
                </a:solidFill>
              </a:rPr>
              <a:t>electromagnetic radiation </a:t>
            </a:r>
            <a:r>
              <a:rPr lang="en-GB" sz="2000" i="1" dirty="0" smtClean="0"/>
              <a:t>in one or more regions of the electromagnetic spectrum, </a:t>
            </a:r>
            <a:r>
              <a:rPr lang="en-GB" sz="2000" b="1" i="1" dirty="0" smtClean="0">
                <a:solidFill>
                  <a:srgbClr val="FF0000"/>
                </a:solidFill>
              </a:rPr>
              <a:t>reflected or emitted</a:t>
            </a:r>
            <a:r>
              <a:rPr lang="en-GB" sz="2000" i="1" dirty="0" smtClean="0"/>
              <a:t> from the Earth’s surface. (</a:t>
            </a:r>
            <a:r>
              <a:rPr lang="en-GB" sz="2000" dirty="0" smtClean="0"/>
              <a:t>James B. Campbell, Randolph H. Wynne (2011): Introduction to Remote Sensing</a:t>
            </a:r>
            <a:r>
              <a:rPr lang="en-GB" sz="2000" i="1" dirty="0" smtClean="0"/>
              <a:t>)</a:t>
            </a:r>
            <a:endParaRPr lang="en-GB" sz="2000" dirty="0" smtClean="0"/>
          </a:p>
          <a:p>
            <a:pPr eaLnBrk="1" hangingPunct="1"/>
            <a:endParaRPr lang="en-GB" sz="2000" u="sng" dirty="0" smtClean="0">
              <a:solidFill>
                <a:srgbClr val="000000"/>
              </a:solidFill>
              <a:hlinkClick r:id="rId2"/>
            </a:endParaRPr>
          </a:p>
        </p:txBody>
      </p:sp>
      <p:sp>
        <p:nvSpPr>
          <p:cNvPr id="2" name="Title 1"/>
          <p:cNvSpPr>
            <a:spLocks noGrp="1"/>
          </p:cNvSpPr>
          <p:nvPr>
            <p:ph type="title"/>
          </p:nvPr>
        </p:nvSpPr>
        <p:spPr>
          <a:xfrm>
            <a:off x="609600" y="76200"/>
            <a:ext cx="8153400" cy="533400"/>
          </a:xfrm>
        </p:spPr>
        <p:txBody>
          <a:bodyPr>
            <a:normAutofit fontScale="90000"/>
          </a:bodyPr>
          <a:lstStyle/>
          <a:p>
            <a:pPr eaLnBrk="1" fontAlgn="auto" hangingPunct="1">
              <a:spcAft>
                <a:spcPts val="0"/>
              </a:spcAft>
              <a:defRPr/>
            </a:pPr>
            <a:r>
              <a:rPr lang="en-GB" dirty="0" smtClean="0"/>
              <a:t>Remote Sensing</a:t>
            </a:r>
            <a:endParaRPr lang="en-GB" dirty="0"/>
          </a:p>
        </p:txBody>
      </p:sp>
      <p:sp>
        <p:nvSpPr>
          <p:cNvPr id="5" name="Slide Number Placeholder 4"/>
          <p:cNvSpPr>
            <a:spLocks noGrp="1"/>
          </p:cNvSpPr>
          <p:nvPr>
            <p:ph type="sldNum" sz="quarter" idx="4294967295"/>
          </p:nvPr>
        </p:nvSpPr>
        <p:spPr>
          <a:xfrm>
            <a:off x="0" y="746125"/>
            <a:ext cx="533400" cy="244475"/>
          </a:xfrm>
        </p:spPr>
        <p:txBody>
          <a:bodyPr/>
          <a:lstStyle/>
          <a:p>
            <a:pPr>
              <a:lnSpc>
                <a:spcPct val="80000"/>
              </a:lnSpc>
            </a:pPr>
            <a:fld id="{32A5BA7A-28D0-45E6-BE8F-2057DDDD9F8C}" type="slidenum">
              <a:rPr lang="en-US" sz="1200"/>
              <a:pPr>
                <a:lnSpc>
                  <a:spcPct val="80000"/>
                </a:lnSpc>
              </a:pPr>
              <a:t>11</a:t>
            </a:fld>
            <a:endParaRPr lang="en-US" sz="1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r>
              <a:rPr lang="en-GB" dirty="0" smtClean="0"/>
              <a:t>Remote Sensing</a:t>
            </a:r>
            <a:endParaRPr lang="en-GB" dirty="0"/>
          </a:p>
        </p:txBody>
      </p:sp>
      <p:pic>
        <p:nvPicPr>
          <p:cNvPr id="25603" name="Picture 4"/>
          <p:cNvPicPr>
            <a:picLocks noChangeAspect="1" noChangeArrowheads="1"/>
          </p:cNvPicPr>
          <p:nvPr/>
        </p:nvPicPr>
        <p:blipFill>
          <a:blip r:embed="rId2" cstate="print"/>
          <a:srcRect l="18750" t="9000" r="19376" b="10001"/>
          <a:stretch>
            <a:fillRect/>
          </a:stretch>
        </p:blipFill>
        <p:spPr bwMode="auto">
          <a:xfrm>
            <a:off x="1066800" y="1066800"/>
            <a:ext cx="6781800" cy="5343525"/>
          </a:xfrm>
          <a:prstGeom prst="rect">
            <a:avLst/>
          </a:prstGeom>
          <a:noFill/>
          <a:ln w="9525">
            <a:noFill/>
            <a:miter lim="800000"/>
            <a:headEnd/>
            <a:tailEnd/>
          </a:ln>
        </p:spPr>
      </p:pic>
      <p:sp>
        <p:nvSpPr>
          <p:cNvPr id="25604" name="TextBox 9"/>
          <p:cNvSpPr txBox="1">
            <a:spLocks noChangeArrowheads="1"/>
          </p:cNvSpPr>
          <p:nvPr/>
        </p:nvSpPr>
        <p:spPr bwMode="auto">
          <a:xfrm>
            <a:off x="1066800" y="6488113"/>
            <a:ext cx="7239000" cy="369887"/>
          </a:xfrm>
          <a:prstGeom prst="rect">
            <a:avLst/>
          </a:prstGeom>
          <a:noFill/>
          <a:ln w="9525">
            <a:noFill/>
            <a:miter lim="800000"/>
            <a:headEnd/>
            <a:tailEnd/>
          </a:ln>
        </p:spPr>
        <p:txBody>
          <a:bodyPr>
            <a:spAutoFit/>
          </a:bodyPr>
          <a:lstStyle/>
          <a:p>
            <a:pPr algn="ctr"/>
            <a:r>
              <a:rPr lang="en-US" b="1" i="0"/>
              <a:t>Modern day remote sensing using satellites </a:t>
            </a:r>
            <a:endParaRPr lang="en-GB" b="1" i="0"/>
          </a:p>
        </p:txBody>
      </p:sp>
      <p:sp>
        <p:nvSpPr>
          <p:cNvPr id="11"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59C55263-D10B-446B-A498-3E639F26E0FA}" type="slidenum">
              <a:rPr lang="en-US" sz="1200" b="1">
                <a:solidFill>
                  <a:srgbClr val="FFFFFF"/>
                </a:solidFill>
              </a:rPr>
              <a:pPr algn="ctr" eaLnBrk="1" hangingPunct="1">
                <a:lnSpc>
                  <a:spcPct val="80000"/>
                </a:lnSpc>
              </a:pPr>
              <a:t>12</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76200"/>
            <a:ext cx="8153400" cy="533400"/>
          </a:xfrm>
        </p:spPr>
        <p:txBody>
          <a:bodyPr>
            <a:normAutofit fontScale="90000"/>
          </a:bodyPr>
          <a:lstStyle/>
          <a:p>
            <a:pPr eaLnBrk="1" fontAlgn="auto" hangingPunct="1">
              <a:spcAft>
                <a:spcPts val="0"/>
              </a:spcAft>
              <a:defRPr/>
            </a:pPr>
            <a:r>
              <a:rPr lang="en-US" dirty="0"/>
              <a:t>Various Steps in RS</a:t>
            </a:r>
          </a:p>
        </p:txBody>
      </p:sp>
      <p:sp>
        <p:nvSpPr>
          <p:cNvPr id="7" name="Slide Number Placeholder 5"/>
          <p:cNvSpPr>
            <a:spLocks noGrp="1"/>
          </p:cNvSpPr>
          <p:nvPr>
            <p:ph type="sldNum" sz="quarter" idx="4294967295"/>
          </p:nvPr>
        </p:nvSpPr>
        <p:spPr>
          <a:xfrm>
            <a:off x="0" y="746125"/>
            <a:ext cx="533400" cy="244475"/>
          </a:xfrm>
        </p:spPr>
        <p:txBody>
          <a:bodyPr/>
          <a:lstStyle/>
          <a:p>
            <a:pPr>
              <a:lnSpc>
                <a:spcPct val="80000"/>
              </a:lnSpc>
            </a:pPr>
            <a:fld id="{C22B513C-97B4-4F0B-ACD3-2E0F2F2DCDFD}" type="slidenum">
              <a:rPr lang="en-US" sz="1200"/>
              <a:pPr>
                <a:lnSpc>
                  <a:spcPct val="80000"/>
                </a:lnSpc>
              </a:pPr>
              <a:t>13</a:t>
            </a:fld>
            <a:endParaRPr lang="en-US" sz="1200"/>
          </a:p>
        </p:txBody>
      </p:sp>
      <p:pic>
        <p:nvPicPr>
          <p:cNvPr id="34820" name="Picture 4"/>
          <p:cNvPicPr>
            <a:picLocks noChangeAspect="1" noChangeArrowheads="1"/>
          </p:cNvPicPr>
          <p:nvPr/>
        </p:nvPicPr>
        <p:blipFill>
          <a:blip r:embed="rId2" cstate="print"/>
          <a:srcRect t="6383" r="50865" b="6383"/>
          <a:stretch>
            <a:fillRect/>
          </a:stretch>
        </p:blipFill>
        <p:spPr bwMode="auto">
          <a:xfrm>
            <a:off x="1295400" y="1219200"/>
            <a:ext cx="6248400" cy="3124200"/>
          </a:xfrm>
          <a:prstGeom prst="rect">
            <a:avLst/>
          </a:prstGeom>
          <a:noFill/>
          <a:ln w="9525">
            <a:noFill/>
            <a:miter lim="800000"/>
            <a:headEnd/>
            <a:tailEnd/>
          </a:ln>
        </p:spPr>
      </p:pic>
      <p:sp>
        <p:nvSpPr>
          <p:cNvPr id="34821" name="Rectangle 5"/>
          <p:cNvSpPr>
            <a:spLocks noChangeArrowheads="1"/>
          </p:cNvSpPr>
          <p:nvPr/>
        </p:nvSpPr>
        <p:spPr bwMode="auto">
          <a:xfrm>
            <a:off x="1295400" y="4343400"/>
            <a:ext cx="6096000" cy="2032000"/>
          </a:xfrm>
          <a:prstGeom prst="rect">
            <a:avLst/>
          </a:prstGeom>
          <a:solidFill>
            <a:schemeClr val="bg1"/>
          </a:solidFill>
          <a:ln w="9525">
            <a:noFill/>
            <a:miter lim="800000"/>
            <a:headEnd/>
            <a:tailEnd/>
          </a:ln>
        </p:spPr>
        <p:txBody>
          <a:bodyPr>
            <a:spAutoFit/>
          </a:bodyPr>
          <a:lstStyle/>
          <a:p>
            <a:pPr algn="l"/>
            <a:r>
              <a:rPr lang="en-US" b="1" i="0">
                <a:solidFill>
                  <a:srgbClr val="FFC000"/>
                </a:solidFill>
              </a:rPr>
              <a:t>(A) Energy Source</a:t>
            </a:r>
          </a:p>
          <a:p>
            <a:pPr algn="l"/>
            <a:r>
              <a:rPr lang="en-US" b="1" i="0">
                <a:solidFill>
                  <a:srgbClr val="000000"/>
                </a:solidFill>
              </a:rPr>
              <a:t>(B) Radiation and the Atmosphere</a:t>
            </a:r>
          </a:p>
          <a:p>
            <a:pPr algn="l"/>
            <a:r>
              <a:rPr lang="en-US" b="1" i="0">
                <a:solidFill>
                  <a:srgbClr val="000000"/>
                </a:solidFill>
              </a:rPr>
              <a:t>(C) Interaction with the Target</a:t>
            </a:r>
            <a:endParaRPr lang="en-US" i="0">
              <a:solidFill>
                <a:srgbClr val="000000"/>
              </a:solidFill>
            </a:endParaRPr>
          </a:p>
          <a:p>
            <a:pPr algn="l"/>
            <a:r>
              <a:rPr lang="en-US" b="1" i="0">
                <a:solidFill>
                  <a:srgbClr val="000000"/>
                </a:solidFill>
              </a:rPr>
              <a:t>(D) Recording of Energy by the Sensor</a:t>
            </a:r>
          </a:p>
          <a:p>
            <a:pPr algn="l"/>
            <a:r>
              <a:rPr lang="en-US" b="1" i="0">
                <a:solidFill>
                  <a:srgbClr val="000000"/>
                </a:solidFill>
              </a:rPr>
              <a:t>(E) Transmission, Reception, and Processing</a:t>
            </a:r>
          </a:p>
          <a:p>
            <a:pPr algn="l"/>
            <a:r>
              <a:rPr lang="en-US" b="1" i="0">
                <a:solidFill>
                  <a:srgbClr val="000000"/>
                </a:solidFill>
              </a:rPr>
              <a:t>(F) Interpretation and Analysis</a:t>
            </a:r>
          </a:p>
          <a:p>
            <a:pPr algn="l"/>
            <a:r>
              <a:rPr lang="en-US" b="1" i="0">
                <a:solidFill>
                  <a:srgbClr val="000000"/>
                </a:solidFill>
              </a:rPr>
              <a:t>(G) Application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81000" y="1143000"/>
            <a:ext cx="5181600" cy="3124200"/>
          </a:xfrm>
        </p:spPr>
        <p:txBody>
          <a:bodyPr/>
          <a:lstStyle/>
          <a:p>
            <a:pPr algn="just"/>
            <a:r>
              <a:rPr lang="en-US" sz="2400" b="1" dirty="0" smtClean="0"/>
              <a:t>Electromagnetic radiation</a:t>
            </a:r>
            <a:r>
              <a:rPr lang="en-US" sz="2400" dirty="0" smtClean="0"/>
              <a:t> (</a:t>
            </a:r>
            <a:r>
              <a:rPr lang="en-US" sz="2400" b="1" dirty="0" smtClean="0"/>
              <a:t>EM radiation</a:t>
            </a:r>
            <a:r>
              <a:rPr lang="en-US" sz="2400" dirty="0" smtClean="0"/>
              <a:t> or </a:t>
            </a:r>
            <a:r>
              <a:rPr lang="en-US" sz="2400" b="1" dirty="0" smtClean="0"/>
              <a:t>EMR</a:t>
            </a:r>
            <a:r>
              <a:rPr lang="en-US" sz="2400" dirty="0" smtClean="0"/>
              <a:t>) is a form of </a:t>
            </a:r>
            <a:r>
              <a:rPr lang="en-US" sz="2400" dirty="0" smtClean="0">
                <a:hlinkClick r:id="rId2" tooltip="Energy"/>
              </a:rPr>
              <a:t>energy</a:t>
            </a:r>
            <a:r>
              <a:rPr lang="en-US" sz="2400" dirty="0" smtClean="0"/>
              <a:t> emitted and absorbed by charged particles, which exhibits wave-like behavior as it travels through space. EMR has both </a:t>
            </a:r>
            <a:r>
              <a:rPr lang="en-US" sz="2400" dirty="0" smtClean="0">
                <a:hlinkClick r:id="rId3" tooltip="Electric field"/>
              </a:rPr>
              <a:t>electric</a:t>
            </a:r>
            <a:r>
              <a:rPr lang="en-US" sz="2400" dirty="0" smtClean="0"/>
              <a:t> and </a:t>
            </a:r>
            <a:r>
              <a:rPr lang="en-US" sz="2400" dirty="0" smtClean="0">
                <a:hlinkClick r:id="rId4" tooltip="Magnetic field"/>
              </a:rPr>
              <a:t>magnetic field</a:t>
            </a:r>
            <a:r>
              <a:rPr lang="en-US" sz="2400" dirty="0" smtClean="0"/>
              <a:t> components, </a:t>
            </a:r>
          </a:p>
          <a:p>
            <a:pPr algn="just">
              <a:buNone/>
            </a:pPr>
            <a:endParaRPr lang="en-US" sz="2400" dirty="0" smtClean="0"/>
          </a:p>
        </p:txBody>
      </p:sp>
      <p:sp>
        <p:nvSpPr>
          <p:cNvPr id="3" name="Title 2"/>
          <p:cNvSpPr>
            <a:spLocks noGrp="1"/>
          </p:cNvSpPr>
          <p:nvPr>
            <p:ph type="title"/>
          </p:nvPr>
        </p:nvSpPr>
        <p:spPr/>
        <p:txBody>
          <a:bodyPr/>
          <a:lstStyle/>
          <a:p>
            <a:r>
              <a:rPr lang="en-US" dirty="0" smtClean="0"/>
              <a:t>Electromagnetic Radiations (EMR)</a:t>
            </a:r>
            <a:endParaRPr lang="en-US" dirty="0"/>
          </a:p>
        </p:txBody>
      </p:sp>
      <p:pic>
        <p:nvPicPr>
          <p:cNvPr id="7170" name="Picture 2" descr="C:\Users\Fizan\Desktop\Electromagneticwave3D.gif"/>
          <p:cNvPicPr>
            <a:picLocks noChangeAspect="1" noChangeArrowheads="1" noCrop="1"/>
          </p:cNvPicPr>
          <p:nvPr/>
        </p:nvPicPr>
        <p:blipFill>
          <a:blip r:embed="rId5" cstate="print"/>
          <a:srcRect/>
          <a:stretch>
            <a:fillRect/>
          </a:stretch>
        </p:blipFill>
        <p:spPr bwMode="auto">
          <a:xfrm>
            <a:off x="5562600" y="1066800"/>
            <a:ext cx="3375227" cy="3352800"/>
          </a:xfrm>
          <a:prstGeom prst="rect">
            <a:avLst/>
          </a:prstGeom>
          <a:noFill/>
        </p:spPr>
      </p:pic>
      <p:sp>
        <p:nvSpPr>
          <p:cNvPr id="5" name="TextBox 4"/>
          <p:cNvSpPr txBox="1"/>
          <p:nvPr/>
        </p:nvSpPr>
        <p:spPr bwMode="auto">
          <a:xfrm>
            <a:off x="762000" y="4343400"/>
            <a:ext cx="8001000" cy="1938992"/>
          </a:xfrm>
          <a:prstGeom prst="rect">
            <a:avLst/>
          </a:prstGeom>
          <a:noFill/>
          <a:ln w="9525">
            <a:noFill/>
            <a:miter lim="800000"/>
            <a:headEnd/>
            <a:tailEnd/>
          </a:ln>
        </p:spPr>
        <p:txBody>
          <a:bodyPr wrap="square" rtlCol="0">
            <a:spAutoFit/>
          </a:bodyPr>
          <a:lstStyle/>
          <a:p>
            <a:pPr algn="l"/>
            <a:r>
              <a:rPr lang="en-US" sz="2400" dirty="0" smtClean="0">
                <a:latin typeface="+mn-lt"/>
              </a:rPr>
              <a:t>which stand in a fixed ratio of intensity to each other, and which </a:t>
            </a:r>
            <a:r>
              <a:rPr lang="en-US" sz="2400" dirty="0" smtClean="0">
                <a:latin typeface="+mn-lt"/>
                <a:hlinkClick r:id="rId6" tooltip="Oscillate"/>
              </a:rPr>
              <a:t>oscillate</a:t>
            </a:r>
            <a:r>
              <a:rPr lang="en-US" sz="2400" dirty="0" smtClean="0">
                <a:latin typeface="+mn-lt"/>
              </a:rPr>
              <a:t> in phase perpendicular to each other and perpendicular to the direction of energy and </a:t>
            </a:r>
            <a:r>
              <a:rPr lang="en-US" sz="2400" dirty="0" smtClean="0">
                <a:latin typeface="+mn-lt"/>
                <a:hlinkClick r:id="rId7" tooltip="Wave propagation"/>
              </a:rPr>
              <a:t>wave propagation</a:t>
            </a:r>
            <a:r>
              <a:rPr lang="en-US" sz="2400" dirty="0" smtClean="0">
                <a:latin typeface="+mn-lt"/>
              </a:rPr>
              <a:t>. In a </a:t>
            </a:r>
            <a:r>
              <a:rPr lang="en-US" sz="2400" dirty="0" smtClean="0">
                <a:latin typeface="+mn-lt"/>
                <a:hlinkClick r:id="rId8" tooltip="Vacuum"/>
              </a:rPr>
              <a:t>vacuum</a:t>
            </a:r>
            <a:r>
              <a:rPr lang="en-US" sz="2400" dirty="0" smtClean="0">
                <a:latin typeface="+mn-lt"/>
              </a:rPr>
              <a:t>, electromagnetic radiation propagates at a characteristic speed, the </a:t>
            </a:r>
            <a:r>
              <a:rPr lang="en-US" sz="2400" dirty="0" smtClean="0">
                <a:latin typeface="+mn-lt"/>
                <a:hlinkClick r:id="rId9" tooltip="Speed of light"/>
              </a:rPr>
              <a:t>speed of light</a:t>
            </a:r>
            <a:r>
              <a:rPr lang="en-US" sz="2400" dirty="0" smtClean="0">
                <a:latin typeface="+mn-lt"/>
              </a:rPr>
              <a:t>.</a:t>
            </a:r>
            <a:endParaRPr lang="en-US" sz="2400" dirty="0">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eaLnBrk="1" hangingPunct="1"/>
            <a:r>
              <a:rPr lang="en-US" dirty="0" smtClean="0">
                <a:effectLst>
                  <a:outerShdw blurRad="38100" dist="38100" dir="2700000" algn="tl">
                    <a:srgbClr val="C0C0C0"/>
                  </a:outerShdw>
                </a:effectLst>
              </a:rPr>
              <a:t>Source of Electromagnetic Radiation</a:t>
            </a:r>
            <a:endParaRPr lang="en-GB" dirty="0" smtClean="0">
              <a:effectLst>
                <a:outerShdw blurRad="38100" dist="38100" dir="2700000" algn="tl">
                  <a:srgbClr val="C0C0C0"/>
                </a:outerShdw>
              </a:effectLst>
            </a:endParaRPr>
          </a:p>
        </p:txBody>
      </p:sp>
      <p:sp>
        <p:nvSpPr>
          <p:cNvPr id="28676" name="Rectangle 5"/>
          <p:cNvSpPr>
            <a:spLocks noChangeArrowheads="1"/>
          </p:cNvSpPr>
          <p:nvPr/>
        </p:nvSpPr>
        <p:spPr bwMode="auto">
          <a:xfrm>
            <a:off x="152400" y="5226050"/>
            <a:ext cx="8610600" cy="1323439"/>
          </a:xfrm>
          <a:prstGeom prst="rect">
            <a:avLst/>
          </a:prstGeom>
          <a:noFill/>
          <a:ln w="9525">
            <a:noFill/>
            <a:miter lim="800000"/>
            <a:headEnd/>
            <a:tailEnd/>
          </a:ln>
        </p:spPr>
        <p:txBody>
          <a:bodyPr wrap="square">
            <a:spAutoFit/>
          </a:bodyPr>
          <a:lstStyle/>
          <a:p>
            <a:pPr algn="just"/>
            <a:r>
              <a:rPr lang="en-US" sz="2000" b="1" i="0" dirty="0" smtClean="0">
                <a:latin typeface="Times New Roman" pitchFamily="18" charset="0"/>
                <a:cs typeface="Times New Roman" pitchFamily="18" charset="0"/>
              </a:rPr>
              <a:t>Some   is   reflected   upward Some   is   reflected   upward from  the  Earth’s  surface;  it is  this  radiation  that  forms the  basis  for  photographs and   similar  images.  Other solar  radiation  is  absorbed at  the  surface  of  the  Earth and  is  then  reradiated  as thermal energy.</a:t>
            </a:r>
            <a:r>
              <a:rPr lang="en-GB" sz="2000" b="1" i="0" dirty="0" smtClean="0">
                <a:latin typeface="Times New Roman" pitchFamily="18" charset="0"/>
                <a:cs typeface="Times New Roman" pitchFamily="18" charset="0"/>
              </a:rPr>
              <a:t>.</a:t>
            </a:r>
            <a:endParaRPr lang="en-GB" sz="2000" b="1" i="0" dirty="0">
              <a:latin typeface="Times New Roman" pitchFamily="18" charset="0"/>
              <a:cs typeface="Times New Roman" pitchFamily="18" charset="0"/>
            </a:endParaRPr>
          </a:p>
        </p:txBody>
      </p:sp>
      <p:sp>
        <p:nvSpPr>
          <p:cNvPr id="9"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25ACD313-F91A-4438-86E3-2C5634DFC7C3}" type="slidenum">
              <a:rPr lang="en-US" sz="1200" b="1">
                <a:solidFill>
                  <a:srgbClr val="FFFFFF"/>
                </a:solidFill>
              </a:rPr>
              <a:pPr algn="ctr" eaLnBrk="1" hangingPunct="1">
                <a:lnSpc>
                  <a:spcPct val="80000"/>
                </a:lnSpc>
              </a:pPr>
              <a:t>15</a:t>
            </a:fld>
            <a:endParaRPr lang="en-US" sz="1200" b="1">
              <a:solidFill>
                <a:srgbClr val="FFFFFF"/>
              </a:solidFill>
            </a:endParaRPr>
          </a:p>
        </p:txBody>
      </p:sp>
      <p:pic>
        <p:nvPicPr>
          <p:cNvPr id="28679" name="Picture 9" descr="http://remotesensing.oma.be/meteo/download/en/3833146/image/scaletomax-0-0/energy_budget.gif"/>
          <p:cNvPicPr>
            <a:picLocks noChangeAspect="1" noChangeArrowheads="1"/>
          </p:cNvPicPr>
          <p:nvPr/>
        </p:nvPicPr>
        <p:blipFill>
          <a:blip r:embed="rId3" cstate="print"/>
          <a:srcRect/>
          <a:stretch>
            <a:fillRect/>
          </a:stretch>
        </p:blipFill>
        <p:spPr bwMode="auto">
          <a:xfrm>
            <a:off x="3810000" y="1143000"/>
            <a:ext cx="5105400" cy="3819765"/>
          </a:xfrm>
          <a:prstGeom prst="rect">
            <a:avLst/>
          </a:prstGeom>
          <a:noFill/>
          <a:ln w="9525">
            <a:noFill/>
            <a:miter lim="800000"/>
            <a:headEnd/>
            <a:tailEnd/>
          </a:ln>
        </p:spPr>
      </p:pic>
      <p:sp>
        <p:nvSpPr>
          <p:cNvPr id="8" name="Content Placeholder 7"/>
          <p:cNvSpPr>
            <a:spLocks noGrp="1"/>
          </p:cNvSpPr>
          <p:nvPr>
            <p:ph sz="quarter" idx="1"/>
          </p:nvPr>
        </p:nvSpPr>
        <p:spPr>
          <a:xfrm>
            <a:off x="228600" y="1143000"/>
            <a:ext cx="3810000" cy="4038600"/>
          </a:xfrm>
        </p:spPr>
        <p:txBody>
          <a:bodyPr/>
          <a:lstStyle/>
          <a:p>
            <a:r>
              <a:rPr lang="en-US" sz="2000" b="1" dirty="0" smtClean="0">
                <a:latin typeface="Times New Roman" pitchFamily="18" charset="0"/>
                <a:cs typeface="Times New Roman" pitchFamily="18" charset="0"/>
              </a:rPr>
              <a:t>Nuclear  reactions within the   Sun produce  a  full   spectrum   of electromagnetic  radiation,  which  is transmitted  through  space  without experiencing major changes.</a:t>
            </a:r>
          </a:p>
          <a:p>
            <a:r>
              <a:rPr lang="en-US" sz="2000" b="1" dirty="0" smtClean="0">
                <a:latin typeface="Times New Roman" pitchFamily="18" charset="0"/>
                <a:cs typeface="Times New Roman" pitchFamily="18" charset="0"/>
              </a:rPr>
              <a:t>As this radiation approaches   the   Earth, it passes through the atmosphere before reaching the Earth’s surface.</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dirty="0" smtClean="0">
                <a:effectLst>
                  <a:outerShdw blurRad="38100" dist="38100" dir="2700000" algn="tl">
                    <a:srgbClr val="C0C0C0"/>
                  </a:outerShdw>
                </a:effectLst>
              </a:rPr>
              <a:t>Source of Electromagnetic Radiation</a:t>
            </a:r>
            <a:endParaRPr lang="en-GB" dirty="0" smtClean="0">
              <a:effectLst>
                <a:outerShdw blurRad="38100" dist="38100" dir="2700000" algn="tl">
                  <a:srgbClr val="C0C0C0"/>
                </a:outerShdw>
              </a:effectLst>
            </a:endParaRPr>
          </a:p>
        </p:txBody>
      </p:sp>
      <p:pic>
        <p:nvPicPr>
          <p:cNvPr id="28675" name="Picture 4" descr="http://www.crisp.nus.edu.sg/~research/tutorial/optical.gif"/>
          <p:cNvPicPr>
            <a:picLocks noChangeAspect="1" noChangeArrowheads="1"/>
          </p:cNvPicPr>
          <p:nvPr/>
        </p:nvPicPr>
        <p:blipFill>
          <a:blip r:embed="rId3" cstate="print"/>
          <a:srcRect/>
          <a:stretch>
            <a:fillRect/>
          </a:stretch>
        </p:blipFill>
        <p:spPr bwMode="auto">
          <a:xfrm>
            <a:off x="228600" y="1219200"/>
            <a:ext cx="4648199" cy="3631405"/>
          </a:xfrm>
          <a:prstGeom prst="rect">
            <a:avLst/>
          </a:prstGeom>
          <a:noFill/>
          <a:ln w="9525">
            <a:noFill/>
            <a:miter lim="800000"/>
            <a:headEnd/>
            <a:tailEnd/>
          </a:ln>
        </p:spPr>
      </p:pic>
      <p:sp>
        <p:nvSpPr>
          <p:cNvPr id="28676" name="Rectangle 5"/>
          <p:cNvSpPr>
            <a:spLocks noChangeArrowheads="1"/>
          </p:cNvSpPr>
          <p:nvPr/>
        </p:nvSpPr>
        <p:spPr bwMode="auto">
          <a:xfrm>
            <a:off x="228600" y="4876800"/>
            <a:ext cx="8686800" cy="1631950"/>
          </a:xfrm>
          <a:prstGeom prst="rect">
            <a:avLst/>
          </a:prstGeom>
          <a:noFill/>
          <a:ln w="9525">
            <a:noFill/>
            <a:miter lim="800000"/>
            <a:headEnd/>
            <a:tailEnd/>
          </a:ln>
        </p:spPr>
        <p:txBody>
          <a:bodyPr>
            <a:spAutoFit/>
          </a:bodyPr>
          <a:lstStyle/>
          <a:p>
            <a:pPr algn="just"/>
            <a:r>
              <a:rPr lang="en-GB" sz="2000" b="1" i="0">
                <a:latin typeface="Times New Roman" pitchFamily="18" charset="0"/>
                <a:cs typeface="Times New Roman" pitchFamily="18" charset="0"/>
              </a:rPr>
              <a:t>By recording emitted or reflected radiation and applying knowledge of its behaviour as it passes through the Earth’s atmosphere and interacts with objects, remote sensing analysts develop knowledge of the character of features such as vegetation, structures, soils, rock, or water bodies on the Earth’s surface.</a:t>
            </a:r>
          </a:p>
        </p:txBody>
      </p:sp>
      <p:pic>
        <p:nvPicPr>
          <p:cNvPr id="28677" name="Picture 6" descr="http://www.crisp.nus.edu.sg/~research/tutorial/infrared.gif"/>
          <p:cNvPicPr>
            <a:picLocks noGrp="1" noChangeAspect="1" noChangeArrowheads="1"/>
          </p:cNvPicPr>
          <p:nvPr>
            <p:ph sz="quarter" idx="1"/>
          </p:nvPr>
        </p:nvPicPr>
        <p:blipFill>
          <a:blip r:embed="rId4" cstate="print"/>
          <a:srcRect/>
          <a:stretch>
            <a:fillRect/>
          </a:stretch>
        </p:blipFill>
        <p:spPr>
          <a:xfrm>
            <a:off x="4953000" y="1219200"/>
            <a:ext cx="3868765" cy="3429000"/>
          </a:xfrm>
          <a:noFill/>
        </p:spPr>
      </p:pic>
      <p:sp>
        <p:nvSpPr>
          <p:cNvPr id="9"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25ACD313-F91A-4438-86E3-2C5634DFC7C3}" type="slidenum">
              <a:rPr lang="en-US" sz="1200" b="1">
                <a:solidFill>
                  <a:srgbClr val="FFFFFF"/>
                </a:solidFill>
              </a:rPr>
              <a:pPr algn="ctr" eaLnBrk="1" hangingPunct="1">
                <a:lnSpc>
                  <a:spcPct val="80000"/>
                </a:lnSpc>
              </a:pPr>
              <a:t>16</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dirty="0" smtClean="0">
                <a:effectLst>
                  <a:outerShdw blurRad="38100" dist="38100" dir="2700000" algn="tl">
                    <a:srgbClr val="C0C0C0"/>
                  </a:outerShdw>
                </a:effectLst>
              </a:rPr>
              <a:t>Electromagnetic (EM) Spectrum</a:t>
            </a:r>
            <a:endParaRPr lang="en-GB" dirty="0" smtClean="0">
              <a:effectLst>
                <a:outerShdw blurRad="38100" dist="38100" dir="2700000" algn="tl">
                  <a:srgbClr val="C0C0C0"/>
                </a:outerShdw>
              </a:effectLst>
            </a:endParaRPr>
          </a:p>
        </p:txBody>
      </p:sp>
      <p:pic>
        <p:nvPicPr>
          <p:cNvPr id="29699" name="Picture 2"/>
          <p:cNvPicPr>
            <a:picLocks noChangeAspect="1" noChangeArrowheads="1"/>
          </p:cNvPicPr>
          <p:nvPr/>
        </p:nvPicPr>
        <p:blipFill>
          <a:blip r:embed="rId2" cstate="print"/>
          <a:srcRect/>
          <a:stretch>
            <a:fillRect/>
          </a:stretch>
        </p:blipFill>
        <p:spPr bwMode="auto">
          <a:xfrm>
            <a:off x="762000" y="990601"/>
            <a:ext cx="7620000" cy="3886199"/>
          </a:xfrm>
          <a:prstGeom prst="rect">
            <a:avLst/>
          </a:prstGeom>
          <a:noFill/>
          <a:ln w="9525">
            <a:noFill/>
            <a:miter lim="800000"/>
            <a:headEnd/>
            <a:tailEnd/>
          </a:ln>
        </p:spPr>
      </p:pic>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E50CDA56-4802-41E3-9F92-6B6C17BD3CCE}" type="slidenum">
              <a:rPr lang="en-US" sz="1200" b="1">
                <a:solidFill>
                  <a:srgbClr val="FFFFFF"/>
                </a:solidFill>
              </a:rPr>
              <a:pPr algn="ctr" eaLnBrk="1" hangingPunct="1">
                <a:lnSpc>
                  <a:spcPct val="80000"/>
                </a:lnSpc>
              </a:pPr>
              <a:t>17</a:t>
            </a:fld>
            <a:endParaRPr lang="en-US" sz="1200" b="1">
              <a:solidFill>
                <a:srgbClr val="FFFFFF"/>
              </a:solidFill>
            </a:endParaRPr>
          </a:p>
        </p:txBody>
      </p:sp>
      <p:sp>
        <p:nvSpPr>
          <p:cNvPr id="29701" name="Rectangle 5"/>
          <p:cNvSpPr>
            <a:spLocks noChangeArrowheads="1"/>
          </p:cNvSpPr>
          <p:nvPr/>
        </p:nvSpPr>
        <p:spPr bwMode="auto">
          <a:xfrm>
            <a:off x="0" y="4800600"/>
            <a:ext cx="8915400" cy="1938992"/>
          </a:xfrm>
          <a:prstGeom prst="rect">
            <a:avLst/>
          </a:prstGeom>
          <a:noFill/>
          <a:ln w="9525">
            <a:noFill/>
            <a:miter lim="800000"/>
            <a:headEnd/>
            <a:tailEnd/>
          </a:ln>
        </p:spPr>
        <p:txBody>
          <a:bodyPr>
            <a:spAutoFit/>
          </a:bodyPr>
          <a:lstStyle/>
          <a:p>
            <a:pPr algn="just"/>
            <a:r>
              <a:rPr lang="en-GB" sz="2000" b="1" i="0" dirty="0"/>
              <a:t>The most familiar form of EMR is visible light, which forms only a small (but very important) portion of the full EM spectrum</a:t>
            </a:r>
            <a:r>
              <a:rPr lang="en-GB" sz="2000" b="1" i="0" dirty="0" smtClean="0"/>
              <a:t>.</a:t>
            </a:r>
          </a:p>
          <a:p>
            <a:pPr algn="just"/>
            <a:r>
              <a:rPr lang="en-GB" sz="2000" b="1" i="0" dirty="0" smtClean="0"/>
              <a:t>The large segments of this spectrum that lie outside the visible range require our special attention because they may behave in ways that are quite foreign to our everyday experience with visible radiation.</a:t>
            </a:r>
          </a:p>
          <a:p>
            <a:pPr algn="just"/>
            <a:endParaRPr lang="en-GB" sz="2000" b="1" i="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outerShdw blurRad="38100" dist="38100" dir="2700000" algn="tl">
                    <a:srgbClr val="C0C0C0"/>
                  </a:outerShdw>
                </a:effectLst>
              </a:rPr>
              <a:t>Electromagnetic (EM) Spectrum of solar energy </a:t>
            </a:r>
            <a:endParaRPr lang="en-US" dirty="0"/>
          </a:p>
        </p:txBody>
      </p:sp>
      <p:pic>
        <p:nvPicPr>
          <p:cNvPr id="8194" name="Picture 2" descr="C:\Users\Fizan\Desktop\waveenergy.png"/>
          <p:cNvPicPr>
            <a:picLocks noChangeAspect="1" noChangeArrowheads="1"/>
          </p:cNvPicPr>
          <p:nvPr/>
        </p:nvPicPr>
        <p:blipFill>
          <a:blip r:embed="rId2" cstate="print"/>
          <a:srcRect/>
          <a:stretch>
            <a:fillRect/>
          </a:stretch>
        </p:blipFill>
        <p:spPr bwMode="auto">
          <a:xfrm>
            <a:off x="381000" y="1371600"/>
            <a:ext cx="8633397" cy="48006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outerShdw blurRad="38100" dist="38100" dir="2700000" algn="tl">
                    <a:srgbClr val="C0C0C0"/>
                  </a:outerShdw>
                </a:effectLst>
              </a:rPr>
              <a:t>Electromagnetic (EM) Spectrum</a:t>
            </a:r>
            <a:endParaRPr lang="en-US" dirty="0"/>
          </a:p>
        </p:txBody>
      </p:sp>
      <p:pic>
        <p:nvPicPr>
          <p:cNvPr id="9218" name="Picture 2" descr="C:\Users\Fizan\Desktop\electromagnetic-spectrum--solar-radiation.jpg"/>
          <p:cNvPicPr>
            <a:picLocks noChangeAspect="1" noChangeArrowheads="1"/>
          </p:cNvPicPr>
          <p:nvPr/>
        </p:nvPicPr>
        <p:blipFill>
          <a:blip r:embed="rId2" cstate="print"/>
          <a:srcRect/>
          <a:stretch>
            <a:fillRect/>
          </a:stretch>
        </p:blipFill>
        <p:spPr bwMode="auto">
          <a:xfrm>
            <a:off x="457200" y="1295400"/>
            <a:ext cx="8109611" cy="4724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
          <p:cNvSpPr>
            <a:spLocks noGrp="1"/>
          </p:cNvSpPr>
          <p:nvPr>
            <p:ph sz="quarter" idx="1"/>
          </p:nvPr>
        </p:nvSpPr>
        <p:spPr>
          <a:xfrm>
            <a:off x="76200" y="1066800"/>
            <a:ext cx="4495800" cy="5486400"/>
          </a:xfrm>
        </p:spPr>
        <p:txBody>
          <a:bodyPr/>
          <a:lstStyle/>
          <a:p>
            <a:r>
              <a:rPr lang="en-GB" sz="2600" b="1" smtClean="0"/>
              <a:t>Remote Sensing (RS)</a:t>
            </a:r>
          </a:p>
          <a:p>
            <a:pPr lvl="1" algn="just"/>
            <a:r>
              <a:rPr lang="en-US" sz="2200" smtClean="0"/>
              <a:t>Remotely sensing the </a:t>
            </a:r>
            <a:r>
              <a:rPr lang="en-US" sz="2200" u="sng" smtClean="0">
                <a:solidFill>
                  <a:srgbClr val="FF0000"/>
                </a:solidFill>
              </a:rPr>
              <a:t>useful information of object </a:t>
            </a:r>
            <a:r>
              <a:rPr lang="en-US" sz="2200" smtClean="0"/>
              <a:t>(earth)</a:t>
            </a:r>
          </a:p>
          <a:p>
            <a:endParaRPr lang="en-GB" sz="2600" b="1" smtClean="0"/>
          </a:p>
          <a:p>
            <a:endParaRPr lang="en-GB" sz="2600" b="1" smtClean="0"/>
          </a:p>
          <a:p>
            <a:endParaRPr lang="en-GB" sz="2600" b="1" smtClean="0"/>
          </a:p>
          <a:p>
            <a:endParaRPr lang="en-GB" sz="2600" b="1" smtClean="0"/>
          </a:p>
          <a:p>
            <a:r>
              <a:rPr lang="en-GB" sz="2600" b="1" smtClean="0"/>
              <a:t>Geographic Information System (GIS)</a:t>
            </a:r>
          </a:p>
          <a:p>
            <a:pPr lvl="1" algn="just"/>
            <a:r>
              <a:rPr lang="en-GB" sz="2200" smtClean="0"/>
              <a:t>A system that deals with all types of </a:t>
            </a:r>
            <a:r>
              <a:rPr lang="en-GB" sz="2200" u="sng" smtClean="0">
                <a:solidFill>
                  <a:srgbClr val="FF0000"/>
                </a:solidFill>
              </a:rPr>
              <a:t>geographically referenced data</a:t>
            </a:r>
            <a:endParaRPr lang="en-GB" sz="2200" b="1" u="sng" smtClean="0">
              <a:solidFill>
                <a:srgbClr val="FF0000"/>
              </a:solidFill>
            </a:endParaRPr>
          </a:p>
        </p:txBody>
      </p:sp>
      <p:sp>
        <p:nvSpPr>
          <p:cNvPr id="3" name="Title 2"/>
          <p:cNvSpPr>
            <a:spLocks noGrp="1"/>
          </p:cNvSpPr>
          <p:nvPr>
            <p:ph type="title"/>
          </p:nvPr>
        </p:nvSpPr>
        <p:spPr/>
        <p:txBody>
          <a:bodyPr>
            <a:normAutofit fontScale="90000"/>
          </a:bodyPr>
          <a:lstStyle/>
          <a:p>
            <a:r>
              <a:rPr lang="en-US" sz="2900" smtClean="0">
                <a:effectLst>
                  <a:outerShdw blurRad="38100" dist="38100" dir="2700000" algn="tl">
                    <a:srgbClr val="C0C0C0"/>
                  </a:outerShdw>
                </a:effectLst>
              </a:rPr>
              <a:t>Application of </a:t>
            </a:r>
            <a:r>
              <a:rPr lang="en-US" sz="2900" smtClean="0">
                <a:solidFill>
                  <a:srgbClr val="FF0000"/>
                </a:solidFill>
                <a:effectLst>
                  <a:outerShdw blurRad="38100" dist="38100" dir="2700000" algn="tl">
                    <a:srgbClr val="C0C0C0"/>
                  </a:outerShdw>
                </a:effectLst>
              </a:rPr>
              <a:t>Remote Sensing </a:t>
            </a:r>
            <a:r>
              <a:rPr lang="en-US" sz="2900" smtClean="0">
                <a:effectLst>
                  <a:outerShdw blurRad="38100" dist="38100" dir="2700000" algn="tl">
                    <a:srgbClr val="C0C0C0"/>
                  </a:outerShdw>
                </a:effectLst>
              </a:rPr>
              <a:t>and </a:t>
            </a:r>
            <a:r>
              <a:rPr lang="en-US" sz="2900" smtClean="0">
                <a:solidFill>
                  <a:srgbClr val="FF0000"/>
                </a:solidFill>
                <a:effectLst>
                  <a:outerShdw blurRad="38100" dist="38100" dir="2700000" algn="tl">
                    <a:srgbClr val="C0C0C0"/>
                  </a:outerShdw>
                </a:effectLst>
              </a:rPr>
              <a:t>Geographical Information System</a:t>
            </a:r>
            <a:r>
              <a:rPr lang="en-US" sz="2900" smtClean="0">
                <a:effectLst>
                  <a:outerShdw blurRad="38100" dist="38100" dir="2700000" algn="tl">
                    <a:srgbClr val="C0C0C0"/>
                  </a:outerShdw>
                </a:effectLst>
              </a:rPr>
              <a:t> in Civil Engineering</a:t>
            </a:r>
            <a:endParaRPr lang="en-GB" sz="2900" smtClean="0">
              <a:effectLst>
                <a:outerShdw blurRad="38100" dist="38100" dir="2700000" algn="tl">
                  <a:srgbClr val="C0C0C0"/>
                </a:outerShdw>
              </a:effectLst>
            </a:endParaRPr>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565B2CDB-2954-4A15-959C-2E74BB172C54}" type="slidenum">
              <a:rPr lang="en-US" sz="1200" b="1">
                <a:solidFill>
                  <a:srgbClr val="FFFFFF"/>
                </a:solidFill>
              </a:rPr>
              <a:pPr algn="ctr" eaLnBrk="1" hangingPunct="1">
                <a:lnSpc>
                  <a:spcPct val="80000"/>
                </a:lnSpc>
              </a:pPr>
              <a:t>2</a:t>
            </a:fld>
            <a:endParaRPr lang="en-US" sz="1200" b="1">
              <a:solidFill>
                <a:srgbClr val="FFFFFF"/>
              </a:solidFill>
            </a:endParaRPr>
          </a:p>
        </p:txBody>
      </p:sp>
      <p:pic>
        <p:nvPicPr>
          <p:cNvPr id="13317" name="Picture 2" descr="Image Detail"/>
          <p:cNvPicPr>
            <a:picLocks noChangeAspect="1" noChangeArrowheads="1"/>
          </p:cNvPicPr>
          <p:nvPr/>
        </p:nvPicPr>
        <p:blipFill>
          <a:blip r:embed="rId2" cstate="print"/>
          <a:srcRect/>
          <a:stretch>
            <a:fillRect/>
          </a:stretch>
        </p:blipFill>
        <p:spPr bwMode="auto">
          <a:xfrm>
            <a:off x="4876800" y="1524000"/>
            <a:ext cx="4038600" cy="4495800"/>
          </a:xfrm>
          <a:prstGeom prst="rect">
            <a:avLst/>
          </a:prstGeom>
          <a:noFill/>
          <a:ln w="9525">
            <a:noFill/>
            <a:miter lim="800000"/>
            <a:headEnd/>
            <a:tailEnd/>
          </a:ln>
        </p:spPr>
      </p:pic>
      <p:sp>
        <p:nvSpPr>
          <p:cNvPr id="6" name="Rectangle 5"/>
          <p:cNvSpPr/>
          <p:nvPr/>
        </p:nvSpPr>
        <p:spPr>
          <a:xfrm>
            <a:off x="7848600" y="1295400"/>
            <a:ext cx="1143000" cy="4800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cxnSp>
        <p:nvCxnSpPr>
          <p:cNvPr id="11" name="Straight Arrow Connector 10"/>
          <p:cNvCxnSpPr/>
          <p:nvPr/>
        </p:nvCxnSpPr>
        <p:spPr>
          <a:xfrm>
            <a:off x="2438400" y="1524000"/>
            <a:ext cx="5334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urved Up Arrow 11"/>
          <p:cNvSpPr/>
          <p:nvPr/>
        </p:nvSpPr>
        <p:spPr>
          <a:xfrm>
            <a:off x="4114800" y="6172200"/>
            <a:ext cx="2590800" cy="609600"/>
          </a:xfrm>
          <a:prstGeom prst="curvedUpArrow">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chemeClr val="tx1"/>
              </a:solidFill>
            </a:endParaRPr>
          </a:p>
        </p:txBody>
      </p:sp>
      <p:sp>
        <p:nvSpPr>
          <p:cNvPr id="13" name="Down Arrow 12"/>
          <p:cNvSpPr/>
          <p:nvPr/>
        </p:nvSpPr>
        <p:spPr>
          <a:xfrm>
            <a:off x="1828800" y="3048000"/>
            <a:ext cx="457200" cy="914400"/>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sz="quarter" idx="1"/>
          </p:nvPr>
        </p:nvSpPr>
        <p:spPr>
          <a:xfrm>
            <a:off x="381000" y="1143000"/>
            <a:ext cx="8385175" cy="4953000"/>
          </a:xfrm>
        </p:spPr>
        <p:txBody>
          <a:bodyPr/>
          <a:lstStyle/>
          <a:p>
            <a:pPr algn="just" eaLnBrk="1" hangingPunct="1"/>
            <a:r>
              <a:rPr lang="en-GB" sz="2000" b="1" smtClean="0"/>
              <a:t>Earth’s atmosphere is by no means completely transparent to electromagnetic radiation because the gases (O3, O2, CO2 &amp; H2O  ) together form important barriers to transmission of electromagnetic radiation through the atmosphere</a:t>
            </a:r>
          </a:p>
          <a:p>
            <a:pPr algn="just" eaLnBrk="1" hangingPunct="1"/>
            <a:r>
              <a:rPr lang="en-GB" sz="2000" b="1" smtClean="0"/>
              <a:t>Atmosphere selectively transmits energy of certain wavelengths; those wavelengths that are relatively easily transmitted through the atmosphere are referred to as </a:t>
            </a:r>
            <a:r>
              <a:rPr lang="en-GB" sz="2000" b="1" i="1" smtClean="0">
                <a:solidFill>
                  <a:srgbClr val="FF0000"/>
                </a:solidFill>
              </a:rPr>
              <a:t>atmospheric windows</a:t>
            </a:r>
            <a:endParaRPr lang="en-GB" sz="2000" b="1" smtClean="0"/>
          </a:p>
        </p:txBody>
      </p:sp>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Atmospheric Windows</a:t>
            </a:r>
            <a:endParaRPr lang="en-GB" smtClean="0">
              <a:effectLst>
                <a:outerShdw blurRad="38100" dist="38100" dir="2700000" algn="tl">
                  <a:srgbClr val="C0C0C0"/>
                </a:outerShdw>
              </a:effectLst>
            </a:endParaRPr>
          </a:p>
        </p:txBody>
      </p:sp>
      <p:pic>
        <p:nvPicPr>
          <p:cNvPr id="30724" name="Picture 2"/>
          <p:cNvPicPr>
            <a:picLocks noChangeAspect="1" noChangeArrowheads="1"/>
          </p:cNvPicPr>
          <p:nvPr/>
        </p:nvPicPr>
        <p:blipFill>
          <a:blip r:embed="rId2" cstate="print"/>
          <a:srcRect/>
          <a:stretch>
            <a:fillRect/>
          </a:stretch>
        </p:blipFill>
        <p:spPr bwMode="auto">
          <a:xfrm>
            <a:off x="171450" y="3463925"/>
            <a:ext cx="8743950" cy="2403475"/>
          </a:xfrm>
          <a:prstGeom prst="rect">
            <a:avLst/>
          </a:prstGeom>
          <a:noFill/>
          <a:ln w="9525">
            <a:noFill/>
            <a:miter lim="800000"/>
            <a:headEnd/>
            <a:tailEnd/>
          </a:ln>
        </p:spPr>
      </p:pic>
      <p:sp>
        <p:nvSpPr>
          <p:cNvPr id="30725" name="Rectangle 4"/>
          <p:cNvSpPr>
            <a:spLocks noChangeArrowheads="1"/>
          </p:cNvSpPr>
          <p:nvPr/>
        </p:nvSpPr>
        <p:spPr bwMode="auto">
          <a:xfrm>
            <a:off x="304800" y="6019800"/>
            <a:ext cx="8610600" cy="708025"/>
          </a:xfrm>
          <a:prstGeom prst="rect">
            <a:avLst/>
          </a:prstGeom>
          <a:noFill/>
          <a:ln w="9525">
            <a:noFill/>
            <a:miter lim="800000"/>
            <a:headEnd/>
            <a:tailEnd/>
          </a:ln>
        </p:spPr>
        <p:txBody>
          <a:bodyPr>
            <a:spAutoFit/>
          </a:bodyPr>
          <a:lstStyle/>
          <a:p>
            <a:pPr algn="l"/>
            <a:r>
              <a:rPr lang="en-GB" sz="2000" b="1" i="0">
                <a:solidFill>
                  <a:srgbClr val="FF0000"/>
                </a:solidFill>
              </a:rPr>
              <a:t>Atmospheric windows are vitally important to the development of sensors for remote sensing</a:t>
            </a:r>
          </a:p>
        </p:txBody>
      </p:sp>
      <p:sp>
        <p:nvSpPr>
          <p:cNvPr id="6"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020C83D8-36D9-4DE2-A41C-4519DE27E0F3}" type="slidenum">
              <a:rPr lang="en-US" sz="1200" b="1">
                <a:solidFill>
                  <a:srgbClr val="FFFFFF"/>
                </a:solidFill>
              </a:rPr>
              <a:pPr algn="ctr" eaLnBrk="1" hangingPunct="1">
                <a:lnSpc>
                  <a:spcPct val="80000"/>
                </a:lnSpc>
              </a:pPr>
              <a:t>20</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Type of Remote Sensing (RS)</a:t>
            </a:r>
            <a:endParaRPr lang="en-GB" smtClean="0">
              <a:effectLst>
                <a:outerShdw blurRad="38100" dist="38100" dir="2700000" algn="tl">
                  <a:srgbClr val="C0C0C0"/>
                </a:outerShdw>
              </a:effectLst>
            </a:endParaRPr>
          </a:p>
        </p:txBody>
      </p:sp>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48DD372C-B814-4709-96BB-13CB120CBBEF}" type="slidenum">
              <a:rPr lang="en-US" sz="1200" b="1">
                <a:solidFill>
                  <a:srgbClr val="FFFFFF"/>
                </a:solidFill>
              </a:rPr>
              <a:pPr algn="ctr" eaLnBrk="1" hangingPunct="1">
                <a:lnSpc>
                  <a:spcPct val="80000"/>
                </a:lnSpc>
              </a:pPr>
              <a:t>21</a:t>
            </a:fld>
            <a:endParaRPr lang="en-US" sz="1200" b="1">
              <a:solidFill>
                <a:srgbClr val="FFFFFF"/>
              </a:solidFill>
            </a:endParaRPr>
          </a:p>
        </p:txBody>
      </p:sp>
      <p:sp>
        <p:nvSpPr>
          <p:cNvPr id="6" name="Content Placeholder 5"/>
          <p:cNvSpPr txBox="1">
            <a:spLocks/>
          </p:cNvSpPr>
          <p:nvPr/>
        </p:nvSpPr>
        <p:spPr bwMode="auto">
          <a:xfrm>
            <a:off x="304800" y="990600"/>
            <a:ext cx="4191000" cy="5105400"/>
          </a:xfrm>
          <a:prstGeom prst="rect">
            <a:avLst/>
          </a:prstGeom>
          <a:noFill/>
          <a:ln w="9525">
            <a:noFill/>
            <a:miter lim="800000"/>
            <a:headEnd/>
            <a:tailEnd/>
          </a:ln>
        </p:spPr>
        <p:txBody>
          <a:bodyPr/>
          <a:lstStyle/>
          <a:p>
            <a:pPr marL="182563" indent="-273050" algn="l" eaLnBrk="1" hangingPunct="1">
              <a:lnSpc>
                <a:spcPct val="90000"/>
              </a:lnSpc>
              <a:spcBef>
                <a:spcPts val="550"/>
              </a:spcBef>
              <a:buClr>
                <a:schemeClr val="accent1"/>
              </a:buClr>
              <a:buSzPct val="70000"/>
              <a:buFont typeface="Wingdings" pitchFamily="2" charset="2"/>
              <a:buChar char="q"/>
            </a:pPr>
            <a:r>
              <a:rPr lang="en-US" sz="2800" b="1" i="0" dirty="0">
                <a:latin typeface="Tw Cen MT" pitchFamily="34" charset="0"/>
              </a:rPr>
              <a:t>Passive RS</a:t>
            </a:r>
          </a:p>
          <a:p>
            <a:pPr lvl="2" indent="-228600" algn="l" eaLnBrk="1" hangingPunct="1">
              <a:lnSpc>
                <a:spcPct val="90000"/>
              </a:lnSpc>
              <a:spcBef>
                <a:spcPts val="500"/>
              </a:spcBef>
              <a:buClr>
                <a:schemeClr val="accent2"/>
              </a:buClr>
              <a:buSzPct val="75000"/>
              <a:buFont typeface="Wingdings" pitchFamily="2" charset="2"/>
              <a:buChar char=""/>
            </a:pPr>
            <a:r>
              <a:rPr lang="en-US" sz="2400" i="0" dirty="0">
                <a:latin typeface="Tw Cen MT" pitchFamily="34" charset="0"/>
              </a:rPr>
              <a:t>Natural (EMR from Sun)</a:t>
            </a:r>
          </a:p>
          <a:p>
            <a:pPr lvl="2" indent="-228600" algn="l" eaLnBrk="1" hangingPunct="1">
              <a:lnSpc>
                <a:spcPct val="90000"/>
              </a:lnSpc>
              <a:spcBef>
                <a:spcPts val="500"/>
              </a:spcBef>
              <a:buClr>
                <a:schemeClr val="accent2"/>
              </a:buClr>
              <a:buSzPct val="75000"/>
              <a:buFont typeface="Wingdings" pitchFamily="2" charset="2"/>
              <a:buChar char=""/>
            </a:pPr>
            <a:endParaRPr lang="en-US" sz="2400" i="0" dirty="0">
              <a:latin typeface="Tw Cen MT" pitchFamily="34" charset="0"/>
            </a:endParaRPr>
          </a:p>
          <a:p>
            <a:pPr lvl="2" indent="-228600" algn="l" eaLnBrk="1" hangingPunct="1">
              <a:lnSpc>
                <a:spcPct val="90000"/>
              </a:lnSpc>
              <a:spcBef>
                <a:spcPts val="500"/>
              </a:spcBef>
              <a:buClr>
                <a:schemeClr val="accent2"/>
              </a:buClr>
              <a:buSzPct val="75000"/>
              <a:buFont typeface="Wingdings" pitchFamily="2" charset="2"/>
              <a:buChar char=""/>
            </a:pPr>
            <a:endParaRPr lang="en-US" sz="2400" i="0" dirty="0">
              <a:latin typeface="Tw Cen MT" pitchFamily="34" charset="0"/>
            </a:endParaRPr>
          </a:p>
          <a:p>
            <a:pPr lvl="2" indent="-228600" algn="l" eaLnBrk="1" hangingPunct="1">
              <a:lnSpc>
                <a:spcPct val="90000"/>
              </a:lnSpc>
              <a:spcBef>
                <a:spcPts val="500"/>
              </a:spcBef>
              <a:buClr>
                <a:schemeClr val="accent2"/>
              </a:buClr>
              <a:buSzPct val="75000"/>
              <a:buFont typeface="Wingdings" pitchFamily="2" charset="2"/>
              <a:buChar char=""/>
            </a:pPr>
            <a:endParaRPr lang="en-US" sz="2400" i="0" dirty="0">
              <a:latin typeface="Tw Cen MT" pitchFamily="34" charset="0"/>
            </a:endParaRPr>
          </a:p>
          <a:p>
            <a:pPr lvl="2" indent="-228600" algn="l" eaLnBrk="1" hangingPunct="1">
              <a:lnSpc>
                <a:spcPct val="90000"/>
              </a:lnSpc>
              <a:spcBef>
                <a:spcPts val="500"/>
              </a:spcBef>
              <a:buClr>
                <a:schemeClr val="accent2"/>
              </a:buClr>
              <a:buSzPct val="75000"/>
              <a:buFont typeface="Wingdings" pitchFamily="2" charset="2"/>
              <a:buChar char=""/>
            </a:pPr>
            <a:endParaRPr lang="en-US" sz="2400" i="0" dirty="0">
              <a:latin typeface="Tw Cen MT" pitchFamily="34" charset="0"/>
            </a:endParaRPr>
          </a:p>
          <a:p>
            <a:pPr lvl="2" indent="-228600" algn="l" eaLnBrk="1" hangingPunct="1">
              <a:lnSpc>
                <a:spcPct val="90000"/>
              </a:lnSpc>
              <a:spcBef>
                <a:spcPts val="500"/>
              </a:spcBef>
              <a:buClr>
                <a:schemeClr val="accent2"/>
              </a:buClr>
              <a:buSzPct val="75000"/>
              <a:buFont typeface="Wingdings" pitchFamily="2" charset="2"/>
              <a:buChar char=""/>
            </a:pPr>
            <a:endParaRPr lang="en-US" sz="2400" i="0" dirty="0">
              <a:latin typeface="Tw Cen MT" pitchFamily="34" charset="0"/>
            </a:endParaRPr>
          </a:p>
          <a:p>
            <a:pPr lvl="2" indent="-228600" algn="l" eaLnBrk="1" hangingPunct="1">
              <a:lnSpc>
                <a:spcPct val="90000"/>
              </a:lnSpc>
              <a:spcBef>
                <a:spcPts val="500"/>
              </a:spcBef>
              <a:buClr>
                <a:schemeClr val="accent2"/>
              </a:buClr>
              <a:buSzPct val="75000"/>
            </a:pPr>
            <a:endParaRPr lang="en-US" sz="2400" i="0" dirty="0">
              <a:latin typeface="Tw Cen MT" pitchFamily="34" charset="0"/>
            </a:endParaRPr>
          </a:p>
          <a:p>
            <a:pPr marL="182563" indent="-273050" algn="l" eaLnBrk="1" hangingPunct="1">
              <a:lnSpc>
                <a:spcPct val="90000"/>
              </a:lnSpc>
              <a:spcBef>
                <a:spcPts val="500"/>
              </a:spcBef>
              <a:buClr>
                <a:schemeClr val="accent2"/>
              </a:buClr>
              <a:buSzPct val="75000"/>
              <a:buFont typeface="Wingdings" pitchFamily="2" charset="2"/>
              <a:buChar char="q"/>
            </a:pPr>
            <a:endParaRPr lang="en-US" sz="2400" i="0" dirty="0"/>
          </a:p>
          <a:p>
            <a:pPr marL="182563" indent="-273050" algn="l" eaLnBrk="1" hangingPunct="1">
              <a:lnSpc>
                <a:spcPct val="90000"/>
              </a:lnSpc>
              <a:spcBef>
                <a:spcPts val="500"/>
              </a:spcBef>
              <a:buClr>
                <a:schemeClr val="accent2"/>
              </a:buClr>
              <a:buSzPct val="75000"/>
              <a:buFont typeface="Wingdings" pitchFamily="2" charset="2"/>
              <a:buChar char="q"/>
            </a:pPr>
            <a:r>
              <a:rPr lang="en-US" sz="2400" b="1" i="0" dirty="0"/>
              <a:t>Active RS</a:t>
            </a:r>
            <a:endParaRPr lang="en-US" sz="2400" b="1" i="0" dirty="0">
              <a:latin typeface="Tw Cen MT" pitchFamily="34" charset="0"/>
            </a:endParaRPr>
          </a:p>
          <a:p>
            <a:pPr lvl="2" indent="-228600" algn="l" eaLnBrk="1" hangingPunct="1">
              <a:lnSpc>
                <a:spcPct val="90000"/>
              </a:lnSpc>
              <a:spcBef>
                <a:spcPts val="500"/>
              </a:spcBef>
              <a:buClr>
                <a:schemeClr val="accent2"/>
              </a:buClr>
              <a:buSzPct val="75000"/>
              <a:buFont typeface="Wingdings" pitchFamily="2" charset="2"/>
              <a:buChar char=""/>
            </a:pPr>
            <a:r>
              <a:rPr lang="en-US" sz="2400" i="0" dirty="0">
                <a:latin typeface="Tw Cen MT" pitchFamily="34" charset="0"/>
              </a:rPr>
              <a:t>Technological Assisted </a:t>
            </a:r>
            <a:r>
              <a:rPr lang="en-US" sz="2400" i="0" dirty="0" smtClean="0">
                <a:latin typeface="Tw Cen MT" pitchFamily="34" charset="0"/>
              </a:rPr>
              <a:t>Radiation</a:t>
            </a:r>
          </a:p>
          <a:p>
            <a:pPr lvl="2" indent="-228600" algn="l" eaLnBrk="1" hangingPunct="1">
              <a:lnSpc>
                <a:spcPct val="90000"/>
              </a:lnSpc>
              <a:spcBef>
                <a:spcPts val="500"/>
              </a:spcBef>
              <a:buClr>
                <a:schemeClr val="accent2"/>
              </a:buClr>
              <a:buSzPct val="75000"/>
              <a:buFont typeface="Wingdings" pitchFamily="2" charset="2"/>
              <a:buChar char=""/>
            </a:pPr>
            <a:r>
              <a:rPr lang="en-US" sz="2400" i="0" dirty="0" smtClean="0">
                <a:latin typeface="Tw Cen MT" pitchFamily="34" charset="0"/>
              </a:rPr>
              <a:t>(Microwave RS)</a:t>
            </a:r>
            <a:endParaRPr lang="en-US" sz="2400" i="0" dirty="0">
              <a:latin typeface="Tw Cen MT" pitchFamily="34" charset="0"/>
            </a:endParaRPr>
          </a:p>
          <a:p>
            <a:pPr marL="182563" indent="-273050" algn="l" eaLnBrk="1" hangingPunct="1">
              <a:spcBef>
                <a:spcPts val="700"/>
              </a:spcBef>
              <a:buClr>
                <a:schemeClr val="accent2"/>
              </a:buClr>
              <a:buSzPct val="60000"/>
              <a:buFont typeface="Wingdings" pitchFamily="2" charset="2"/>
              <a:buChar char=""/>
            </a:pPr>
            <a:endParaRPr lang="en-GB" sz="3200" i="0" dirty="0">
              <a:latin typeface="Tw Cen MT" pitchFamily="34" charset="0"/>
            </a:endParaRPr>
          </a:p>
          <a:p>
            <a:pPr marL="182563" indent="-273050" algn="l" eaLnBrk="1" hangingPunct="1">
              <a:spcBef>
                <a:spcPts val="700"/>
              </a:spcBef>
              <a:buClr>
                <a:schemeClr val="accent2"/>
              </a:buClr>
              <a:buSzPct val="60000"/>
              <a:buFont typeface="Wingdings" pitchFamily="2" charset="2"/>
              <a:buChar char=""/>
            </a:pPr>
            <a:endParaRPr lang="en-GB" sz="2400" i="0" u="sng" dirty="0">
              <a:solidFill>
                <a:srgbClr val="000000"/>
              </a:solidFill>
              <a:latin typeface="Tw Cen MT" pitchFamily="34" charset="0"/>
              <a:hlinkClick r:id="rId2"/>
            </a:endParaRPr>
          </a:p>
        </p:txBody>
      </p:sp>
      <p:pic>
        <p:nvPicPr>
          <p:cNvPr id="31749" name="Picture 4"/>
          <p:cNvPicPr>
            <a:picLocks noChangeAspect="1" noChangeArrowheads="1"/>
          </p:cNvPicPr>
          <p:nvPr/>
        </p:nvPicPr>
        <p:blipFill>
          <a:blip r:embed="rId3" cstate="print"/>
          <a:srcRect l="6451" r="4839"/>
          <a:stretch>
            <a:fillRect/>
          </a:stretch>
        </p:blipFill>
        <p:spPr bwMode="auto">
          <a:xfrm>
            <a:off x="4724400" y="1752600"/>
            <a:ext cx="4191000" cy="1905000"/>
          </a:xfrm>
          <a:prstGeom prst="rect">
            <a:avLst/>
          </a:prstGeom>
          <a:noFill/>
          <a:ln w="9525">
            <a:solidFill>
              <a:srgbClr val="000000"/>
            </a:solidFill>
            <a:miter lim="800000"/>
            <a:headEnd/>
            <a:tailEnd/>
          </a:ln>
        </p:spPr>
      </p:pic>
      <p:pic>
        <p:nvPicPr>
          <p:cNvPr id="31750" name="Picture 5"/>
          <p:cNvPicPr>
            <a:picLocks noChangeAspect="1" noChangeArrowheads="1"/>
          </p:cNvPicPr>
          <p:nvPr/>
        </p:nvPicPr>
        <p:blipFill>
          <a:blip r:embed="rId4" cstate="print"/>
          <a:srcRect r="9525"/>
          <a:stretch>
            <a:fillRect/>
          </a:stretch>
        </p:blipFill>
        <p:spPr bwMode="auto">
          <a:xfrm>
            <a:off x="4343400" y="4419600"/>
            <a:ext cx="4343400" cy="1593850"/>
          </a:xfrm>
          <a:prstGeom prst="rect">
            <a:avLst/>
          </a:prstGeom>
          <a:noFill/>
          <a:ln w="9525">
            <a:solidFill>
              <a:srgbClr val="000000"/>
            </a:solidFill>
            <a:miter lim="800000"/>
            <a:headEnd/>
            <a:tailEnd/>
          </a:ln>
        </p:spPr>
      </p:pic>
      <p:pic>
        <p:nvPicPr>
          <p:cNvPr id="31751" name="Picture 6"/>
          <p:cNvPicPr>
            <a:picLocks noChangeAspect="1" noChangeArrowheads="1"/>
          </p:cNvPicPr>
          <p:nvPr/>
        </p:nvPicPr>
        <p:blipFill>
          <a:blip r:embed="rId5" cstate="print"/>
          <a:srcRect r="3635" b="8073"/>
          <a:stretch>
            <a:fillRect/>
          </a:stretch>
        </p:blipFill>
        <p:spPr bwMode="auto">
          <a:xfrm>
            <a:off x="228600" y="1752600"/>
            <a:ext cx="4419600" cy="1905000"/>
          </a:xfrm>
          <a:prstGeom prst="rect">
            <a:avLst/>
          </a:prstGeom>
          <a:noFill/>
          <a:ln w="9525">
            <a:solidFill>
              <a:srgbClr val="000000"/>
            </a:solidFill>
            <a:miter lim="800000"/>
            <a:headEnd/>
            <a:tailEnd/>
          </a:ln>
        </p:spPr>
      </p:pic>
      <p:sp>
        <p:nvSpPr>
          <p:cNvPr id="31752" name="TextBox 11"/>
          <p:cNvSpPr txBox="1">
            <a:spLocks noChangeArrowheads="1"/>
          </p:cNvSpPr>
          <p:nvPr/>
        </p:nvSpPr>
        <p:spPr bwMode="auto">
          <a:xfrm>
            <a:off x="381000" y="3886200"/>
            <a:ext cx="4038600" cy="369888"/>
          </a:xfrm>
          <a:prstGeom prst="rect">
            <a:avLst/>
          </a:prstGeom>
          <a:noFill/>
          <a:ln w="9525">
            <a:noFill/>
            <a:miter lim="800000"/>
            <a:headEnd/>
            <a:tailEnd/>
          </a:ln>
        </p:spPr>
        <p:txBody>
          <a:bodyPr>
            <a:spAutoFit/>
          </a:bodyPr>
          <a:lstStyle/>
          <a:p>
            <a:pPr algn="l"/>
            <a:r>
              <a:rPr lang="en-US" b="1" i="0"/>
              <a:t>RS using reflected  solar radiation</a:t>
            </a:r>
            <a:endParaRPr lang="en-GB" b="1" i="0"/>
          </a:p>
        </p:txBody>
      </p:sp>
      <p:sp>
        <p:nvSpPr>
          <p:cNvPr id="31753" name="TextBox 12"/>
          <p:cNvSpPr txBox="1">
            <a:spLocks noChangeArrowheads="1"/>
          </p:cNvSpPr>
          <p:nvPr/>
        </p:nvSpPr>
        <p:spPr bwMode="auto">
          <a:xfrm>
            <a:off x="4648200" y="3897313"/>
            <a:ext cx="4419600" cy="369887"/>
          </a:xfrm>
          <a:prstGeom prst="rect">
            <a:avLst/>
          </a:prstGeom>
          <a:noFill/>
          <a:ln w="9525">
            <a:noFill/>
            <a:miter lim="800000"/>
            <a:headEnd/>
            <a:tailEnd/>
          </a:ln>
        </p:spPr>
        <p:txBody>
          <a:bodyPr>
            <a:spAutoFit/>
          </a:bodyPr>
          <a:lstStyle/>
          <a:p>
            <a:pPr algn="l"/>
            <a:r>
              <a:rPr lang="en-US" b="1" i="0"/>
              <a:t>RS using emitted  terrestrial radiation</a:t>
            </a:r>
            <a:endParaRPr lang="en-GB" b="1" i="0"/>
          </a:p>
        </p:txBody>
      </p:sp>
      <p:sp>
        <p:nvSpPr>
          <p:cNvPr id="31754" name="TextBox 13"/>
          <p:cNvSpPr txBox="1">
            <a:spLocks noChangeArrowheads="1"/>
          </p:cNvSpPr>
          <p:nvPr/>
        </p:nvSpPr>
        <p:spPr bwMode="auto">
          <a:xfrm>
            <a:off x="4343400" y="6096000"/>
            <a:ext cx="4495800" cy="369888"/>
          </a:xfrm>
          <a:prstGeom prst="rect">
            <a:avLst/>
          </a:prstGeom>
          <a:noFill/>
          <a:ln w="9525">
            <a:noFill/>
            <a:miter lim="800000"/>
            <a:headEnd/>
            <a:tailEnd/>
          </a:ln>
        </p:spPr>
        <p:txBody>
          <a:bodyPr>
            <a:spAutoFit/>
          </a:bodyPr>
          <a:lstStyle/>
          <a:p>
            <a:pPr algn="l"/>
            <a:r>
              <a:rPr lang="en-US" b="1" i="0"/>
              <a:t>RS using senor’s  transmitted radiation</a:t>
            </a:r>
            <a:endParaRPr lang="en-GB" b="1" i="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sz="quarter" idx="1"/>
          </p:nvPr>
        </p:nvSpPr>
        <p:spPr>
          <a:xfrm>
            <a:off x="381000" y="1143000"/>
            <a:ext cx="8385175" cy="4953000"/>
          </a:xfrm>
        </p:spPr>
        <p:txBody>
          <a:bodyPr/>
          <a:lstStyle/>
          <a:p>
            <a:pPr eaLnBrk="1" hangingPunct="1">
              <a:lnSpc>
                <a:spcPct val="90000"/>
              </a:lnSpc>
            </a:pPr>
            <a:r>
              <a:rPr lang="en-US" smtClean="0"/>
              <a:t>Force Field </a:t>
            </a:r>
          </a:p>
          <a:p>
            <a:pPr lvl="1" eaLnBrk="1" hangingPunct="1">
              <a:lnSpc>
                <a:spcPct val="90000"/>
              </a:lnSpc>
            </a:pPr>
            <a:r>
              <a:rPr lang="en-US" smtClean="0"/>
              <a:t>(Gravitational and Magnetic)</a:t>
            </a:r>
          </a:p>
          <a:p>
            <a:pPr eaLnBrk="1" hangingPunct="1">
              <a:lnSpc>
                <a:spcPct val="90000"/>
              </a:lnSpc>
            </a:pPr>
            <a:r>
              <a:rPr lang="en-US" smtClean="0"/>
              <a:t>Acoustical Energy</a:t>
            </a:r>
          </a:p>
          <a:p>
            <a:pPr lvl="1" eaLnBrk="1" hangingPunct="1">
              <a:lnSpc>
                <a:spcPct val="90000"/>
              </a:lnSpc>
            </a:pPr>
            <a:r>
              <a:rPr lang="en-US" smtClean="0"/>
              <a:t> For Sonar Survey</a:t>
            </a:r>
          </a:p>
          <a:p>
            <a:pPr eaLnBrk="1" hangingPunct="1">
              <a:lnSpc>
                <a:spcPct val="90000"/>
              </a:lnSpc>
            </a:pPr>
            <a:r>
              <a:rPr lang="en-US" smtClean="0"/>
              <a:t>Electromagnetic Energy</a:t>
            </a:r>
          </a:p>
          <a:p>
            <a:pPr lvl="1" eaLnBrk="1" hangingPunct="1">
              <a:lnSpc>
                <a:spcPct val="90000"/>
              </a:lnSpc>
            </a:pPr>
            <a:r>
              <a:rPr lang="en-US" smtClean="0"/>
              <a:t> Pass through free space</a:t>
            </a:r>
          </a:p>
          <a:p>
            <a:pPr lvl="1" eaLnBrk="1" hangingPunct="1">
              <a:lnSpc>
                <a:spcPct val="90000"/>
              </a:lnSpc>
            </a:pPr>
            <a:r>
              <a:rPr lang="en-US" smtClean="0"/>
              <a:t> Pass through atmosphere</a:t>
            </a:r>
          </a:p>
          <a:p>
            <a:pPr lvl="1" eaLnBrk="1" hangingPunct="1">
              <a:lnSpc>
                <a:spcPct val="90000"/>
              </a:lnSpc>
            </a:pPr>
            <a:r>
              <a:rPr lang="en-US" smtClean="0"/>
              <a:t> Variety in Behaviour</a:t>
            </a:r>
          </a:p>
          <a:p>
            <a:pPr lvl="1" eaLnBrk="1" hangingPunct="1">
              <a:lnSpc>
                <a:spcPct val="90000"/>
              </a:lnSpc>
            </a:pPr>
            <a:r>
              <a:rPr lang="en-US" smtClean="0"/>
              <a:t> Can be exploited in different ways</a:t>
            </a:r>
          </a:p>
          <a:p>
            <a:pPr lvl="1" eaLnBrk="1" hangingPunct="1">
              <a:lnSpc>
                <a:spcPct val="90000"/>
              </a:lnSpc>
            </a:pPr>
            <a:endParaRPr lang="en-US" smtClean="0"/>
          </a:p>
        </p:txBody>
      </p:sp>
      <p:sp>
        <p:nvSpPr>
          <p:cNvPr id="63490" name="Rectangle 2"/>
          <p:cNvSpPr>
            <a:spLocks noGrp="1" noChangeArrowheads="1"/>
          </p:cNvSpPr>
          <p:nvPr>
            <p:ph type="title"/>
          </p:nvPr>
        </p:nvSpPr>
        <p:spPr>
          <a:xfrm>
            <a:off x="381000" y="76200"/>
            <a:ext cx="8153400" cy="609600"/>
          </a:xfrm>
        </p:spPr>
        <p:txBody>
          <a:bodyPr/>
          <a:lstStyle/>
          <a:p>
            <a:pPr eaLnBrk="1" fontAlgn="auto" hangingPunct="1">
              <a:spcAft>
                <a:spcPts val="0"/>
              </a:spcAft>
              <a:defRPr/>
            </a:pPr>
            <a:r>
              <a:rPr lang="en-US" dirty="0"/>
              <a:t>Technological Assisted Remote Sensing</a:t>
            </a:r>
          </a:p>
        </p:txBody>
      </p:sp>
      <p:sp>
        <p:nvSpPr>
          <p:cNvPr id="6" name="Slide Number Placeholder 5"/>
          <p:cNvSpPr>
            <a:spLocks noGrp="1"/>
          </p:cNvSpPr>
          <p:nvPr>
            <p:ph type="sldNum" sz="quarter" idx="4294967295"/>
          </p:nvPr>
        </p:nvSpPr>
        <p:spPr>
          <a:xfrm>
            <a:off x="0" y="746125"/>
            <a:ext cx="533400" cy="244475"/>
          </a:xfrm>
        </p:spPr>
        <p:txBody>
          <a:bodyPr/>
          <a:lstStyle/>
          <a:p>
            <a:pPr>
              <a:lnSpc>
                <a:spcPct val="80000"/>
              </a:lnSpc>
            </a:pPr>
            <a:fld id="{57060303-E5CD-4407-941E-7BE869538988}" type="slidenum">
              <a:rPr lang="en-US" sz="1200"/>
              <a:pPr>
                <a:lnSpc>
                  <a:spcPct val="80000"/>
                </a:lnSpc>
              </a:pPr>
              <a:t>22</a:t>
            </a:fld>
            <a:endParaRPr lang="en-US" sz="12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3" descr="http://www.ars.usda.gov/sp2userfiles/ad_hoc/12650600RSBasics/images/RS_System2.jpg"/>
          <p:cNvPicPr>
            <a:picLocks noChangeAspect="1" noChangeArrowheads="1"/>
          </p:cNvPicPr>
          <p:nvPr/>
        </p:nvPicPr>
        <p:blipFill>
          <a:blip r:embed="rId2" cstate="print"/>
          <a:srcRect l="5000" t="6557" r="36000"/>
          <a:stretch>
            <a:fillRect/>
          </a:stretch>
        </p:blipFill>
        <p:spPr bwMode="auto">
          <a:xfrm>
            <a:off x="152400" y="3276600"/>
            <a:ext cx="3575050" cy="2590800"/>
          </a:xfrm>
          <a:prstGeom prst="rect">
            <a:avLst/>
          </a:prstGeom>
          <a:noFill/>
          <a:ln w="9525">
            <a:noFill/>
            <a:miter lim="800000"/>
            <a:headEnd/>
            <a:tailEnd/>
          </a:ln>
        </p:spPr>
      </p:pic>
      <p:sp>
        <p:nvSpPr>
          <p:cNvPr id="18434" name="Rectangle 2"/>
          <p:cNvSpPr>
            <a:spLocks noGrp="1" noChangeArrowheads="1"/>
          </p:cNvSpPr>
          <p:nvPr>
            <p:ph type="title"/>
          </p:nvPr>
        </p:nvSpPr>
        <p:spPr>
          <a:xfrm>
            <a:off x="457200" y="76200"/>
            <a:ext cx="8153400" cy="609600"/>
          </a:xfrm>
        </p:spPr>
        <p:txBody>
          <a:bodyPr/>
          <a:lstStyle/>
          <a:p>
            <a:pPr eaLnBrk="1" fontAlgn="auto" hangingPunct="1">
              <a:spcAft>
                <a:spcPts val="0"/>
              </a:spcAft>
              <a:defRPr/>
            </a:pPr>
            <a:r>
              <a:rPr lang="en-US" dirty="0" smtClean="0"/>
              <a:t>RS and GIS of </a:t>
            </a:r>
            <a:r>
              <a:rPr lang="en-US" dirty="0"/>
              <a:t>Earth Resources</a:t>
            </a:r>
          </a:p>
        </p:txBody>
      </p:sp>
      <p:sp>
        <p:nvSpPr>
          <p:cNvPr id="20" name="Slide Number Placeholder 5"/>
          <p:cNvSpPr>
            <a:spLocks noGrp="1"/>
          </p:cNvSpPr>
          <p:nvPr>
            <p:ph type="sldNum" sz="quarter" idx="4294967295"/>
          </p:nvPr>
        </p:nvSpPr>
        <p:spPr>
          <a:xfrm>
            <a:off x="0" y="746125"/>
            <a:ext cx="533400" cy="244475"/>
          </a:xfrm>
        </p:spPr>
        <p:txBody>
          <a:bodyPr/>
          <a:lstStyle/>
          <a:p>
            <a:pPr>
              <a:lnSpc>
                <a:spcPct val="80000"/>
              </a:lnSpc>
            </a:pPr>
            <a:fld id="{573FE586-ECB0-4304-839F-BF625E98E279}" type="slidenum">
              <a:rPr lang="en-US" sz="1200"/>
              <a:pPr>
                <a:lnSpc>
                  <a:spcPct val="80000"/>
                </a:lnSpc>
              </a:pPr>
              <a:t>23</a:t>
            </a:fld>
            <a:endParaRPr lang="en-US" sz="1200"/>
          </a:p>
        </p:txBody>
      </p:sp>
      <p:sp>
        <p:nvSpPr>
          <p:cNvPr id="35845" name="Rectangle 20"/>
          <p:cNvSpPr>
            <a:spLocks noChangeArrowheads="1"/>
          </p:cNvSpPr>
          <p:nvPr/>
        </p:nvSpPr>
        <p:spPr bwMode="auto">
          <a:xfrm>
            <a:off x="76200" y="1143000"/>
            <a:ext cx="2133600" cy="369888"/>
          </a:xfrm>
          <a:prstGeom prst="rect">
            <a:avLst/>
          </a:prstGeom>
          <a:noFill/>
          <a:ln w="9525">
            <a:solidFill>
              <a:srgbClr val="000000"/>
            </a:solidFill>
            <a:miter lim="800000"/>
            <a:headEnd/>
            <a:tailEnd/>
          </a:ln>
        </p:spPr>
        <p:txBody>
          <a:bodyPr>
            <a:spAutoFit/>
          </a:bodyPr>
          <a:lstStyle/>
          <a:p>
            <a:r>
              <a:rPr lang="en-US" b="1">
                <a:solidFill>
                  <a:srgbClr val="FF0000"/>
                </a:solidFill>
              </a:rPr>
              <a:t>Remote Sensing</a:t>
            </a:r>
            <a:endParaRPr lang="en-GB" b="1">
              <a:solidFill>
                <a:srgbClr val="FF0000"/>
              </a:solidFill>
            </a:endParaRPr>
          </a:p>
        </p:txBody>
      </p:sp>
      <p:sp>
        <p:nvSpPr>
          <p:cNvPr id="35846" name="Rectangle 21"/>
          <p:cNvSpPr>
            <a:spLocks noChangeArrowheads="1"/>
          </p:cNvSpPr>
          <p:nvPr/>
        </p:nvSpPr>
        <p:spPr bwMode="auto">
          <a:xfrm>
            <a:off x="5486400" y="1143000"/>
            <a:ext cx="1143000" cy="369888"/>
          </a:xfrm>
          <a:prstGeom prst="rect">
            <a:avLst/>
          </a:prstGeom>
          <a:noFill/>
          <a:ln w="9525">
            <a:solidFill>
              <a:srgbClr val="000000"/>
            </a:solidFill>
            <a:miter lim="800000"/>
            <a:headEnd/>
            <a:tailEnd/>
          </a:ln>
        </p:spPr>
        <p:txBody>
          <a:bodyPr>
            <a:spAutoFit/>
          </a:bodyPr>
          <a:lstStyle/>
          <a:p>
            <a:pPr algn="ctr"/>
            <a:r>
              <a:rPr lang="en-US" b="1" i="0">
                <a:solidFill>
                  <a:srgbClr val="FF0000"/>
                </a:solidFill>
              </a:rPr>
              <a:t>GIS</a:t>
            </a:r>
            <a:endParaRPr lang="en-GB" b="1" i="0">
              <a:solidFill>
                <a:srgbClr val="FF0000"/>
              </a:solidFill>
            </a:endParaRPr>
          </a:p>
        </p:txBody>
      </p:sp>
      <p:sp>
        <p:nvSpPr>
          <p:cNvPr id="35847" name="Rectangle 24"/>
          <p:cNvSpPr>
            <a:spLocks noChangeArrowheads="1"/>
          </p:cNvSpPr>
          <p:nvPr/>
        </p:nvSpPr>
        <p:spPr bwMode="auto">
          <a:xfrm>
            <a:off x="4038600" y="4800600"/>
            <a:ext cx="993775" cy="646113"/>
          </a:xfrm>
          <a:prstGeom prst="rect">
            <a:avLst/>
          </a:prstGeom>
          <a:solidFill>
            <a:srgbClr val="FFC000"/>
          </a:solidFill>
          <a:ln w="9525">
            <a:noFill/>
            <a:miter lim="800000"/>
            <a:headEnd/>
            <a:tailEnd/>
          </a:ln>
        </p:spPr>
        <p:txBody>
          <a:bodyPr>
            <a:spAutoFit/>
          </a:bodyPr>
          <a:lstStyle/>
          <a:p>
            <a:pPr algn="ctr"/>
            <a:r>
              <a:rPr lang="en-US"/>
              <a:t>Data Product</a:t>
            </a:r>
          </a:p>
        </p:txBody>
      </p:sp>
      <p:sp>
        <p:nvSpPr>
          <p:cNvPr id="35848" name="Rectangle 25"/>
          <p:cNvSpPr>
            <a:spLocks noChangeArrowheads="1"/>
          </p:cNvSpPr>
          <p:nvPr/>
        </p:nvSpPr>
        <p:spPr bwMode="auto">
          <a:xfrm>
            <a:off x="5400675" y="4800600"/>
            <a:ext cx="1000125" cy="646113"/>
          </a:xfrm>
          <a:prstGeom prst="rect">
            <a:avLst/>
          </a:prstGeom>
          <a:solidFill>
            <a:srgbClr val="FFC000"/>
          </a:solidFill>
          <a:ln w="9525">
            <a:noFill/>
            <a:miter lim="800000"/>
            <a:headEnd/>
            <a:tailEnd/>
          </a:ln>
        </p:spPr>
        <p:txBody>
          <a:bodyPr>
            <a:spAutoFit/>
          </a:bodyPr>
          <a:lstStyle/>
          <a:p>
            <a:pPr algn="ctr"/>
            <a:r>
              <a:rPr lang="en-US"/>
              <a:t>Interpretation</a:t>
            </a:r>
          </a:p>
        </p:txBody>
      </p:sp>
      <p:sp>
        <p:nvSpPr>
          <p:cNvPr id="35849" name="Rectangle 26"/>
          <p:cNvSpPr>
            <a:spLocks noChangeArrowheads="1"/>
          </p:cNvSpPr>
          <p:nvPr/>
        </p:nvSpPr>
        <p:spPr bwMode="auto">
          <a:xfrm>
            <a:off x="6524625" y="5040313"/>
            <a:ext cx="1095375" cy="369887"/>
          </a:xfrm>
          <a:prstGeom prst="rect">
            <a:avLst/>
          </a:prstGeom>
          <a:solidFill>
            <a:srgbClr val="FFC000"/>
          </a:solidFill>
          <a:ln w="9525">
            <a:noFill/>
            <a:miter lim="800000"/>
            <a:headEnd/>
            <a:tailEnd/>
          </a:ln>
        </p:spPr>
        <p:txBody>
          <a:bodyPr wrap="none">
            <a:spAutoFit/>
          </a:bodyPr>
          <a:lstStyle/>
          <a:p>
            <a:pPr algn="ctr"/>
            <a:r>
              <a:rPr lang="en-US"/>
              <a:t>Products</a:t>
            </a:r>
          </a:p>
        </p:txBody>
      </p:sp>
      <p:sp>
        <p:nvSpPr>
          <p:cNvPr id="35850" name="Rectangle 27"/>
          <p:cNvSpPr>
            <a:spLocks noChangeArrowheads="1"/>
          </p:cNvSpPr>
          <p:nvPr/>
        </p:nvSpPr>
        <p:spPr bwMode="auto">
          <a:xfrm>
            <a:off x="7924800" y="4953000"/>
            <a:ext cx="787400" cy="369888"/>
          </a:xfrm>
          <a:prstGeom prst="rect">
            <a:avLst/>
          </a:prstGeom>
          <a:solidFill>
            <a:srgbClr val="FFC000"/>
          </a:solidFill>
          <a:ln w="9525">
            <a:noFill/>
            <a:miter lim="800000"/>
            <a:headEnd/>
            <a:tailEnd/>
          </a:ln>
        </p:spPr>
        <p:txBody>
          <a:bodyPr wrap="none">
            <a:spAutoFit/>
          </a:bodyPr>
          <a:lstStyle/>
          <a:p>
            <a:pPr algn="ctr"/>
            <a:r>
              <a:rPr lang="en-US"/>
              <a:t>Users</a:t>
            </a:r>
          </a:p>
        </p:txBody>
      </p:sp>
      <p:sp>
        <p:nvSpPr>
          <p:cNvPr id="35851" name="TextBox 28"/>
          <p:cNvSpPr txBox="1">
            <a:spLocks noChangeArrowheads="1"/>
          </p:cNvSpPr>
          <p:nvPr/>
        </p:nvSpPr>
        <p:spPr bwMode="auto">
          <a:xfrm>
            <a:off x="1143000" y="6248400"/>
            <a:ext cx="7086600" cy="381000"/>
          </a:xfrm>
          <a:prstGeom prst="rect">
            <a:avLst/>
          </a:prstGeom>
          <a:noFill/>
          <a:ln w="9525">
            <a:noFill/>
            <a:miter lim="800000"/>
            <a:headEnd/>
            <a:tailEnd/>
          </a:ln>
        </p:spPr>
        <p:txBody>
          <a:bodyPr>
            <a:spAutoFit/>
          </a:bodyPr>
          <a:lstStyle/>
          <a:p>
            <a:pPr algn="ctr"/>
            <a:r>
              <a:rPr lang="en-GB" b="1" i="0"/>
              <a:t>Electromagetic remote sensing of earth and its processing</a:t>
            </a:r>
          </a:p>
        </p:txBody>
      </p:sp>
      <p:pic>
        <p:nvPicPr>
          <p:cNvPr id="35852" name="Picture 25" descr="http://www.ema.gov.et/Images/remot%20sensing.gif"/>
          <p:cNvPicPr>
            <a:picLocks noChangeAspect="1" noChangeArrowheads="1"/>
          </p:cNvPicPr>
          <p:nvPr/>
        </p:nvPicPr>
        <p:blipFill>
          <a:blip r:embed="rId3" cstate="print"/>
          <a:srcRect l="11868" t="3404" r="26410" b="31915"/>
          <a:stretch>
            <a:fillRect/>
          </a:stretch>
        </p:blipFill>
        <p:spPr bwMode="auto">
          <a:xfrm>
            <a:off x="2286000" y="1524000"/>
            <a:ext cx="1752600" cy="2562225"/>
          </a:xfrm>
          <a:prstGeom prst="rect">
            <a:avLst/>
          </a:prstGeom>
          <a:noFill/>
          <a:ln w="9525">
            <a:noFill/>
            <a:miter lim="800000"/>
            <a:headEnd/>
            <a:tailEnd/>
          </a:ln>
        </p:spPr>
      </p:pic>
      <p:sp>
        <p:nvSpPr>
          <p:cNvPr id="35853" name="Rectangle 23"/>
          <p:cNvSpPr>
            <a:spLocks noChangeArrowheads="1"/>
          </p:cNvSpPr>
          <p:nvPr/>
        </p:nvSpPr>
        <p:spPr bwMode="auto">
          <a:xfrm>
            <a:off x="2286000" y="1143000"/>
            <a:ext cx="2133600" cy="369888"/>
          </a:xfrm>
          <a:prstGeom prst="rect">
            <a:avLst/>
          </a:prstGeom>
          <a:solidFill>
            <a:srgbClr val="FFC000"/>
          </a:solidFill>
          <a:ln w="9525">
            <a:noFill/>
            <a:miter lim="800000"/>
            <a:headEnd/>
            <a:tailEnd/>
          </a:ln>
        </p:spPr>
        <p:txBody>
          <a:bodyPr>
            <a:spAutoFit/>
          </a:bodyPr>
          <a:lstStyle/>
          <a:p>
            <a:pPr algn="ctr"/>
            <a:r>
              <a:rPr lang="en-US"/>
              <a:t>Sensing System</a:t>
            </a:r>
          </a:p>
        </p:txBody>
      </p:sp>
      <p:pic>
        <p:nvPicPr>
          <p:cNvPr id="35854" name="Picture 3"/>
          <p:cNvPicPr>
            <a:picLocks noChangeAspect="1" noChangeArrowheads="1"/>
          </p:cNvPicPr>
          <p:nvPr/>
        </p:nvPicPr>
        <p:blipFill>
          <a:blip r:embed="rId4" cstate="print"/>
          <a:srcRect l="59184" t="9274" r="8163" b="16522"/>
          <a:stretch>
            <a:fillRect/>
          </a:stretch>
        </p:blipFill>
        <p:spPr bwMode="auto">
          <a:xfrm>
            <a:off x="3962400" y="3581400"/>
            <a:ext cx="1219200" cy="1219200"/>
          </a:xfrm>
          <a:prstGeom prst="rect">
            <a:avLst/>
          </a:prstGeom>
          <a:noFill/>
          <a:ln w="9525">
            <a:noFill/>
            <a:miter lim="800000"/>
            <a:headEnd/>
            <a:tailEnd/>
          </a:ln>
        </p:spPr>
      </p:pic>
      <p:pic>
        <p:nvPicPr>
          <p:cNvPr id="35855" name="Picture 3"/>
          <p:cNvPicPr>
            <a:picLocks noChangeAspect="1" noChangeArrowheads="1"/>
          </p:cNvPicPr>
          <p:nvPr/>
        </p:nvPicPr>
        <p:blipFill>
          <a:blip r:embed="rId4" cstate="print"/>
          <a:srcRect l="8163" r="57143"/>
          <a:stretch>
            <a:fillRect/>
          </a:stretch>
        </p:blipFill>
        <p:spPr bwMode="auto">
          <a:xfrm>
            <a:off x="4038600" y="1600200"/>
            <a:ext cx="1295400" cy="1643063"/>
          </a:xfrm>
          <a:prstGeom prst="rect">
            <a:avLst/>
          </a:prstGeom>
          <a:noFill/>
          <a:ln w="9525">
            <a:noFill/>
            <a:miter lim="800000"/>
            <a:headEnd/>
            <a:tailEnd/>
          </a:ln>
        </p:spPr>
      </p:pic>
      <p:sp>
        <p:nvSpPr>
          <p:cNvPr id="35856" name="TextBox 33"/>
          <p:cNvSpPr txBox="1">
            <a:spLocks noChangeArrowheads="1"/>
          </p:cNvSpPr>
          <p:nvPr/>
        </p:nvSpPr>
        <p:spPr bwMode="auto">
          <a:xfrm>
            <a:off x="3581400" y="3048000"/>
            <a:ext cx="1828800" cy="738188"/>
          </a:xfrm>
          <a:prstGeom prst="rect">
            <a:avLst/>
          </a:prstGeom>
          <a:noFill/>
          <a:ln w="9525">
            <a:noFill/>
            <a:miter lim="800000"/>
            <a:headEnd/>
            <a:tailEnd/>
          </a:ln>
        </p:spPr>
        <p:txBody>
          <a:bodyPr>
            <a:spAutoFit/>
          </a:bodyPr>
          <a:lstStyle/>
          <a:p>
            <a:r>
              <a:rPr lang="en-GB" sz="1400" b="1"/>
              <a:t>Geo referencing</a:t>
            </a:r>
          </a:p>
          <a:p>
            <a:r>
              <a:rPr lang="en-GB" sz="1400" b="1"/>
              <a:t>Pictorial and Numerical data</a:t>
            </a:r>
          </a:p>
        </p:txBody>
      </p:sp>
      <p:pic>
        <p:nvPicPr>
          <p:cNvPr id="35857" name="Picture 2" descr="http://miamicountysed.com/uploads/images/Construction/construction_gis.gif"/>
          <p:cNvPicPr>
            <a:picLocks noChangeAspect="1" noChangeArrowheads="1"/>
          </p:cNvPicPr>
          <p:nvPr/>
        </p:nvPicPr>
        <p:blipFill>
          <a:blip r:embed="rId5" cstate="print"/>
          <a:srcRect l="57500" b="33067"/>
          <a:stretch>
            <a:fillRect/>
          </a:stretch>
        </p:blipFill>
        <p:spPr bwMode="auto">
          <a:xfrm>
            <a:off x="5486400" y="2362200"/>
            <a:ext cx="1066800" cy="1066800"/>
          </a:xfrm>
          <a:prstGeom prst="rect">
            <a:avLst/>
          </a:prstGeom>
          <a:noFill/>
          <a:ln w="9525">
            <a:noFill/>
            <a:miter lim="800000"/>
            <a:headEnd/>
            <a:tailEnd/>
          </a:ln>
        </p:spPr>
      </p:pic>
      <p:pic>
        <p:nvPicPr>
          <p:cNvPr id="35858" name="Picture 27" descr="http://imos.org.au/uploads/pics/SRS.png"/>
          <p:cNvPicPr>
            <a:picLocks noChangeAspect="1" noChangeArrowheads="1"/>
          </p:cNvPicPr>
          <p:nvPr/>
        </p:nvPicPr>
        <p:blipFill>
          <a:blip r:embed="rId6" cstate="print"/>
          <a:srcRect l="44814" t="59668" r="38589" b="7182"/>
          <a:stretch>
            <a:fillRect/>
          </a:stretch>
        </p:blipFill>
        <p:spPr bwMode="auto">
          <a:xfrm>
            <a:off x="5486400" y="3657600"/>
            <a:ext cx="762000" cy="1143000"/>
          </a:xfrm>
          <a:prstGeom prst="rect">
            <a:avLst/>
          </a:prstGeom>
          <a:noFill/>
          <a:ln w="9525">
            <a:noFill/>
            <a:miter lim="800000"/>
            <a:headEnd/>
            <a:tailEnd/>
          </a:ln>
        </p:spPr>
      </p:pic>
      <p:pic>
        <p:nvPicPr>
          <p:cNvPr id="35859" name="Picture 2" descr="http://miamicountysed.com/uploads/images/Construction/construction_gis.gif"/>
          <p:cNvPicPr>
            <a:picLocks noChangeAspect="1" noChangeArrowheads="1"/>
          </p:cNvPicPr>
          <p:nvPr/>
        </p:nvPicPr>
        <p:blipFill>
          <a:blip r:embed="rId5" cstate="print"/>
          <a:srcRect l="57500" t="67938" r="4153" b="5641"/>
          <a:stretch>
            <a:fillRect/>
          </a:stretch>
        </p:blipFill>
        <p:spPr bwMode="auto">
          <a:xfrm>
            <a:off x="6629400" y="2514600"/>
            <a:ext cx="1219200" cy="533400"/>
          </a:xfrm>
          <a:prstGeom prst="rect">
            <a:avLst/>
          </a:prstGeom>
          <a:noFill/>
          <a:ln w="9525">
            <a:noFill/>
            <a:miter lim="800000"/>
            <a:headEnd/>
            <a:tailEnd/>
          </a:ln>
        </p:spPr>
      </p:pic>
      <p:pic>
        <p:nvPicPr>
          <p:cNvPr id="35860" name="Picture 27" descr="http://imos.org.au/uploads/pics/SRS.png"/>
          <p:cNvPicPr>
            <a:picLocks noChangeAspect="1" noChangeArrowheads="1"/>
          </p:cNvPicPr>
          <p:nvPr/>
        </p:nvPicPr>
        <p:blipFill>
          <a:blip r:embed="rId6" cstate="print"/>
          <a:srcRect l="71370" t="59668" r="5392" b="9392"/>
          <a:stretch>
            <a:fillRect/>
          </a:stretch>
        </p:blipFill>
        <p:spPr bwMode="auto">
          <a:xfrm>
            <a:off x="6705600" y="3200400"/>
            <a:ext cx="1066800" cy="1066800"/>
          </a:xfrm>
          <a:prstGeom prst="rect">
            <a:avLst/>
          </a:prstGeom>
          <a:noFill/>
          <a:ln w="9525">
            <a:noFill/>
            <a:miter lim="800000"/>
            <a:headEnd/>
            <a:tailEnd/>
          </a:ln>
        </p:spPr>
      </p:pic>
      <p:pic>
        <p:nvPicPr>
          <p:cNvPr id="35861" name="Picture 29" descr="http://akbevents.files.wordpress.com/2011/01/meeting-image.jpg"/>
          <p:cNvPicPr>
            <a:picLocks noChangeAspect="1" noChangeArrowheads="1"/>
          </p:cNvPicPr>
          <p:nvPr/>
        </p:nvPicPr>
        <p:blipFill>
          <a:blip r:embed="rId7" cstate="print"/>
          <a:srcRect/>
          <a:stretch>
            <a:fillRect/>
          </a:stretch>
        </p:blipFill>
        <p:spPr bwMode="auto">
          <a:xfrm>
            <a:off x="7772400" y="3048000"/>
            <a:ext cx="1295400" cy="1295400"/>
          </a:xfrm>
          <a:prstGeom prst="rect">
            <a:avLst/>
          </a:prstGeom>
          <a:noFill/>
          <a:ln w="9525">
            <a:noFill/>
            <a:miter lim="800000"/>
            <a:headEnd/>
            <a:tailEnd/>
          </a:ln>
        </p:spPr>
      </p:pic>
      <p:sp>
        <p:nvSpPr>
          <p:cNvPr id="23" name="Rectangle 22"/>
          <p:cNvSpPr/>
          <p:nvPr/>
        </p:nvSpPr>
        <p:spPr>
          <a:xfrm>
            <a:off x="5410200" y="1143000"/>
            <a:ext cx="3581400" cy="495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22" name="Rectangle 21"/>
          <p:cNvSpPr/>
          <p:nvPr/>
        </p:nvSpPr>
        <p:spPr>
          <a:xfrm>
            <a:off x="76200" y="1143000"/>
            <a:ext cx="5410200" cy="4953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40" name="Right Arrow 39"/>
          <p:cNvSpPr/>
          <p:nvPr/>
        </p:nvSpPr>
        <p:spPr>
          <a:xfrm>
            <a:off x="1600200" y="5638800"/>
            <a:ext cx="76200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41" name="Right Arrow 40"/>
          <p:cNvSpPr/>
          <p:nvPr/>
        </p:nvSpPr>
        <p:spPr>
          <a:xfrm>
            <a:off x="3429000" y="5638800"/>
            <a:ext cx="76200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42" name="Right Arrow 41"/>
          <p:cNvSpPr/>
          <p:nvPr/>
        </p:nvSpPr>
        <p:spPr>
          <a:xfrm>
            <a:off x="4953000" y="5638800"/>
            <a:ext cx="76200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43" name="Right Arrow 42"/>
          <p:cNvSpPr/>
          <p:nvPr/>
        </p:nvSpPr>
        <p:spPr>
          <a:xfrm>
            <a:off x="6248400" y="5638800"/>
            <a:ext cx="76200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44" name="Right Arrow 43"/>
          <p:cNvSpPr/>
          <p:nvPr/>
        </p:nvSpPr>
        <p:spPr>
          <a:xfrm>
            <a:off x="7543800" y="5638800"/>
            <a:ext cx="762000"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sz="2400" dirty="0" smtClean="0">
                <a:solidFill>
                  <a:srgbClr val="FF0000"/>
                </a:solidFill>
                <a:latin typeface="Times New Roman" pitchFamily="18" charset="0"/>
                <a:cs typeface="Times New Roman" pitchFamily="18" charset="0"/>
              </a:rPr>
              <a:t>G</a:t>
            </a:r>
            <a:r>
              <a:rPr lang="en-US" sz="2400" dirty="0" smtClean="0">
                <a:latin typeface="Times New Roman" pitchFamily="18" charset="0"/>
                <a:cs typeface="Times New Roman" pitchFamily="18" charset="0"/>
              </a:rPr>
              <a:t> (Geography) - a particular form of </a:t>
            </a:r>
            <a:r>
              <a:rPr lang="en-US" sz="2400" dirty="0" smtClean="0">
                <a:solidFill>
                  <a:srgbClr val="FF0000"/>
                </a:solidFill>
                <a:latin typeface="Times New Roman" pitchFamily="18" charset="0"/>
                <a:cs typeface="Times New Roman" pitchFamily="18" charset="0"/>
              </a:rPr>
              <a:t>Information System </a:t>
            </a:r>
            <a:r>
              <a:rPr lang="en-US" sz="2400" dirty="0" smtClean="0">
                <a:latin typeface="Times New Roman" pitchFamily="18" charset="0"/>
                <a:cs typeface="Times New Roman" pitchFamily="18" charset="0"/>
              </a:rPr>
              <a:t>applied to geographical data (location, co-ordinates, maps etc..)</a:t>
            </a:r>
          </a:p>
          <a:p>
            <a:endParaRPr lang="en-US" sz="2400" dirty="0" smtClean="0">
              <a:solidFill>
                <a:srgbClr val="FF0000"/>
              </a:solidFill>
              <a:latin typeface="Times New Roman" pitchFamily="18" charset="0"/>
              <a:cs typeface="Times New Roman" pitchFamily="18" charset="0"/>
            </a:endParaRPr>
          </a:p>
          <a:p>
            <a:r>
              <a:rPr lang="en-US" sz="2400" dirty="0" smtClean="0">
                <a:solidFill>
                  <a:srgbClr val="FF0000"/>
                </a:solidFill>
                <a:latin typeface="Times New Roman" pitchFamily="18" charset="0"/>
                <a:cs typeface="Times New Roman" pitchFamily="18" charset="0"/>
              </a:rPr>
              <a:t> I</a:t>
            </a:r>
            <a:r>
              <a:rPr lang="en-US" sz="2400" dirty="0" smtClean="0">
                <a:latin typeface="Times New Roman" pitchFamily="18" charset="0"/>
                <a:cs typeface="Times New Roman" pitchFamily="18" charset="0"/>
              </a:rPr>
              <a:t> (Information) </a:t>
            </a:r>
            <a:r>
              <a:rPr lang="en-US" sz="2400" dirty="0" smtClean="0">
                <a:solidFill>
                  <a:srgbClr val="FF0000"/>
                </a:solidFill>
                <a:latin typeface="Times New Roman" pitchFamily="18" charset="0"/>
                <a:cs typeface="Times New Roman" pitchFamily="18" charset="0"/>
              </a:rPr>
              <a:t>S</a:t>
            </a:r>
            <a:r>
              <a:rPr lang="en-US" sz="2400" dirty="0" smtClean="0">
                <a:latin typeface="Times New Roman" pitchFamily="18" charset="0"/>
                <a:cs typeface="Times New Roman" pitchFamily="18" charset="0"/>
              </a:rPr>
              <a:t> (Systems) is a set of processes, executed on raw data, to produce information which will be useful in decision-making </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 series of steps from observation and collection of data through analysis to information (</a:t>
            </a:r>
            <a:r>
              <a:rPr lang="en-US" sz="2400" dirty="0" smtClean="0">
                <a:solidFill>
                  <a:srgbClr val="FF0000"/>
                </a:solidFill>
                <a:latin typeface="Times New Roman" pitchFamily="18" charset="0"/>
                <a:cs typeface="Times New Roman" pitchFamily="18" charset="0"/>
              </a:rPr>
              <a:t>Data Handling)</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The </a:t>
            </a:r>
            <a:r>
              <a:rPr lang="en-US" sz="2400" dirty="0" smtClean="0">
                <a:solidFill>
                  <a:srgbClr val="FF0000"/>
                </a:solidFill>
                <a:latin typeface="Times New Roman" pitchFamily="18" charset="0"/>
                <a:cs typeface="Times New Roman" pitchFamily="18" charset="0"/>
              </a:rPr>
              <a:t>DATA</a:t>
            </a:r>
            <a:r>
              <a:rPr lang="en-US" sz="2400" dirty="0" smtClean="0">
                <a:latin typeface="Times New Roman" pitchFamily="18" charset="0"/>
                <a:cs typeface="Times New Roman" pitchFamily="18" charset="0"/>
              </a:rPr>
              <a:t> into </a:t>
            </a:r>
            <a:r>
              <a:rPr lang="en-US" sz="2400" dirty="0" smtClean="0">
                <a:solidFill>
                  <a:srgbClr val="FF0000"/>
                </a:solidFill>
                <a:latin typeface="Times New Roman" pitchFamily="18" charset="0"/>
                <a:cs typeface="Times New Roman" pitchFamily="18" charset="0"/>
              </a:rPr>
              <a:t>INFORMATION PATHWAY </a:t>
            </a:r>
            <a:r>
              <a:rPr lang="en-US" sz="2400" dirty="0" smtClean="0">
                <a:latin typeface="Times New Roman" pitchFamily="18" charset="0"/>
                <a:cs typeface="Times New Roman" pitchFamily="18" charset="0"/>
              </a:rPr>
              <a:t>( Data =Facts; </a:t>
            </a:r>
            <a:r>
              <a:rPr lang="en-US" sz="2400" dirty="0" smtClean="0">
                <a:solidFill>
                  <a:srgbClr val="FF0000"/>
                </a:solidFill>
                <a:latin typeface="Times New Roman" pitchFamily="18" charset="0"/>
                <a:cs typeface="Times New Roman" pitchFamily="18" charset="0"/>
              </a:rPr>
              <a:t>Information = Facts with Meaning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US" dirty="0" smtClean="0"/>
              <a:t>Basic definition of GIS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buNone/>
            </a:pPr>
            <a:r>
              <a:rPr lang="en-US" dirty="0" smtClean="0"/>
              <a:t>Definition </a:t>
            </a:r>
          </a:p>
          <a:p>
            <a:r>
              <a:rPr lang="en-US" dirty="0" smtClean="0"/>
              <a:t>Geographic  Information  System  (GIS)  is  defined  as  an </a:t>
            </a:r>
            <a:r>
              <a:rPr lang="en-US" dirty="0" smtClean="0">
                <a:solidFill>
                  <a:srgbClr val="FF0000"/>
                </a:solidFill>
              </a:rPr>
              <a:t>information  system  </a:t>
            </a:r>
            <a:r>
              <a:rPr lang="en-US" dirty="0" smtClean="0"/>
              <a:t>that  is  used  to  </a:t>
            </a:r>
            <a:r>
              <a:rPr lang="en-US" dirty="0" smtClean="0">
                <a:solidFill>
                  <a:srgbClr val="FF0000"/>
                </a:solidFill>
              </a:rPr>
              <a:t>input,  store,</a:t>
            </a:r>
            <a:r>
              <a:rPr lang="en-US" dirty="0" smtClean="0"/>
              <a:t>  </a:t>
            </a:r>
            <a:r>
              <a:rPr lang="en-US" dirty="0" smtClean="0">
                <a:solidFill>
                  <a:srgbClr val="FF0000"/>
                </a:solidFill>
              </a:rPr>
              <a:t>retrieve,</a:t>
            </a:r>
            <a:r>
              <a:rPr lang="en-US" dirty="0" smtClean="0"/>
              <a:t> </a:t>
            </a:r>
            <a:r>
              <a:rPr lang="en-US" dirty="0" smtClean="0">
                <a:solidFill>
                  <a:srgbClr val="FF0000"/>
                </a:solidFill>
              </a:rPr>
              <a:t>manipulate   analyze</a:t>
            </a:r>
            <a:r>
              <a:rPr lang="en-US" dirty="0" smtClean="0"/>
              <a:t>  and  </a:t>
            </a:r>
            <a:r>
              <a:rPr lang="en-US" dirty="0" smtClean="0">
                <a:solidFill>
                  <a:srgbClr val="FF0000"/>
                </a:solidFill>
              </a:rPr>
              <a:t>output </a:t>
            </a:r>
            <a:r>
              <a:rPr lang="en-US" dirty="0" smtClean="0"/>
              <a:t> </a:t>
            </a:r>
            <a:r>
              <a:rPr lang="en-US" dirty="0" smtClean="0">
                <a:solidFill>
                  <a:srgbClr val="FF0000"/>
                </a:solidFill>
              </a:rPr>
              <a:t>geographically  referenced    </a:t>
            </a:r>
            <a:r>
              <a:rPr lang="en-US" dirty="0" smtClean="0"/>
              <a:t>data or geospatial data, in order to support decision making for   planning   and   management   of   land   use,   natural resources, environment, transportation, urban facilities, and other administrative records.</a:t>
            </a:r>
            <a:endParaRPr lang="en-US" dirty="0"/>
          </a:p>
        </p:txBody>
      </p:sp>
      <p:sp>
        <p:nvSpPr>
          <p:cNvPr id="3" name="Title 2"/>
          <p:cNvSpPr>
            <a:spLocks noGrp="1"/>
          </p:cNvSpPr>
          <p:nvPr>
            <p:ph type="title"/>
          </p:nvPr>
        </p:nvSpPr>
        <p:spPr/>
        <p:txBody>
          <a:bodyPr/>
          <a:lstStyle/>
          <a:p>
            <a:r>
              <a:rPr lang="en-US" dirty="0" smtClean="0"/>
              <a:t>Basic definition of GIS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1"/>
          <p:cNvSpPr>
            <a:spLocks noGrp="1"/>
          </p:cNvSpPr>
          <p:nvPr>
            <p:ph sz="quarter" idx="1"/>
          </p:nvPr>
        </p:nvSpPr>
        <p:spPr>
          <a:xfrm>
            <a:off x="381000" y="1143000"/>
            <a:ext cx="8385175" cy="4953000"/>
          </a:xfrm>
        </p:spPr>
        <p:txBody>
          <a:bodyPr/>
          <a:lstStyle/>
          <a:p>
            <a:pPr marL="319088" lvl="1" indent="-319088" eaLnBrk="1" hangingPunct="1">
              <a:spcBef>
                <a:spcPts val="700"/>
              </a:spcBef>
              <a:buClr>
                <a:schemeClr val="accent2"/>
              </a:buClr>
              <a:buSzPct val="60000"/>
              <a:buFont typeface="Wingdings" pitchFamily="2" charset="2"/>
              <a:buChar char=""/>
            </a:pPr>
            <a:r>
              <a:rPr lang="en-US" sz="2200" b="1" smtClean="0">
                <a:solidFill>
                  <a:srgbClr val="682701"/>
                </a:solidFill>
                <a:ea typeface="Osaka"/>
                <a:cs typeface="Osaka"/>
              </a:rPr>
              <a:t>Geographic Information Systems </a:t>
            </a:r>
            <a:r>
              <a:rPr lang="en-US" sz="2200" smtClean="0">
                <a:ea typeface="Osaka"/>
                <a:cs typeface="Osaka"/>
              </a:rPr>
              <a:t>(GIS)</a:t>
            </a:r>
            <a:r>
              <a:rPr lang="en-GB" sz="2200" smtClean="0"/>
              <a:t> system designed to capture, store, manipulate, analyze, manage, and present all types of </a:t>
            </a:r>
            <a:r>
              <a:rPr lang="en-GB" sz="2200" u="sng" smtClean="0">
                <a:solidFill>
                  <a:srgbClr val="FF0000"/>
                </a:solidFill>
              </a:rPr>
              <a:t>geographically referenced data</a:t>
            </a:r>
            <a:endParaRPr lang="en-GB" sz="2200" b="1" u="sng" smtClean="0">
              <a:solidFill>
                <a:srgbClr val="FF0000"/>
              </a:solidFill>
            </a:endParaRPr>
          </a:p>
          <a:p>
            <a:pPr eaLnBrk="1" hangingPunct="1"/>
            <a:r>
              <a:rPr lang="en-US" sz="2200" smtClean="0">
                <a:ea typeface="Osaka"/>
                <a:cs typeface="Osaka"/>
              </a:rPr>
              <a:t>GIS are </a:t>
            </a:r>
            <a:r>
              <a:rPr lang="en-US" sz="2200" u="sng" smtClean="0">
                <a:solidFill>
                  <a:srgbClr val="FF0000"/>
                </a:solidFill>
                <a:ea typeface="Osaka"/>
                <a:cs typeface="Osaka"/>
              </a:rPr>
              <a:t>computerized systems </a:t>
            </a:r>
            <a:r>
              <a:rPr lang="en-US" sz="2200" smtClean="0">
                <a:ea typeface="Osaka"/>
                <a:cs typeface="Osaka"/>
              </a:rPr>
              <a:t>designed for the storage, retrieval and </a:t>
            </a:r>
            <a:r>
              <a:rPr lang="en-US" sz="2200" i="1" smtClean="0">
                <a:ea typeface="Osaka"/>
                <a:cs typeface="Osaka"/>
              </a:rPr>
              <a:t>analysis</a:t>
            </a:r>
            <a:r>
              <a:rPr lang="en-US" sz="2200" smtClean="0">
                <a:ea typeface="Osaka"/>
                <a:cs typeface="Osaka"/>
              </a:rPr>
              <a:t> of geographically referenced data</a:t>
            </a:r>
          </a:p>
          <a:p>
            <a:pPr eaLnBrk="1" hangingPunct="1"/>
            <a:r>
              <a:rPr lang="en-US" sz="2200" smtClean="0">
                <a:ea typeface="Osaka"/>
                <a:cs typeface="Osaka"/>
              </a:rPr>
              <a:t>GIS uses advanced analytical tools to explore at a scientific level the spatial relationships, patterns, and processes of cultural, biological, demographic, economic, geographic, and physical phenomena</a:t>
            </a:r>
          </a:p>
          <a:p>
            <a:pPr eaLnBrk="1" hangingPunct="1"/>
            <a:endParaRPr lang="en-US" sz="2200" smtClean="0">
              <a:ea typeface="Osaka"/>
              <a:cs typeface="Osaka"/>
            </a:endParaRPr>
          </a:p>
          <a:p>
            <a:pPr eaLnBrk="1" hangingPunct="1"/>
            <a:r>
              <a:rPr lang="en-US" sz="2200" smtClean="0">
                <a:ea typeface="Osaka"/>
                <a:cs typeface="Osaka"/>
              </a:rPr>
              <a:t>GIS stores related geographic features in separate collections of files called map layers </a:t>
            </a:r>
          </a:p>
          <a:p>
            <a:pPr eaLnBrk="1" hangingPunct="1"/>
            <a:r>
              <a:rPr lang="en-US" sz="2200" smtClean="0">
                <a:ea typeface="Osaka"/>
                <a:cs typeface="Osaka"/>
              </a:rPr>
              <a:t>Map layers can be reused easily and assembled into any number of map compositions and overlaid for analysis </a:t>
            </a:r>
          </a:p>
        </p:txBody>
      </p:sp>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Geographic Information System (GIS)</a:t>
            </a:r>
            <a:endParaRPr lang="en-GB" smtClean="0">
              <a:effectLst>
                <a:outerShdw blurRad="38100" dist="38100" dir="2700000" algn="tl">
                  <a:srgbClr val="C0C0C0"/>
                </a:outerShdw>
              </a:effectLst>
            </a:endParaRPr>
          </a:p>
        </p:txBody>
      </p:sp>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C7F00E88-5FEF-46D9-BC1D-7095FDCD12B3}" type="slidenum">
              <a:rPr lang="en-US" sz="1200" b="1">
                <a:solidFill>
                  <a:srgbClr val="FFFFFF"/>
                </a:solidFill>
              </a:rPr>
              <a:pPr algn="ctr" eaLnBrk="1" hangingPunct="1">
                <a:lnSpc>
                  <a:spcPct val="80000"/>
                </a:lnSpc>
              </a:pPr>
              <a:t>26</a:t>
            </a:fld>
            <a:endParaRPr lang="en-US" sz="1200" b="1">
              <a:solidFill>
                <a:srgbClr val="FFFFFF"/>
              </a:solidFill>
            </a:endParaRPr>
          </a:p>
        </p:txBody>
      </p:sp>
      <p:sp>
        <p:nvSpPr>
          <p:cNvPr id="6" name="Title 1"/>
          <p:cNvSpPr txBox="1">
            <a:spLocks/>
          </p:cNvSpPr>
          <p:nvPr/>
        </p:nvSpPr>
        <p:spPr bwMode="auto">
          <a:xfrm>
            <a:off x="609600" y="4114800"/>
            <a:ext cx="7620000" cy="381000"/>
          </a:xfrm>
          <a:prstGeom prst="rect">
            <a:avLst/>
          </a:prstGeom>
          <a:noFill/>
          <a:ln w="9525">
            <a:noFill/>
            <a:miter lim="800000"/>
            <a:headEnd/>
            <a:tailEnd/>
          </a:ln>
        </p:spPr>
        <p:txBody>
          <a:bodyPr anchor="ctr">
            <a:normAutofit fontScale="70000" lnSpcReduction="20000"/>
          </a:bodyPr>
          <a:lstStyle/>
          <a:p>
            <a:pPr algn="l">
              <a:defRPr/>
            </a:pPr>
            <a:r>
              <a:rPr lang="en-US" sz="3200" b="1" i="0" dirty="0">
                <a:solidFill>
                  <a:schemeClr val="tx2"/>
                </a:solidFill>
                <a:effectLst>
                  <a:outerShdw blurRad="38100" dist="38100" dir="2700000" algn="tl">
                    <a:srgbClr val="000000">
                      <a:alpha val="43137"/>
                    </a:srgbClr>
                  </a:outerShdw>
                </a:effectLst>
                <a:latin typeface="+mj-lt"/>
                <a:ea typeface="+mj-ea"/>
                <a:cs typeface="Osaka"/>
              </a:rPr>
              <a:t>Unique capabilities of GIS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b="1" dirty="0" smtClean="0"/>
              <a:t>Computer </a:t>
            </a:r>
          </a:p>
          <a:p>
            <a:pPr>
              <a:buNone/>
            </a:pPr>
            <a:r>
              <a:rPr lang="en-US" dirty="0" smtClean="0"/>
              <a:t>        	 </a:t>
            </a:r>
            <a:r>
              <a:rPr lang="en-US" sz="2800" dirty="0" smtClean="0"/>
              <a:t>Hardware, Software for capturing, storing, processing, and Analysis, and display etc.</a:t>
            </a:r>
          </a:p>
          <a:p>
            <a:r>
              <a:rPr lang="en-US" sz="2800" b="1" dirty="0" smtClean="0"/>
              <a:t>Geospatial Data</a:t>
            </a:r>
          </a:p>
          <a:p>
            <a:pPr>
              <a:buNone/>
            </a:pPr>
            <a:r>
              <a:rPr lang="en-US" sz="2800" dirty="0" smtClean="0"/>
              <a:t>		 Maps, Arial Photos, Satellite Images, Statistical Tables etc.</a:t>
            </a:r>
          </a:p>
          <a:p>
            <a:r>
              <a:rPr lang="en-US" sz="2800" b="1" dirty="0" smtClean="0"/>
              <a:t>Users</a:t>
            </a:r>
          </a:p>
          <a:p>
            <a:pPr>
              <a:buNone/>
            </a:pPr>
            <a:r>
              <a:rPr lang="en-US" sz="2800" dirty="0" smtClean="0"/>
              <a:t>  		 For Design of Standards, for analysis, updating and implementation</a:t>
            </a:r>
          </a:p>
        </p:txBody>
      </p:sp>
      <p:sp>
        <p:nvSpPr>
          <p:cNvPr id="3" name="Title 2"/>
          <p:cNvSpPr>
            <a:spLocks noGrp="1"/>
          </p:cNvSpPr>
          <p:nvPr>
            <p:ph type="title"/>
          </p:nvPr>
        </p:nvSpPr>
        <p:spPr/>
        <p:txBody>
          <a:bodyPr/>
          <a:lstStyle/>
          <a:p>
            <a:r>
              <a:rPr lang="en-US" dirty="0" smtClean="0"/>
              <a:t>Key Component of GIS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sz="2000" b="1" dirty="0" smtClean="0">
                <a:solidFill>
                  <a:srgbClr val="FF0000"/>
                </a:solidFill>
              </a:rPr>
              <a:t>Acquisition </a:t>
            </a:r>
          </a:p>
          <a:p>
            <a:pPr>
              <a:buNone/>
            </a:pPr>
            <a:r>
              <a:rPr lang="en-US" sz="2000" dirty="0" smtClean="0"/>
              <a:t>		digitizing, editing, topology building, projection transformation, format conversion, attribute assignment etc. , g</a:t>
            </a:r>
          </a:p>
          <a:p>
            <a:r>
              <a:rPr lang="en-US" sz="2000" b="1" dirty="0" smtClean="0">
                <a:solidFill>
                  <a:srgbClr val="FF0000"/>
                </a:solidFill>
              </a:rPr>
              <a:t>Pre-Processing</a:t>
            </a:r>
          </a:p>
          <a:p>
            <a:pPr>
              <a:buNone/>
            </a:pPr>
            <a:r>
              <a:rPr lang="en-US" sz="2000" dirty="0" smtClean="0"/>
              <a:t> 		 Analogue to digital</a:t>
            </a:r>
          </a:p>
          <a:p>
            <a:pPr>
              <a:buNone/>
            </a:pPr>
            <a:r>
              <a:rPr lang="en-US" sz="2000" dirty="0" smtClean="0"/>
              <a:t> 		 Conversion of units</a:t>
            </a:r>
          </a:p>
          <a:p>
            <a:r>
              <a:rPr lang="en-US" sz="2000" b="1" dirty="0" smtClean="0">
                <a:solidFill>
                  <a:srgbClr val="FF0000"/>
                </a:solidFill>
              </a:rPr>
              <a:t>Management     </a:t>
            </a:r>
            <a:r>
              <a:rPr lang="en-US" sz="2000" dirty="0" smtClean="0"/>
              <a:t>  </a:t>
            </a:r>
          </a:p>
          <a:p>
            <a:pPr>
              <a:buNone/>
            </a:pPr>
            <a:r>
              <a:rPr lang="en-US" sz="2000" dirty="0" smtClean="0"/>
              <a:t>		 Data archival, databases (hierarchical model, networking model,  relational databases etc.)</a:t>
            </a:r>
          </a:p>
          <a:p>
            <a:r>
              <a:rPr lang="en-US" sz="2000" dirty="0" smtClean="0"/>
              <a:t> </a:t>
            </a:r>
            <a:r>
              <a:rPr lang="en-US" sz="2000" b="1" dirty="0" smtClean="0">
                <a:solidFill>
                  <a:srgbClr val="FF0000"/>
                </a:solidFill>
              </a:rPr>
              <a:t>Manipulation and Analysis</a:t>
            </a:r>
          </a:p>
          <a:p>
            <a:pPr>
              <a:buNone/>
            </a:pPr>
            <a:r>
              <a:rPr lang="en-US" sz="2000" b="1" dirty="0" smtClean="0">
                <a:solidFill>
                  <a:srgbClr val="FF0000"/>
                </a:solidFill>
              </a:rPr>
              <a:t>		</a:t>
            </a:r>
            <a:r>
              <a:rPr lang="en-US" sz="2000" dirty="0" smtClean="0"/>
              <a:t> Buffering, overlay, connectivity operations etc.</a:t>
            </a:r>
          </a:p>
          <a:p>
            <a:r>
              <a:rPr lang="en-US" sz="2000" dirty="0" smtClean="0"/>
              <a:t> </a:t>
            </a:r>
            <a:r>
              <a:rPr lang="en-US" sz="2000" b="1" dirty="0" smtClean="0">
                <a:solidFill>
                  <a:srgbClr val="FF0000"/>
                </a:solidFill>
              </a:rPr>
              <a:t>Output (Product Generation)</a:t>
            </a:r>
          </a:p>
          <a:p>
            <a:pPr>
              <a:buNone/>
            </a:pPr>
            <a:r>
              <a:rPr lang="en-US" sz="2000" dirty="0" smtClean="0"/>
              <a:t>		Thematic maps, 3D birds eye view, scaled maps etc</a:t>
            </a:r>
            <a:endParaRPr lang="en-US" sz="2000" dirty="0"/>
          </a:p>
        </p:txBody>
      </p:sp>
      <p:sp>
        <p:nvSpPr>
          <p:cNvPr id="3" name="Title 2"/>
          <p:cNvSpPr>
            <a:spLocks noGrp="1"/>
          </p:cNvSpPr>
          <p:nvPr>
            <p:ph type="title"/>
          </p:nvPr>
        </p:nvSpPr>
        <p:spPr/>
        <p:txBody>
          <a:bodyPr>
            <a:normAutofit/>
          </a:bodyPr>
          <a:lstStyle/>
          <a:p>
            <a:r>
              <a:rPr lang="en-US" dirty="0" smtClean="0"/>
              <a:t>GIS Functional Elements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sz="quarter" idx="1"/>
          </p:nvPr>
        </p:nvSpPr>
        <p:spPr>
          <a:xfrm>
            <a:off x="381000" y="990600"/>
            <a:ext cx="8385175" cy="5715000"/>
          </a:xfrm>
        </p:spPr>
        <p:txBody>
          <a:bodyPr/>
          <a:lstStyle/>
          <a:p>
            <a:r>
              <a:rPr lang="en-US" sz="2600" smtClean="0">
                <a:ea typeface="Osaka"/>
                <a:cs typeface="Osaka"/>
              </a:rPr>
              <a:t>Information</a:t>
            </a:r>
          </a:p>
          <a:p>
            <a:pPr lvl="1"/>
            <a:r>
              <a:rPr lang="en-US" sz="2000" smtClean="0">
                <a:ea typeface="Osaka"/>
                <a:cs typeface="Osaka"/>
              </a:rPr>
              <a:t>Remote sensing data</a:t>
            </a:r>
          </a:p>
          <a:p>
            <a:pPr lvl="1"/>
            <a:r>
              <a:rPr lang="en-US" sz="2000" smtClean="0">
                <a:ea typeface="Osaka"/>
                <a:cs typeface="Osaka"/>
              </a:rPr>
              <a:t>Geographic data</a:t>
            </a:r>
          </a:p>
          <a:p>
            <a:r>
              <a:rPr lang="en-US" sz="2600" smtClean="0">
                <a:ea typeface="Osaka"/>
                <a:cs typeface="Osaka"/>
              </a:rPr>
              <a:t>Hardware</a:t>
            </a:r>
          </a:p>
          <a:p>
            <a:pPr lvl="1">
              <a:buSzTx/>
            </a:pPr>
            <a:r>
              <a:rPr lang="en-US" sz="2000" smtClean="0">
                <a:ea typeface="Osaka"/>
                <a:cs typeface="Osaka"/>
              </a:rPr>
              <a:t>Computer</a:t>
            </a:r>
          </a:p>
          <a:p>
            <a:pPr lvl="1">
              <a:buSzTx/>
            </a:pPr>
            <a:r>
              <a:rPr lang="en-US" sz="2000" smtClean="0">
                <a:ea typeface="Osaka"/>
                <a:cs typeface="Osaka"/>
              </a:rPr>
              <a:t>Digitizer</a:t>
            </a:r>
          </a:p>
          <a:p>
            <a:pPr lvl="1">
              <a:buSzTx/>
            </a:pPr>
            <a:r>
              <a:rPr lang="en-US" sz="2000" smtClean="0">
                <a:ea typeface="Osaka"/>
                <a:cs typeface="Osaka"/>
              </a:rPr>
              <a:t>Scanner</a:t>
            </a:r>
          </a:p>
          <a:p>
            <a:pPr lvl="1">
              <a:buSzTx/>
            </a:pPr>
            <a:r>
              <a:rPr lang="en-US" sz="2000" smtClean="0">
                <a:ea typeface="Osaka"/>
                <a:cs typeface="Osaka"/>
              </a:rPr>
              <a:t>Printer/Plotter</a:t>
            </a:r>
          </a:p>
          <a:p>
            <a:r>
              <a:rPr lang="en-US" sz="2600" smtClean="0">
                <a:ea typeface="Osaka"/>
                <a:cs typeface="Osaka"/>
              </a:rPr>
              <a:t>Software</a:t>
            </a:r>
          </a:p>
          <a:p>
            <a:pPr lvl="1">
              <a:buSzTx/>
            </a:pPr>
            <a:r>
              <a:rPr lang="en-US" sz="2000" smtClean="0">
                <a:ea typeface="Osaka"/>
                <a:cs typeface="Osaka"/>
              </a:rPr>
              <a:t>Desktop GIS</a:t>
            </a:r>
          </a:p>
          <a:p>
            <a:pPr lvl="1">
              <a:buSzTx/>
            </a:pPr>
            <a:r>
              <a:rPr lang="en-US" sz="2000" smtClean="0">
                <a:ea typeface="Osaka"/>
                <a:cs typeface="Osaka"/>
              </a:rPr>
              <a:t>Internet GIS</a:t>
            </a:r>
          </a:p>
          <a:p>
            <a:pPr lvl="1">
              <a:buSzTx/>
            </a:pPr>
            <a:r>
              <a:rPr lang="en-US" sz="2000" smtClean="0">
                <a:ea typeface="Osaka"/>
                <a:cs typeface="Osaka"/>
              </a:rPr>
              <a:t>CAD Software</a:t>
            </a:r>
          </a:p>
          <a:p>
            <a:pPr lvl="1">
              <a:buSzTx/>
            </a:pPr>
            <a:r>
              <a:rPr lang="en-US" sz="2000" smtClean="0">
                <a:ea typeface="Osaka"/>
                <a:cs typeface="Osaka"/>
              </a:rPr>
              <a:t>Database Software</a:t>
            </a:r>
          </a:p>
          <a:p>
            <a:pPr>
              <a:buSzTx/>
            </a:pPr>
            <a:r>
              <a:rPr lang="en-US" sz="2600" smtClean="0">
                <a:ea typeface="Osaka"/>
                <a:cs typeface="Osaka"/>
              </a:rPr>
              <a:t>Multimedia (photos, videos, 3D models) </a:t>
            </a:r>
          </a:p>
          <a:p>
            <a:pPr>
              <a:buSzTx/>
            </a:pPr>
            <a:endParaRPr lang="en-GB" smtClean="0"/>
          </a:p>
        </p:txBody>
      </p:sp>
      <p:sp>
        <p:nvSpPr>
          <p:cNvPr id="3" name="Title 2"/>
          <p:cNvSpPr>
            <a:spLocks noGrp="1"/>
          </p:cNvSpPr>
          <p:nvPr>
            <p:ph type="title"/>
          </p:nvPr>
        </p:nvSpPr>
        <p:spPr/>
        <p:txBody>
          <a:bodyPr/>
          <a:lstStyle/>
          <a:p>
            <a:r>
              <a:rPr lang="en-US" smtClean="0">
                <a:effectLst>
                  <a:outerShdw blurRad="38100" dist="38100" dir="2700000" algn="tl">
                    <a:srgbClr val="C0C0C0"/>
                  </a:outerShdw>
                </a:effectLst>
                <a:ea typeface="Osaka"/>
                <a:cs typeface="Osaka"/>
              </a:rPr>
              <a:t>Tools for GIS</a:t>
            </a:r>
            <a:endParaRPr lang="en-GB" smtClean="0">
              <a:effectLst>
                <a:outerShdw blurRad="38100" dist="38100" dir="2700000" algn="tl">
                  <a:srgbClr val="C0C0C0"/>
                </a:outerShdw>
              </a:effectLst>
            </a:endParaRPr>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EDAC909E-1608-4B95-9102-E40F6A91CFCD}" type="slidenum">
              <a:rPr lang="en-US" sz="1200" b="1">
                <a:solidFill>
                  <a:srgbClr val="FFFFFF"/>
                </a:solidFill>
              </a:rPr>
              <a:pPr algn="ctr" eaLnBrk="1" hangingPunct="1">
                <a:lnSpc>
                  <a:spcPct val="80000"/>
                </a:lnSpc>
              </a:pPr>
              <a:t>29</a:t>
            </a:fld>
            <a:endParaRPr lang="en-US" sz="1200" b="1">
              <a:solidFill>
                <a:srgbClr val="FFFFFF"/>
              </a:solidFill>
            </a:endParaRPr>
          </a:p>
        </p:txBody>
      </p:sp>
      <p:pic>
        <p:nvPicPr>
          <p:cNvPr id="38917" name="Picture 2" descr="http://www.physicalgeography.net/fundamentals/images/gis_system.gif"/>
          <p:cNvPicPr>
            <a:picLocks noChangeAspect="1" noChangeArrowheads="1"/>
          </p:cNvPicPr>
          <p:nvPr/>
        </p:nvPicPr>
        <p:blipFill>
          <a:blip r:embed="rId2" cstate="print"/>
          <a:srcRect/>
          <a:stretch>
            <a:fillRect/>
          </a:stretch>
        </p:blipFill>
        <p:spPr bwMode="auto">
          <a:xfrm>
            <a:off x="3886200" y="1905000"/>
            <a:ext cx="4724400" cy="3819525"/>
          </a:xfrm>
          <a:prstGeom prst="rect">
            <a:avLst/>
          </a:prstGeom>
          <a:noFill/>
          <a:ln w="9525">
            <a:noFill/>
            <a:miter lim="800000"/>
            <a:headEnd/>
            <a:tailEnd/>
          </a:ln>
        </p:spPr>
      </p:pic>
      <p:sp>
        <p:nvSpPr>
          <p:cNvPr id="38918" name="TextBox 5"/>
          <p:cNvSpPr txBox="1">
            <a:spLocks noChangeArrowheads="1"/>
          </p:cNvSpPr>
          <p:nvPr/>
        </p:nvSpPr>
        <p:spPr bwMode="auto">
          <a:xfrm>
            <a:off x="4114800" y="1524000"/>
            <a:ext cx="1676400" cy="369888"/>
          </a:xfrm>
          <a:prstGeom prst="rect">
            <a:avLst/>
          </a:prstGeom>
          <a:noFill/>
          <a:ln w="9525">
            <a:noFill/>
            <a:miter lim="800000"/>
            <a:headEnd/>
            <a:tailEnd/>
          </a:ln>
        </p:spPr>
        <p:txBody>
          <a:bodyPr>
            <a:spAutoFit/>
          </a:bodyPr>
          <a:lstStyle/>
          <a:p>
            <a:pPr algn="ctr"/>
            <a:r>
              <a:rPr lang="en-US" b="1" i="0"/>
              <a:t>Information</a:t>
            </a:r>
            <a:endParaRPr lang="en-GB" b="1" i="0"/>
          </a:p>
        </p:txBody>
      </p:sp>
      <p:sp>
        <p:nvSpPr>
          <p:cNvPr id="38919" name="TextBox 6"/>
          <p:cNvSpPr txBox="1">
            <a:spLocks noChangeArrowheads="1"/>
          </p:cNvSpPr>
          <p:nvPr/>
        </p:nvSpPr>
        <p:spPr bwMode="auto">
          <a:xfrm>
            <a:off x="7772400" y="1371600"/>
            <a:ext cx="1371600" cy="646113"/>
          </a:xfrm>
          <a:prstGeom prst="rect">
            <a:avLst/>
          </a:prstGeom>
          <a:noFill/>
          <a:ln w="9525">
            <a:noFill/>
            <a:miter lim="800000"/>
            <a:headEnd/>
            <a:tailEnd/>
          </a:ln>
        </p:spPr>
        <p:txBody>
          <a:bodyPr>
            <a:spAutoFit/>
          </a:bodyPr>
          <a:lstStyle/>
          <a:p>
            <a:pPr algn="ctr"/>
            <a:r>
              <a:rPr lang="en-US" b="1" i="0"/>
              <a:t>Hardware/software</a:t>
            </a:r>
            <a:endParaRPr lang="en-GB" b="1" i="0"/>
          </a:p>
        </p:txBody>
      </p:sp>
      <p:sp>
        <p:nvSpPr>
          <p:cNvPr id="38920" name="TextBox 7"/>
          <p:cNvSpPr txBox="1">
            <a:spLocks noChangeArrowheads="1"/>
          </p:cNvSpPr>
          <p:nvPr/>
        </p:nvSpPr>
        <p:spPr bwMode="auto">
          <a:xfrm>
            <a:off x="7010400" y="4495800"/>
            <a:ext cx="1600200" cy="369888"/>
          </a:xfrm>
          <a:prstGeom prst="rect">
            <a:avLst/>
          </a:prstGeom>
          <a:noFill/>
          <a:ln w="9525">
            <a:noFill/>
            <a:miter lim="800000"/>
            <a:headEnd/>
            <a:tailEnd/>
          </a:ln>
        </p:spPr>
        <p:txBody>
          <a:bodyPr>
            <a:spAutoFit/>
          </a:bodyPr>
          <a:lstStyle/>
          <a:p>
            <a:pPr algn="ctr"/>
            <a:r>
              <a:rPr lang="en-US" b="1" i="0"/>
              <a:t>Multimedia</a:t>
            </a:r>
            <a:endParaRPr lang="en-GB" b="1" i="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sz="quarter" idx="1"/>
          </p:nvPr>
        </p:nvSpPr>
        <p:spPr>
          <a:xfrm>
            <a:off x="76200" y="1066800"/>
            <a:ext cx="4495800" cy="5486400"/>
          </a:xfrm>
        </p:spPr>
        <p:txBody>
          <a:bodyPr/>
          <a:lstStyle/>
          <a:p>
            <a:r>
              <a:rPr lang="en-GB" sz="2600" b="1" smtClean="0"/>
              <a:t>Remote Sensing (RS)</a:t>
            </a:r>
          </a:p>
          <a:p>
            <a:pPr lvl="1" algn="just"/>
            <a:r>
              <a:rPr lang="en-US" sz="2200" smtClean="0"/>
              <a:t>Remotely sensing the </a:t>
            </a:r>
            <a:r>
              <a:rPr lang="en-US" sz="2200" u="sng" smtClean="0">
                <a:solidFill>
                  <a:srgbClr val="FF0000"/>
                </a:solidFill>
              </a:rPr>
              <a:t>useful information of object</a:t>
            </a:r>
            <a:r>
              <a:rPr lang="en-US" sz="2200" smtClean="0"/>
              <a:t> (earth)</a:t>
            </a:r>
          </a:p>
          <a:p>
            <a:pPr lvl="1" algn="just"/>
            <a:r>
              <a:rPr lang="en-GB" sz="2000" smtClean="0"/>
              <a:t>Process of recording, measuring and interpreting imagery and digital representations of energy patterns derived from </a:t>
            </a:r>
            <a:r>
              <a:rPr lang="en-GB" sz="2000" b="1" smtClean="0">
                <a:solidFill>
                  <a:srgbClr val="FF0000"/>
                </a:solidFill>
              </a:rPr>
              <a:t>noncontact sensor systems</a:t>
            </a:r>
            <a:endParaRPr lang="en-US" sz="2000" smtClean="0">
              <a:solidFill>
                <a:srgbClr val="FF0000"/>
              </a:solidFill>
            </a:endParaRPr>
          </a:p>
          <a:p>
            <a:r>
              <a:rPr lang="en-GB" sz="2600" b="1" smtClean="0"/>
              <a:t>Geographic Information System (GIS)</a:t>
            </a:r>
          </a:p>
          <a:p>
            <a:pPr lvl="1" algn="just"/>
            <a:r>
              <a:rPr lang="en-GB" sz="2200" smtClean="0"/>
              <a:t>A system designed to capture, store, manipulate, analyze, manage, and present all types of </a:t>
            </a:r>
            <a:r>
              <a:rPr lang="en-GB" sz="2200" u="sng" smtClean="0">
                <a:solidFill>
                  <a:srgbClr val="FF0000"/>
                </a:solidFill>
              </a:rPr>
              <a:t>geographically referenced data</a:t>
            </a:r>
            <a:endParaRPr lang="en-GB" sz="2200" b="1" u="sng" smtClean="0">
              <a:solidFill>
                <a:srgbClr val="FF0000"/>
              </a:solidFill>
            </a:endParaRPr>
          </a:p>
        </p:txBody>
      </p:sp>
      <p:sp>
        <p:nvSpPr>
          <p:cNvPr id="3" name="Title 2"/>
          <p:cNvSpPr>
            <a:spLocks noGrp="1"/>
          </p:cNvSpPr>
          <p:nvPr>
            <p:ph type="title"/>
          </p:nvPr>
        </p:nvSpPr>
        <p:spPr/>
        <p:txBody>
          <a:bodyPr>
            <a:normAutofit fontScale="90000"/>
          </a:bodyPr>
          <a:lstStyle/>
          <a:p>
            <a:r>
              <a:rPr lang="en-US" sz="2900" smtClean="0">
                <a:effectLst>
                  <a:outerShdw blurRad="38100" dist="38100" dir="2700000" algn="tl">
                    <a:srgbClr val="C0C0C0"/>
                  </a:outerShdw>
                </a:effectLst>
              </a:rPr>
              <a:t>Application of </a:t>
            </a:r>
            <a:r>
              <a:rPr lang="en-US" sz="2900" smtClean="0">
                <a:solidFill>
                  <a:srgbClr val="FF0000"/>
                </a:solidFill>
                <a:effectLst>
                  <a:outerShdw blurRad="38100" dist="38100" dir="2700000" algn="tl">
                    <a:srgbClr val="C0C0C0"/>
                  </a:outerShdw>
                </a:effectLst>
              </a:rPr>
              <a:t>Remote Sensing </a:t>
            </a:r>
            <a:r>
              <a:rPr lang="en-US" sz="2900" smtClean="0">
                <a:effectLst>
                  <a:outerShdw blurRad="38100" dist="38100" dir="2700000" algn="tl">
                    <a:srgbClr val="C0C0C0"/>
                  </a:outerShdw>
                </a:effectLst>
              </a:rPr>
              <a:t>and </a:t>
            </a:r>
            <a:r>
              <a:rPr lang="en-US" sz="2900" smtClean="0">
                <a:solidFill>
                  <a:srgbClr val="FF0000"/>
                </a:solidFill>
                <a:effectLst>
                  <a:outerShdw blurRad="38100" dist="38100" dir="2700000" algn="tl">
                    <a:srgbClr val="C0C0C0"/>
                  </a:outerShdw>
                </a:effectLst>
              </a:rPr>
              <a:t>Geographical Information System</a:t>
            </a:r>
            <a:r>
              <a:rPr lang="en-US" sz="2900" smtClean="0">
                <a:effectLst>
                  <a:outerShdw blurRad="38100" dist="38100" dir="2700000" algn="tl">
                    <a:srgbClr val="C0C0C0"/>
                  </a:outerShdw>
                </a:effectLst>
              </a:rPr>
              <a:t> in Civil Engineering</a:t>
            </a:r>
            <a:endParaRPr lang="en-GB" sz="2900" smtClean="0">
              <a:effectLst>
                <a:outerShdw blurRad="38100" dist="38100" dir="2700000" algn="tl">
                  <a:srgbClr val="C0C0C0"/>
                </a:outerShdw>
              </a:effectLst>
            </a:endParaRPr>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41352377-2DF7-4FC8-AEEF-F5C069BC42E2}" type="slidenum">
              <a:rPr lang="en-US" sz="1200" b="1">
                <a:solidFill>
                  <a:srgbClr val="FFFFFF"/>
                </a:solidFill>
              </a:rPr>
              <a:pPr algn="ctr" eaLnBrk="1" hangingPunct="1">
                <a:lnSpc>
                  <a:spcPct val="80000"/>
                </a:lnSpc>
              </a:pPr>
              <a:t>3</a:t>
            </a:fld>
            <a:endParaRPr lang="en-US" sz="1200" b="1">
              <a:solidFill>
                <a:srgbClr val="FFFFFF"/>
              </a:solidFill>
            </a:endParaRPr>
          </a:p>
        </p:txBody>
      </p:sp>
      <p:sp>
        <p:nvSpPr>
          <p:cNvPr id="12" name="Curved Up Arrow 11"/>
          <p:cNvSpPr/>
          <p:nvPr/>
        </p:nvSpPr>
        <p:spPr>
          <a:xfrm>
            <a:off x="4114800" y="6172200"/>
            <a:ext cx="2590800" cy="609600"/>
          </a:xfrm>
          <a:prstGeom prst="curvedUpArrow">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chemeClr val="tx1"/>
              </a:solidFill>
            </a:endParaRPr>
          </a:p>
        </p:txBody>
      </p:sp>
      <p:pic>
        <p:nvPicPr>
          <p:cNvPr id="14342" name="Picture 2" descr="http://miamicountysed.com/uploads/images/Construction/construction_gis.gif"/>
          <p:cNvPicPr>
            <a:picLocks noChangeAspect="1" noChangeArrowheads="1"/>
          </p:cNvPicPr>
          <p:nvPr/>
        </p:nvPicPr>
        <p:blipFill>
          <a:blip r:embed="rId2" cstate="print"/>
          <a:srcRect l="57500"/>
          <a:stretch>
            <a:fillRect/>
          </a:stretch>
        </p:blipFill>
        <p:spPr bwMode="auto">
          <a:xfrm>
            <a:off x="5334000" y="1371600"/>
            <a:ext cx="32004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lnSpc>
                <a:spcPct val="200000"/>
              </a:lnSpc>
            </a:pPr>
            <a:r>
              <a:rPr lang="en-US" b="1" dirty="0" smtClean="0">
                <a:solidFill>
                  <a:srgbClr val="FF0000"/>
                </a:solidFill>
                <a:effectLst>
                  <a:outerShdw blurRad="38100" dist="38100" dir="2700000" algn="tl">
                    <a:srgbClr val="000000">
                      <a:alpha val="43137"/>
                    </a:srgbClr>
                  </a:outerShdw>
                </a:effectLst>
              </a:rPr>
              <a:t>Old Records/maps are poorly maintained</a:t>
            </a:r>
          </a:p>
          <a:p>
            <a:pPr>
              <a:lnSpc>
                <a:spcPct val="200000"/>
              </a:lnSpc>
            </a:pPr>
            <a:r>
              <a:rPr lang="en-US" b="1" dirty="0" smtClean="0">
                <a:solidFill>
                  <a:srgbClr val="FF0000"/>
                </a:solidFill>
                <a:effectLst>
                  <a:outerShdw blurRad="38100" dist="38100" dir="2700000" algn="tl">
                    <a:srgbClr val="000000">
                      <a:alpha val="43137"/>
                    </a:srgbClr>
                  </a:outerShdw>
                </a:effectLst>
              </a:rPr>
              <a:t> Poorly Updated</a:t>
            </a:r>
          </a:p>
          <a:p>
            <a:pPr>
              <a:lnSpc>
                <a:spcPct val="200000"/>
              </a:lnSpc>
            </a:pPr>
            <a:r>
              <a:rPr lang="en-US" b="1" dirty="0" smtClean="0">
                <a:solidFill>
                  <a:srgbClr val="FF0000"/>
                </a:solidFill>
                <a:effectLst>
                  <a:outerShdw blurRad="38100" dist="38100" dir="2700000" algn="tl">
                    <a:srgbClr val="000000">
                      <a:alpha val="43137"/>
                    </a:srgbClr>
                  </a:outerShdw>
                </a:effectLst>
              </a:rPr>
              <a:t>Inaccurate</a:t>
            </a:r>
          </a:p>
          <a:p>
            <a:pPr>
              <a:lnSpc>
                <a:spcPct val="200000"/>
              </a:lnSpc>
            </a:pPr>
            <a:r>
              <a:rPr lang="en-US" b="1" dirty="0" smtClean="0">
                <a:solidFill>
                  <a:srgbClr val="FF0000"/>
                </a:solidFill>
                <a:effectLst>
                  <a:outerShdw blurRad="38100" dist="38100" dir="2700000" algn="tl">
                    <a:srgbClr val="000000">
                      <a:alpha val="43137"/>
                    </a:srgbClr>
                  </a:outerShdw>
                </a:effectLst>
              </a:rPr>
              <a:t>No Sharing</a:t>
            </a:r>
          </a:p>
          <a:p>
            <a:pPr>
              <a:lnSpc>
                <a:spcPct val="200000"/>
              </a:lnSpc>
            </a:pPr>
            <a:r>
              <a:rPr lang="en-US" b="1" dirty="0" smtClean="0">
                <a:solidFill>
                  <a:srgbClr val="FF0000"/>
                </a:solidFill>
                <a:effectLst>
                  <a:outerShdw blurRad="38100" dist="38100" dir="2700000" algn="tl">
                    <a:srgbClr val="000000">
                      <a:alpha val="43137"/>
                    </a:srgbClr>
                  </a:outerShdw>
                </a:effectLst>
              </a:rPr>
              <a:t>No data retrieval service for maps</a:t>
            </a:r>
            <a:endParaRPr lang="en-US" b="1" dirty="0">
              <a:solidFill>
                <a:srgbClr val="FF0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smtClean="0"/>
              <a:t>Why a GIS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buNone/>
            </a:pPr>
            <a:r>
              <a:rPr lang="en-US" sz="2400" b="1" dirty="0" smtClean="0"/>
              <a:t>Once a GIS is implemented, following benefits are  expected:</a:t>
            </a:r>
          </a:p>
          <a:p>
            <a:r>
              <a:rPr lang="en-US" sz="2000" dirty="0" smtClean="0"/>
              <a:t> Better Maintained data</a:t>
            </a:r>
          </a:p>
          <a:p>
            <a:r>
              <a:rPr lang="en-US" sz="2000" dirty="0" smtClean="0"/>
              <a:t> Standard format</a:t>
            </a:r>
          </a:p>
          <a:p>
            <a:r>
              <a:rPr lang="en-US" sz="2000" dirty="0" smtClean="0"/>
              <a:t> Easy revision, </a:t>
            </a:r>
          </a:p>
          <a:p>
            <a:r>
              <a:rPr lang="en-US" sz="2000" dirty="0" smtClean="0"/>
              <a:t> Easy </a:t>
            </a:r>
            <a:r>
              <a:rPr lang="en-US" sz="2000" dirty="0" err="1" smtClean="0"/>
              <a:t>updation</a:t>
            </a:r>
            <a:endParaRPr lang="en-US" sz="2000" dirty="0" smtClean="0"/>
          </a:p>
          <a:p>
            <a:r>
              <a:rPr lang="en-US" sz="2000" dirty="0" smtClean="0"/>
              <a:t> Easy Units conversion  Easy Units conversion</a:t>
            </a:r>
          </a:p>
          <a:p>
            <a:r>
              <a:rPr lang="en-US" sz="2000" dirty="0" smtClean="0"/>
              <a:t> Easy to share </a:t>
            </a:r>
          </a:p>
          <a:p>
            <a:r>
              <a:rPr lang="en-US" sz="2000" dirty="0" smtClean="0"/>
              <a:t> Easier to search, analyze and represent</a:t>
            </a:r>
          </a:p>
          <a:p>
            <a:r>
              <a:rPr lang="en-US" sz="2000" dirty="0" smtClean="0"/>
              <a:t> Many value added products</a:t>
            </a:r>
          </a:p>
          <a:p>
            <a:r>
              <a:rPr lang="en-US" sz="2000" dirty="0" smtClean="0"/>
              <a:t> Enhance productivity of staff</a:t>
            </a:r>
          </a:p>
          <a:p>
            <a:r>
              <a:rPr lang="en-US" sz="2000" dirty="0" smtClean="0"/>
              <a:t> Time and Money saved</a:t>
            </a:r>
          </a:p>
          <a:p>
            <a:r>
              <a:rPr lang="en-US" sz="2000" dirty="0" smtClean="0"/>
              <a:t> Better Decision making</a:t>
            </a:r>
            <a:endParaRPr lang="en-US" sz="2000" dirty="0"/>
          </a:p>
        </p:txBody>
      </p:sp>
      <p:sp>
        <p:nvSpPr>
          <p:cNvPr id="3" name="Title 2"/>
          <p:cNvSpPr>
            <a:spLocks noGrp="1"/>
          </p:cNvSpPr>
          <p:nvPr>
            <p:ph type="title"/>
          </p:nvPr>
        </p:nvSpPr>
        <p:spPr/>
        <p:txBody>
          <a:bodyPr/>
          <a:lstStyle/>
          <a:p>
            <a:r>
              <a:rPr lang="en-US" dirty="0" smtClean="0"/>
              <a:t>Benefits of GIS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buNone/>
            </a:pPr>
            <a:r>
              <a:rPr lang="en-US" sz="2400" b="1" dirty="0" smtClean="0"/>
              <a:t>Combination of following traditional sciences</a:t>
            </a:r>
          </a:p>
          <a:p>
            <a:pPr>
              <a:spcBef>
                <a:spcPts val="0"/>
              </a:spcBef>
            </a:pPr>
            <a:r>
              <a:rPr lang="en-US" sz="2400" dirty="0" smtClean="0"/>
              <a:t>Geography  Geography</a:t>
            </a:r>
          </a:p>
          <a:p>
            <a:pPr>
              <a:spcBef>
                <a:spcPts val="0"/>
              </a:spcBef>
            </a:pPr>
            <a:r>
              <a:rPr lang="en-US" sz="2400" dirty="0" smtClean="0"/>
              <a:t> Statistics</a:t>
            </a:r>
          </a:p>
          <a:p>
            <a:pPr>
              <a:spcBef>
                <a:spcPts val="0"/>
              </a:spcBef>
            </a:pPr>
            <a:r>
              <a:rPr lang="en-US" sz="2400" dirty="0" smtClean="0"/>
              <a:t> Cartography</a:t>
            </a:r>
          </a:p>
          <a:p>
            <a:pPr>
              <a:spcBef>
                <a:spcPts val="0"/>
              </a:spcBef>
            </a:pPr>
            <a:r>
              <a:rPr lang="en-US" sz="2400" dirty="0" smtClean="0"/>
              <a:t> Remote Sensing</a:t>
            </a:r>
          </a:p>
          <a:p>
            <a:pPr>
              <a:spcBef>
                <a:spcPts val="0"/>
              </a:spcBef>
            </a:pPr>
            <a:r>
              <a:rPr lang="en-US" sz="2400" dirty="0" smtClean="0"/>
              <a:t> </a:t>
            </a:r>
            <a:r>
              <a:rPr lang="en-US" sz="2400" dirty="0" smtClean="0"/>
              <a:t>Photogrammetric</a:t>
            </a:r>
            <a:endParaRPr lang="en-US" sz="2400" dirty="0" smtClean="0"/>
          </a:p>
          <a:p>
            <a:pPr>
              <a:spcBef>
                <a:spcPts val="0"/>
              </a:spcBef>
            </a:pPr>
            <a:r>
              <a:rPr lang="en-US" sz="2400" dirty="0" smtClean="0"/>
              <a:t> Computer Science  Computer Science</a:t>
            </a:r>
          </a:p>
          <a:p>
            <a:pPr>
              <a:spcBef>
                <a:spcPts val="0"/>
              </a:spcBef>
            </a:pPr>
            <a:r>
              <a:rPr lang="en-US" sz="2400" dirty="0" smtClean="0"/>
              <a:t> Operation Research</a:t>
            </a:r>
          </a:p>
          <a:p>
            <a:pPr>
              <a:spcBef>
                <a:spcPts val="0"/>
              </a:spcBef>
            </a:pPr>
            <a:r>
              <a:rPr lang="en-US" sz="2400" dirty="0" smtClean="0"/>
              <a:t> Mathematics</a:t>
            </a:r>
          </a:p>
          <a:p>
            <a:pPr>
              <a:spcBef>
                <a:spcPts val="0"/>
              </a:spcBef>
            </a:pPr>
            <a:r>
              <a:rPr lang="en-US" sz="2400" dirty="0" smtClean="0"/>
              <a:t> Surveying</a:t>
            </a:r>
          </a:p>
          <a:p>
            <a:pPr>
              <a:spcBef>
                <a:spcPts val="0"/>
              </a:spcBef>
            </a:pPr>
            <a:r>
              <a:rPr lang="en-US" sz="2400" dirty="0" smtClean="0"/>
              <a:t> Civil Engineering</a:t>
            </a:r>
          </a:p>
          <a:p>
            <a:pPr>
              <a:spcBef>
                <a:spcPts val="0"/>
              </a:spcBef>
            </a:pPr>
            <a:r>
              <a:rPr lang="en-US" sz="2400" dirty="0" smtClean="0"/>
              <a:t> Geodesy</a:t>
            </a:r>
          </a:p>
          <a:p>
            <a:pPr>
              <a:spcBef>
                <a:spcPts val="0"/>
              </a:spcBef>
            </a:pPr>
            <a:r>
              <a:rPr lang="en-US" sz="2400" dirty="0" smtClean="0"/>
              <a:t> Urban Planning</a:t>
            </a:r>
          </a:p>
          <a:p>
            <a:pPr>
              <a:spcBef>
                <a:spcPts val="0"/>
              </a:spcBef>
            </a:pPr>
            <a:r>
              <a:rPr lang="en-US" sz="2400" dirty="0" smtClean="0"/>
              <a:t> Environmental Engineering, etc.</a:t>
            </a:r>
            <a:endParaRPr lang="en-US" sz="2400" dirty="0"/>
          </a:p>
        </p:txBody>
      </p:sp>
      <p:sp>
        <p:nvSpPr>
          <p:cNvPr id="3" name="Title 2"/>
          <p:cNvSpPr>
            <a:spLocks noGrp="1"/>
          </p:cNvSpPr>
          <p:nvPr>
            <p:ph type="title"/>
          </p:nvPr>
        </p:nvSpPr>
        <p:spPr/>
        <p:txBody>
          <a:bodyPr>
            <a:normAutofit/>
          </a:bodyPr>
          <a:lstStyle/>
          <a:p>
            <a:r>
              <a:rPr lang="en-US" dirty="0" smtClean="0"/>
              <a:t>GIS as a Multi--Disciplinary Science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solidFill>
                  <a:srgbClr val="FF0000"/>
                </a:solidFill>
              </a:rPr>
              <a:t>Land Information System (LIS)</a:t>
            </a:r>
          </a:p>
          <a:p>
            <a:r>
              <a:rPr lang="en-US" dirty="0" smtClean="0">
                <a:solidFill>
                  <a:srgbClr val="FF0000"/>
                </a:solidFill>
              </a:rPr>
              <a:t> AM/FM-Automated Mapping and Facilities Management</a:t>
            </a:r>
          </a:p>
          <a:p>
            <a:r>
              <a:rPr lang="en-US" dirty="0" smtClean="0">
                <a:solidFill>
                  <a:srgbClr val="FF0000"/>
                </a:solidFill>
              </a:rPr>
              <a:t> Environmental Information System (EIS) </a:t>
            </a:r>
          </a:p>
          <a:p>
            <a:r>
              <a:rPr lang="en-US" dirty="0" smtClean="0">
                <a:solidFill>
                  <a:srgbClr val="FF0000"/>
                </a:solidFill>
              </a:rPr>
              <a:t> Resource Information System (RIS)</a:t>
            </a:r>
          </a:p>
          <a:p>
            <a:endParaRPr lang="en-US" dirty="0" smtClean="0"/>
          </a:p>
          <a:p>
            <a:pPr>
              <a:buNone/>
            </a:pPr>
            <a:r>
              <a:rPr lang="en-US" dirty="0" smtClean="0"/>
              <a:t>	GIS Is now becoming independent DISCIPLINE in the name of  GEOINFORMATICS, or GEOSPATIAL INFORMATION SYSTEM. ,</a:t>
            </a:r>
            <a:endParaRPr lang="en-US" dirty="0"/>
          </a:p>
        </p:txBody>
      </p:sp>
      <p:sp>
        <p:nvSpPr>
          <p:cNvPr id="3" name="Title 2"/>
          <p:cNvSpPr>
            <a:spLocks noGrp="1"/>
          </p:cNvSpPr>
          <p:nvPr>
            <p:ph type="title"/>
          </p:nvPr>
        </p:nvSpPr>
        <p:spPr/>
        <p:txBody>
          <a:bodyPr/>
          <a:lstStyle/>
          <a:p>
            <a:r>
              <a:rPr lang="en-US" dirty="0" smtClean="0"/>
              <a:t>Alternate Names of GIS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sz="quarter" idx="1"/>
          </p:nvPr>
        </p:nvSpPr>
        <p:spPr>
          <a:xfrm>
            <a:off x="76200" y="1143000"/>
            <a:ext cx="8610600" cy="5257800"/>
          </a:xfrm>
        </p:spPr>
        <p:txBody>
          <a:bodyPr/>
          <a:lstStyle/>
          <a:p>
            <a:r>
              <a:rPr lang="en-US" sz="2400" b="1" smtClean="0">
                <a:solidFill>
                  <a:srgbClr val="682701"/>
                </a:solidFill>
                <a:ea typeface="Osaka"/>
                <a:cs typeface="Osaka"/>
              </a:rPr>
              <a:t>Location:</a:t>
            </a:r>
            <a:r>
              <a:rPr lang="en-US" sz="2400" b="1" smtClean="0">
                <a:solidFill>
                  <a:srgbClr val="C00000"/>
                </a:solidFill>
                <a:ea typeface="Osaka"/>
                <a:cs typeface="Osaka"/>
              </a:rPr>
              <a:t> </a:t>
            </a:r>
            <a:r>
              <a:rPr lang="en-US" sz="2400" b="1" smtClean="0">
                <a:ea typeface="Osaka"/>
                <a:cs typeface="Osaka"/>
              </a:rPr>
              <a:t>What is at...? Where is it…?</a:t>
            </a:r>
          </a:p>
          <a:p>
            <a:pPr lvl="1"/>
            <a:r>
              <a:rPr lang="en-GB" sz="2000" b="1" smtClean="0"/>
              <a:t>(</a:t>
            </a:r>
            <a:r>
              <a:rPr lang="en-GB" sz="2000" b="1" smtClean="0">
                <a:solidFill>
                  <a:srgbClr val="FF0000"/>
                </a:solidFill>
              </a:rPr>
              <a:t>Location question </a:t>
            </a:r>
            <a:r>
              <a:rPr lang="en-GB" sz="2000" b="1" smtClean="0"/>
              <a:t>; what exists at a particular location)</a:t>
            </a:r>
            <a:endParaRPr lang="en-US" sz="2000" b="1" smtClean="0">
              <a:ea typeface="Osaka"/>
              <a:cs typeface="Osaka"/>
            </a:endParaRPr>
          </a:p>
          <a:p>
            <a:r>
              <a:rPr lang="en-US" sz="2400" b="1" smtClean="0">
                <a:solidFill>
                  <a:srgbClr val="682701"/>
                </a:solidFill>
                <a:ea typeface="Osaka"/>
                <a:cs typeface="Osaka"/>
              </a:rPr>
              <a:t> Condition: </a:t>
            </a:r>
            <a:r>
              <a:rPr lang="en-US" sz="2400" b="1" smtClean="0">
                <a:ea typeface="Osaka"/>
                <a:cs typeface="Osaka"/>
              </a:rPr>
              <a:t>Status of features…?</a:t>
            </a:r>
          </a:p>
          <a:p>
            <a:pPr lvl="1"/>
            <a:r>
              <a:rPr lang="en-GB" sz="2000" b="1" smtClean="0"/>
              <a:t> (</a:t>
            </a:r>
            <a:r>
              <a:rPr lang="en-GB" sz="2000" b="1" smtClean="0">
                <a:solidFill>
                  <a:srgbClr val="FF0000"/>
                </a:solidFill>
              </a:rPr>
              <a:t>Conditional question </a:t>
            </a:r>
            <a:r>
              <a:rPr lang="en-GB" sz="2000" b="1" smtClean="0"/>
              <a:t>; which locations satisfy certain conditions)</a:t>
            </a:r>
            <a:endParaRPr lang="en-US" sz="2000" b="1" smtClean="0">
              <a:ea typeface="Osaka"/>
              <a:cs typeface="Osaka"/>
            </a:endParaRPr>
          </a:p>
          <a:p>
            <a:r>
              <a:rPr lang="en-US" sz="2400" smtClean="0">
                <a:ea typeface="Osaka"/>
                <a:cs typeface="Osaka"/>
              </a:rPr>
              <a:t> </a:t>
            </a:r>
            <a:r>
              <a:rPr lang="en-US" sz="2400" b="1" smtClean="0">
                <a:solidFill>
                  <a:srgbClr val="682701"/>
                </a:solidFill>
                <a:ea typeface="Osaka"/>
                <a:cs typeface="Osaka"/>
              </a:rPr>
              <a:t>Trends: </a:t>
            </a:r>
            <a:r>
              <a:rPr lang="en-US" sz="2400" b="1" smtClean="0">
                <a:ea typeface="Osaka"/>
                <a:cs typeface="Osaka"/>
              </a:rPr>
              <a:t>What has changed since...?</a:t>
            </a:r>
          </a:p>
          <a:p>
            <a:pPr lvl="1"/>
            <a:r>
              <a:rPr lang="en-GB" sz="2400" smtClean="0"/>
              <a:t> </a:t>
            </a:r>
            <a:r>
              <a:rPr lang="en-GB" sz="2000" b="1" smtClean="0"/>
              <a:t>(</a:t>
            </a:r>
            <a:r>
              <a:rPr lang="en-GB" sz="2000" b="1" smtClean="0">
                <a:solidFill>
                  <a:srgbClr val="FF0000"/>
                </a:solidFill>
              </a:rPr>
              <a:t>Trendy question </a:t>
            </a:r>
            <a:r>
              <a:rPr lang="en-GB" sz="2000" b="1" smtClean="0"/>
              <a:t>; identifies geographic occurrence or trends that have changed or in the process of changing)</a:t>
            </a:r>
            <a:endParaRPr lang="en-US" sz="2000" b="1" smtClean="0">
              <a:ea typeface="Osaka"/>
              <a:cs typeface="Osaka"/>
            </a:endParaRPr>
          </a:p>
          <a:p>
            <a:r>
              <a:rPr lang="en-US" sz="2400" smtClean="0">
                <a:ea typeface="Osaka"/>
                <a:cs typeface="Osaka"/>
              </a:rPr>
              <a:t> </a:t>
            </a:r>
            <a:r>
              <a:rPr lang="en-US" sz="2400" b="1" smtClean="0">
                <a:solidFill>
                  <a:srgbClr val="682701"/>
                </a:solidFill>
                <a:ea typeface="Osaka"/>
                <a:cs typeface="Osaka"/>
              </a:rPr>
              <a:t>Patterns:</a:t>
            </a:r>
            <a:r>
              <a:rPr lang="en-US" sz="2400" b="1" smtClean="0">
                <a:solidFill>
                  <a:srgbClr val="C00000"/>
                </a:solidFill>
                <a:ea typeface="Osaka"/>
                <a:cs typeface="Osaka"/>
              </a:rPr>
              <a:t> </a:t>
            </a:r>
            <a:r>
              <a:rPr lang="en-US" sz="2400" b="1" smtClean="0">
                <a:ea typeface="Osaka"/>
                <a:cs typeface="Osaka"/>
              </a:rPr>
              <a:t>What spatial patterns exist…?</a:t>
            </a:r>
          </a:p>
          <a:p>
            <a:pPr lvl="1"/>
            <a:r>
              <a:rPr lang="en-GB" sz="2400" smtClean="0"/>
              <a:t> </a:t>
            </a:r>
            <a:r>
              <a:rPr lang="en-GB" sz="2000" b="1" smtClean="0"/>
              <a:t>(</a:t>
            </a:r>
            <a:r>
              <a:rPr lang="en-GB" sz="2000" b="1" smtClean="0">
                <a:solidFill>
                  <a:srgbClr val="FF0000"/>
                </a:solidFill>
              </a:rPr>
              <a:t>Relational question </a:t>
            </a:r>
            <a:r>
              <a:rPr lang="en-GB" sz="2000" b="1" smtClean="0"/>
              <a:t>: analyzes the spatial relationship between objects of geographic features)</a:t>
            </a:r>
            <a:endParaRPr lang="en-US" sz="2000" b="1" smtClean="0">
              <a:ea typeface="Osaka"/>
              <a:cs typeface="Osaka"/>
            </a:endParaRPr>
          </a:p>
          <a:p>
            <a:r>
              <a:rPr lang="en-US" sz="2400" b="1" smtClean="0">
                <a:ea typeface="Osaka"/>
                <a:cs typeface="Osaka"/>
              </a:rPr>
              <a:t> </a:t>
            </a:r>
            <a:r>
              <a:rPr lang="en-US" sz="2400" b="1" smtClean="0">
                <a:solidFill>
                  <a:srgbClr val="682701"/>
                </a:solidFill>
                <a:ea typeface="Osaka"/>
                <a:cs typeface="Osaka"/>
              </a:rPr>
              <a:t>Modeling:</a:t>
            </a:r>
            <a:r>
              <a:rPr lang="en-US" sz="2400" b="1" smtClean="0">
                <a:solidFill>
                  <a:srgbClr val="C00000"/>
                </a:solidFill>
                <a:ea typeface="Osaka"/>
                <a:cs typeface="Osaka"/>
              </a:rPr>
              <a:t> </a:t>
            </a:r>
            <a:r>
              <a:rPr lang="en-US" sz="2400" b="1" smtClean="0">
                <a:ea typeface="Osaka"/>
                <a:cs typeface="Osaka"/>
              </a:rPr>
              <a:t>What if…?</a:t>
            </a:r>
          </a:p>
          <a:p>
            <a:pPr lvl="1"/>
            <a:r>
              <a:rPr lang="en-GB" sz="2000" b="1" smtClean="0"/>
              <a:t>(</a:t>
            </a:r>
            <a:r>
              <a:rPr lang="en-GB" sz="2000" b="1" smtClean="0">
                <a:solidFill>
                  <a:srgbClr val="FF0000"/>
                </a:solidFill>
              </a:rPr>
              <a:t>Model based question </a:t>
            </a:r>
            <a:r>
              <a:rPr lang="en-GB" sz="2000" b="1" smtClean="0"/>
              <a:t>; computers and displays an optimum path, a suitable land, risky area against disasters etc. based on model)</a:t>
            </a:r>
            <a:endParaRPr lang="en-US" sz="2000" b="1" smtClean="0">
              <a:ea typeface="Osaka"/>
              <a:cs typeface="Osaka"/>
            </a:endParaRPr>
          </a:p>
          <a:p>
            <a:endParaRPr lang="en-GB" sz="2400" smtClean="0"/>
          </a:p>
        </p:txBody>
      </p:sp>
      <p:sp>
        <p:nvSpPr>
          <p:cNvPr id="3" name="Title 2"/>
          <p:cNvSpPr>
            <a:spLocks noGrp="1"/>
          </p:cNvSpPr>
          <p:nvPr>
            <p:ph type="title"/>
          </p:nvPr>
        </p:nvSpPr>
        <p:spPr/>
        <p:txBody>
          <a:bodyPr/>
          <a:lstStyle/>
          <a:p>
            <a:r>
              <a:rPr lang="en-US" smtClean="0">
                <a:effectLst>
                  <a:outerShdw blurRad="38100" dist="38100" dir="2700000" algn="tl">
                    <a:srgbClr val="C0C0C0"/>
                  </a:outerShdw>
                </a:effectLst>
                <a:ea typeface="Osaka"/>
                <a:cs typeface="Osaka"/>
              </a:rPr>
              <a:t>GIS answers the following</a:t>
            </a:r>
            <a:endParaRPr lang="en-GB" smtClean="0">
              <a:effectLst>
                <a:outerShdw blurRad="38100" dist="38100" dir="2700000" algn="tl">
                  <a:srgbClr val="C0C0C0"/>
                </a:outerShdw>
              </a:effectLst>
            </a:endParaRPr>
          </a:p>
        </p:txBody>
      </p:sp>
      <p:sp>
        <p:nvSpPr>
          <p:cNvPr id="10"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E6183331-79C5-46D7-B131-3D1CF49C83AA}" type="slidenum">
              <a:rPr lang="en-US" sz="1200" b="1">
                <a:solidFill>
                  <a:srgbClr val="FFFFFF"/>
                </a:solidFill>
              </a:rPr>
              <a:pPr algn="ctr" eaLnBrk="1" hangingPunct="1">
                <a:lnSpc>
                  <a:spcPct val="80000"/>
                </a:lnSpc>
              </a:pPr>
              <a:t>34</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http://stlab.iis.u-tokyo.ac.jp/~wataru/lecture/rsgis/giswb/vol1/cp1/1-4.gif"/>
          <p:cNvPicPr>
            <a:picLocks noChangeAspect="1" noChangeArrowheads="1"/>
          </p:cNvPicPr>
          <p:nvPr/>
        </p:nvPicPr>
        <p:blipFill>
          <a:blip r:embed="rId2" cstate="print"/>
          <a:srcRect b="6747"/>
          <a:stretch>
            <a:fillRect/>
          </a:stretch>
        </p:blipFill>
        <p:spPr bwMode="auto">
          <a:xfrm>
            <a:off x="4038600" y="1295400"/>
            <a:ext cx="4953000" cy="2819400"/>
          </a:xfrm>
          <a:prstGeom prst="rect">
            <a:avLst/>
          </a:prstGeom>
          <a:noFill/>
          <a:ln w="9525">
            <a:noFill/>
            <a:miter lim="800000"/>
            <a:headEnd/>
            <a:tailEnd/>
          </a:ln>
        </p:spPr>
      </p:pic>
      <p:sp>
        <p:nvSpPr>
          <p:cNvPr id="40963" name="Content Placeholder 1"/>
          <p:cNvSpPr>
            <a:spLocks noGrp="1"/>
          </p:cNvSpPr>
          <p:nvPr>
            <p:ph sz="quarter" idx="1"/>
          </p:nvPr>
        </p:nvSpPr>
        <p:spPr>
          <a:xfrm>
            <a:off x="76200" y="1143000"/>
            <a:ext cx="4267200" cy="5257800"/>
          </a:xfrm>
        </p:spPr>
        <p:txBody>
          <a:bodyPr/>
          <a:lstStyle/>
          <a:p>
            <a:r>
              <a:rPr lang="en-US" sz="2400" b="1" smtClean="0">
                <a:solidFill>
                  <a:srgbClr val="682701"/>
                </a:solidFill>
                <a:ea typeface="Osaka"/>
                <a:cs typeface="Osaka"/>
              </a:rPr>
              <a:t>Location:</a:t>
            </a:r>
            <a:r>
              <a:rPr lang="en-US" sz="2400" b="1" smtClean="0">
                <a:solidFill>
                  <a:srgbClr val="C00000"/>
                </a:solidFill>
                <a:ea typeface="Osaka"/>
                <a:cs typeface="Osaka"/>
              </a:rPr>
              <a:t> </a:t>
            </a:r>
            <a:r>
              <a:rPr lang="en-US" sz="2400" b="1" smtClean="0">
                <a:ea typeface="Osaka"/>
                <a:cs typeface="Osaka"/>
              </a:rPr>
              <a:t>What is at...? Where is it…?</a:t>
            </a:r>
          </a:p>
          <a:p>
            <a:r>
              <a:rPr lang="en-US" sz="2800" b="1" smtClean="0">
                <a:solidFill>
                  <a:srgbClr val="682701"/>
                </a:solidFill>
                <a:ea typeface="Osaka"/>
                <a:cs typeface="Osaka"/>
              </a:rPr>
              <a:t>Condition: </a:t>
            </a:r>
            <a:r>
              <a:rPr lang="en-US" sz="2800" b="1" smtClean="0">
                <a:ea typeface="Osaka"/>
                <a:cs typeface="Osaka"/>
              </a:rPr>
              <a:t>Status of features…?</a:t>
            </a:r>
            <a:r>
              <a:rPr lang="en-GB" sz="2000" b="1" smtClean="0"/>
              <a:t> </a:t>
            </a:r>
            <a:endParaRPr lang="en-US" sz="2000" b="1" smtClean="0">
              <a:ea typeface="Osaka"/>
              <a:cs typeface="Osaka"/>
            </a:endParaRPr>
          </a:p>
          <a:p>
            <a:r>
              <a:rPr lang="en-US" sz="2400" smtClean="0">
                <a:ea typeface="Osaka"/>
                <a:cs typeface="Osaka"/>
              </a:rPr>
              <a:t> </a:t>
            </a:r>
            <a:r>
              <a:rPr lang="en-US" sz="2800" b="1" smtClean="0">
                <a:solidFill>
                  <a:srgbClr val="682701"/>
                </a:solidFill>
                <a:ea typeface="Osaka"/>
                <a:cs typeface="Osaka"/>
              </a:rPr>
              <a:t>Trends: </a:t>
            </a:r>
            <a:r>
              <a:rPr lang="en-US" sz="2800" b="1" smtClean="0">
                <a:ea typeface="Osaka"/>
                <a:cs typeface="Osaka"/>
              </a:rPr>
              <a:t>What has changed since...?</a:t>
            </a:r>
          </a:p>
          <a:p>
            <a:r>
              <a:rPr lang="en-US" sz="2800" b="1" smtClean="0">
                <a:solidFill>
                  <a:srgbClr val="682701"/>
                </a:solidFill>
                <a:ea typeface="Osaka"/>
                <a:cs typeface="Osaka"/>
              </a:rPr>
              <a:t>Patterns:</a:t>
            </a:r>
            <a:r>
              <a:rPr lang="en-US" sz="2800" b="1" smtClean="0">
                <a:solidFill>
                  <a:srgbClr val="C00000"/>
                </a:solidFill>
                <a:ea typeface="Osaka"/>
                <a:cs typeface="Osaka"/>
              </a:rPr>
              <a:t> </a:t>
            </a:r>
            <a:r>
              <a:rPr lang="en-US" sz="2800" b="1" smtClean="0">
                <a:ea typeface="Osaka"/>
                <a:cs typeface="Osaka"/>
              </a:rPr>
              <a:t>What spatial patterns exist…?</a:t>
            </a:r>
          </a:p>
          <a:p>
            <a:r>
              <a:rPr lang="en-US" sz="2800" b="1" smtClean="0">
                <a:solidFill>
                  <a:srgbClr val="682701"/>
                </a:solidFill>
                <a:ea typeface="Osaka"/>
                <a:cs typeface="Osaka"/>
              </a:rPr>
              <a:t>Modeling:</a:t>
            </a:r>
            <a:r>
              <a:rPr lang="en-US" sz="2800" b="1" smtClean="0">
                <a:solidFill>
                  <a:srgbClr val="C00000"/>
                </a:solidFill>
                <a:ea typeface="Osaka"/>
                <a:cs typeface="Osaka"/>
              </a:rPr>
              <a:t> </a:t>
            </a:r>
            <a:r>
              <a:rPr lang="en-US" sz="2800" b="1" smtClean="0">
                <a:ea typeface="Osaka"/>
                <a:cs typeface="Osaka"/>
              </a:rPr>
              <a:t>What if…?</a:t>
            </a:r>
          </a:p>
          <a:p>
            <a:endParaRPr lang="en-GB" sz="2400" smtClean="0"/>
          </a:p>
        </p:txBody>
      </p:sp>
      <p:sp>
        <p:nvSpPr>
          <p:cNvPr id="3" name="Title 2"/>
          <p:cNvSpPr>
            <a:spLocks noGrp="1"/>
          </p:cNvSpPr>
          <p:nvPr>
            <p:ph type="title"/>
          </p:nvPr>
        </p:nvSpPr>
        <p:spPr/>
        <p:txBody>
          <a:bodyPr/>
          <a:lstStyle/>
          <a:p>
            <a:r>
              <a:rPr lang="en-US" smtClean="0">
                <a:effectLst>
                  <a:outerShdw blurRad="38100" dist="38100" dir="2700000" algn="tl">
                    <a:srgbClr val="C0C0C0"/>
                  </a:outerShdw>
                </a:effectLst>
                <a:ea typeface="Osaka"/>
                <a:cs typeface="Osaka"/>
              </a:rPr>
              <a:t>GIS answers the following</a:t>
            </a:r>
            <a:endParaRPr lang="en-GB" smtClean="0">
              <a:effectLst>
                <a:outerShdw blurRad="38100" dist="38100" dir="2700000" algn="tl">
                  <a:srgbClr val="C0C0C0"/>
                </a:outerShdw>
              </a:effectLst>
            </a:endParaRPr>
          </a:p>
        </p:txBody>
      </p:sp>
      <p:sp>
        <p:nvSpPr>
          <p:cNvPr id="10"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3A7BC6D2-2720-4B97-BFF5-AA9A71FD5C12}" type="slidenum">
              <a:rPr lang="en-US" sz="1200" b="1">
                <a:solidFill>
                  <a:srgbClr val="FFFFFF"/>
                </a:solidFill>
              </a:rPr>
              <a:pPr algn="ctr" eaLnBrk="1" hangingPunct="1">
                <a:lnSpc>
                  <a:spcPct val="80000"/>
                </a:lnSpc>
              </a:pPr>
              <a:t>35</a:t>
            </a:fld>
            <a:endParaRPr lang="en-US" sz="1200" b="1">
              <a:solidFill>
                <a:srgbClr val="FFFFFF"/>
              </a:solidFill>
            </a:endParaRPr>
          </a:p>
        </p:txBody>
      </p:sp>
      <p:cxnSp>
        <p:nvCxnSpPr>
          <p:cNvPr id="7" name="Straight Connector 6"/>
          <p:cNvCxnSpPr/>
          <p:nvPr/>
        </p:nvCxnSpPr>
        <p:spPr>
          <a:xfrm flipH="1">
            <a:off x="8229600" y="1524000"/>
            <a:ext cx="2286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229600" y="1524000"/>
            <a:ext cx="228600" cy="304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968" name="TextBox 10"/>
          <p:cNvSpPr txBox="1">
            <a:spLocks noChangeArrowheads="1"/>
          </p:cNvSpPr>
          <p:nvPr/>
        </p:nvSpPr>
        <p:spPr bwMode="auto">
          <a:xfrm>
            <a:off x="7772400" y="1143000"/>
            <a:ext cx="1143000" cy="369888"/>
          </a:xfrm>
          <a:prstGeom prst="rect">
            <a:avLst/>
          </a:prstGeom>
          <a:noFill/>
          <a:ln w="9525">
            <a:noFill/>
            <a:miter lim="800000"/>
            <a:headEnd/>
            <a:tailEnd/>
          </a:ln>
        </p:spPr>
        <p:txBody>
          <a:bodyPr>
            <a:spAutoFit/>
          </a:bodyPr>
          <a:lstStyle/>
          <a:p>
            <a:r>
              <a:rPr lang="en-GB" dirty="0" smtClean="0"/>
              <a:t>XYZ</a:t>
            </a:r>
            <a:endParaRPr lang="en-GB"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sz="quarter" idx="1"/>
          </p:nvPr>
        </p:nvSpPr>
        <p:spPr>
          <a:xfrm>
            <a:off x="381000" y="1143000"/>
            <a:ext cx="8382000" cy="4953000"/>
          </a:xfrm>
        </p:spPr>
        <p:txBody>
          <a:bodyPr/>
          <a:lstStyle/>
          <a:p>
            <a:pPr lvl="1">
              <a:buNone/>
            </a:pPr>
            <a:r>
              <a:rPr lang="en-GB" sz="2400" b="1" dirty="0" smtClean="0"/>
              <a:t>Facilities Management </a:t>
            </a:r>
          </a:p>
          <a:p>
            <a:pPr lvl="1"/>
            <a:r>
              <a:rPr lang="en-GB" sz="2000" dirty="0" smtClean="0"/>
              <a:t> e.g. PTCL, SNGPL, Irrigation, WASA,  for: locating underground  pipes and cables)</a:t>
            </a:r>
          </a:p>
          <a:p>
            <a:pPr lvl="1">
              <a:buNone/>
            </a:pPr>
            <a:r>
              <a:rPr lang="en-GB" sz="2400" b="1" dirty="0" smtClean="0"/>
              <a:t>Environmental and Natural Resource management </a:t>
            </a:r>
          </a:p>
          <a:p>
            <a:pPr lvl="1"/>
            <a:r>
              <a:rPr lang="en-GB" sz="2000" dirty="0" smtClean="0"/>
              <a:t> suitable lands for crops, management of forests, Disaster Management etc.</a:t>
            </a:r>
          </a:p>
          <a:p>
            <a:pPr lvl="1">
              <a:buNone/>
            </a:pPr>
            <a:r>
              <a:rPr lang="en-GB" sz="2400" b="1" dirty="0" smtClean="0"/>
              <a:t>Street Network</a:t>
            </a:r>
          </a:p>
          <a:p>
            <a:pPr lvl="1"/>
            <a:r>
              <a:rPr lang="en-GB" sz="2000" dirty="0" smtClean="0"/>
              <a:t> Car Navigation, locating houses and streets, rescue services etc.</a:t>
            </a:r>
          </a:p>
          <a:p>
            <a:pPr lvl="1">
              <a:buNone/>
            </a:pPr>
            <a:r>
              <a:rPr lang="en-GB" sz="2400" b="1" dirty="0" smtClean="0"/>
              <a:t>Planning and Engineering </a:t>
            </a:r>
          </a:p>
          <a:p>
            <a:pPr lvl="1"/>
            <a:r>
              <a:rPr lang="en-GB" sz="2000" dirty="0" smtClean="0"/>
              <a:t> DAMS, Power Projects, urban planning, regional planning</a:t>
            </a:r>
          </a:p>
          <a:p>
            <a:pPr lvl="1">
              <a:buNone/>
            </a:pPr>
            <a:r>
              <a:rPr lang="en-GB" sz="2000" dirty="0" smtClean="0"/>
              <a:t> </a:t>
            </a:r>
            <a:r>
              <a:rPr lang="en-GB" sz="2400" b="1" dirty="0" smtClean="0"/>
              <a:t>Land Information System </a:t>
            </a:r>
            <a:endParaRPr lang="en-GB" sz="2000" b="1" dirty="0" smtClean="0"/>
          </a:p>
          <a:p>
            <a:pPr lvl="1"/>
            <a:r>
              <a:rPr lang="en-GB" sz="2000" dirty="0" smtClean="0"/>
              <a:t> Board of Revenue, taxation, zoning, land acquisition.</a:t>
            </a:r>
          </a:p>
          <a:p>
            <a:endParaRPr lang="en-GB" dirty="0" smtClean="0"/>
          </a:p>
        </p:txBody>
      </p:sp>
      <p:sp>
        <p:nvSpPr>
          <p:cNvPr id="3" name="Title 2"/>
          <p:cNvSpPr>
            <a:spLocks noGrp="1"/>
          </p:cNvSpPr>
          <p:nvPr>
            <p:ph type="title"/>
          </p:nvPr>
        </p:nvSpPr>
        <p:spPr/>
        <p:txBody>
          <a:bodyPr/>
          <a:lstStyle/>
          <a:p>
            <a:pPr>
              <a:defRPr/>
            </a:pPr>
            <a:r>
              <a:rPr lang="en-GB" dirty="0" smtClean="0"/>
              <a:t>Application of RS and GIS</a:t>
            </a:r>
            <a:endParaRPr lang="en-GB" dirty="0"/>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2A300F6F-9B84-4A03-B89A-314337CC049D}" type="slidenum">
              <a:rPr lang="en-US" sz="1200" b="1">
                <a:solidFill>
                  <a:srgbClr val="FFFFFF"/>
                </a:solidFill>
              </a:rPr>
              <a:pPr algn="ctr" eaLnBrk="1" hangingPunct="1">
                <a:lnSpc>
                  <a:spcPct val="80000"/>
                </a:lnSpc>
              </a:pPr>
              <a:t>36</a:t>
            </a:fld>
            <a:endParaRPr lang="en-US" sz="1200" b="1">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sz="quarter" idx="1"/>
          </p:nvPr>
        </p:nvSpPr>
        <p:spPr>
          <a:xfrm>
            <a:off x="381000" y="1143000"/>
            <a:ext cx="8382000" cy="4953000"/>
          </a:xfrm>
        </p:spPr>
        <p:txBody>
          <a:bodyPr/>
          <a:lstStyle/>
          <a:p>
            <a:r>
              <a:rPr lang="en-GB" sz="2400" b="1" smtClean="0"/>
              <a:t>Agriculture and Soil</a:t>
            </a:r>
          </a:p>
          <a:p>
            <a:pPr lvl="1" algn="just"/>
            <a:r>
              <a:rPr lang="en-GB" sz="2000" smtClean="0"/>
              <a:t>Precision Agriculture, Crop Acreage and Production Estimation, Soil and Land Degradation Mapping</a:t>
            </a:r>
          </a:p>
          <a:p>
            <a:r>
              <a:rPr lang="en-GB" sz="2400" b="1" smtClean="0"/>
              <a:t>Forest, Biodiversity and Environment</a:t>
            </a:r>
          </a:p>
          <a:p>
            <a:pPr lvl="1" algn="just"/>
            <a:r>
              <a:rPr lang="en-GB" sz="2000" smtClean="0"/>
              <a:t>Forest Cover and Type Mapping, Biodiversity Characterisation, Environmental Impact Studies, Monitoring of Environmental Sensitive Area, Monitoring of Wetland Areas, Forest Fire and Risk Mapping</a:t>
            </a:r>
          </a:p>
          <a:p>
            <a:r>
              <a:rPr lang="en-GB" sz="2400" b="1" smtClean="0"/>
              <a:t>Engineering and Geology</a:t>
            </a:r>
          </a:p>
          <a:p>
            <a:pPr lvl="1" algn="just"/>
            <a:r>
              <a:rPr lang="en-GB" sz="2000" smtClean="0"/>
              <a:t>Mineral Potential Mapping, Groundwater Potential Zoning, Infrastructure Planning</a:t>
            </a:r>
          </a:p>
          <a:p>
            <a:r>
              <a:rPr lang="en-GB" sz="2400" b="1" smtClean="0"/>
              <a:t>Regional/ Land Development</a:t>
            </a:r>
          </a:p>
          <a:p>
            <a:pPr lvl="1" algn="just"/>
            <a:r>
              <a:rPr lang="en-GB" sz="2000" smtClean="0"/>
              <a:t>Town and Country Planning, Land Alienation, Solid Waste Disposal</a:t>
            </a:r>
          </a:p>
          <a:p>
            <a:pPr lvl="1"/>
            <a:endParaRPr lang="en-GB" sz="2000" smtClean="0"/>
          </a:p>
          <a:p>
            <a:endParaRPr lang="en-GB" smtClean="0"/>
          </a:p>
        </p:txBody>
      </p:sp>
      <p:sp>
        <p:nvSpPr>
          <p:cNvPr id="3" name="Title 2"/>
          <p:cNvSpPr>
            <a:spLocks noGrp="1"/>
          </p:cNvSpPr>
          <p:nvPr>
            <p:ph type="title"/>
          </p:nvPr>
        </p:nvSpPr>
        <p:spPr/>
        <p:txBody>
          <a:bodyPr/>
          <a:lstStyle/>
          <a:p>
            <a:pPr>
              <a:defRPr/>
            </a:pPr>
            <a:r>
              <a:rPr lang="en-GB" dirty="0" smtClean="0"/>
              <a:t>Application of RS and GIS</a:t>
            </a:r>
            <a:endParaRPr lang="en-GB" dirty="0"/>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2A300F6F-9B84-4A03-B89A-314337CC049D}" type="slidenum">
              <a:rPr lang="en-US" sz="1200" b="1">
                <a:solidFill>
                  <a:srgbClr val="FFFFFF"/>
                </a:solidFill>
              </a:rPr>
              <a:pPr algn="ctr" eaLnBrk="1" hangingPunct="1">
                <a:lnSpc>
                  <a:spcPct val="80000"/>
                </a:lnSpc>
              </a:pPr>
              <a:t>37</a:t>
            </a:fld>
            <a:endParaRPr lang="en-US" sz="1200" b="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sz="quarter" idx="1"/>
          </p:nvPr>
        </p:nvSpPr>
        <p:spPr>
          <a:xfrm>
            <a:off x="381000" y="1143000"/>
            <a:ext cx="8382000" cy="4953000"/>
          </a:xfrm>
        </p:spPr>
        <p:txBody>
          <a:bodyPr/>
          <a:lstStyle/>
          <a:p>
            <a:r>
              <a:rPr lang="en-GB" sz="2400" b="1" smtClean="0"/>
              <a:t>Marine and Oceanography</a:t>
            </a:r>
          </a:p>
          <a:p>
            <a:pPr lvl="1" algn="just"/>
            <a:r>
              <a:rPr lang="en-GB" sz="2000" smtClean="0"/>
              <a:t>Potential Fishing Zone (PFZ), Coastal Zone Mapping, Marine Resources, Physical Oceanography</a:t>
            </a:r>
          </a:p>
          <a:p>
            <a:r>
              <a:rPr lang="en-GB" sz="2400" b="1" smtClean="0"/>
              <a:t>Disaster Management</a:t>
            </a:r>
          </a:p>
          <a:p>
            <a:pPr lvl="1" algn="just"/>
            <a:r>
              <a:rPr lang="en-GB" sz="2000" smtClean="0"/>
              <a:t>Monitoring and Mapping of Disaster Areas (Forest fire, Flood and Landslide), Landslide Hazard Zonation, Flood Damage Assessment, Forest Fire</a:t>
            </a:r>
          </a:p>
          <a:p>
            <a:r>
              <a:rPr lang="en-GB" sz="2400" b="1" smtClean="0"/>
              <a:t>Meteorology</a:t>
            </a:r>
          </a:p>
          <a:p>
            <a:pPr lvl="1"/>
            <a:r>
              <a:rPr lang="en-GB" sz="2000" smtClean="0"/>
              <a:t>Extended Range Monsoon Forecasting, Ocean State Forecasting</a:t>
            </a:r>
          </a:p>
          <a:p>
            <a:r>
              <a:rPr lang="en-GB" sz="2400" b="1" smtClean="0"/>
              <a:t>Water</a:t>
            </a:r>
          </a:p>
          <a:p>
            <a:pPr lvl="1" algn="just"/>
            <a:r>
              <a:rPr lang="en-GB" sz="2000" smtClean="0"/>
              <a:t>Potential Drinking Water Zones, Monitoring of Catchment and Reservoir Areas, Surface Water, Watershed Development</a:t>
            </a:r>
          </a:p>
          <a:p>
            <a:pPr algn="just"/>
            <a:endParaRPr lang="en-GB" sz="2300" smtClean="0"/>
          </a:p>
          <a:p>
            <a:endParaRPr lang="en-GB" smtClean="0"/>
          </a:p>
        </p:txBody>
      </p:sp>
      <p:sp>
        <p:nvSpPr>
          <p:cNvPr id="3" name="Title 2"/>
          <p:cNvSpPr>
            <a:spLocks noGrp="1"/>
          </p:cNvSpPr>
          <p:nvPr>
            <p:ph type="title"/>
          </p:nvPr>
        </p:nvSpPr>
        <p:spPr/>
        <p:txBody>
          <a:bodyPr/>
          <a:lstStyle/>
          <a:p>
            <a:pPr>
              <a:defRPr/>
            </a:pPr>
            <a:r>
              <a:rPr lang="en-GB" dirty="0" smtClean="0"/>
              <a:t>Application of RS and GIS</a:t>
            </a:r>
            <a:endParaRPr lang="en-GB" dirty="0"/>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73E7CA3C-8AB9-48AB-B5FA-861F2BFF6875}" type="slidenum">
              <a:rPr lang="en-US" sz="1200" b="1">
                <a:solidFill>
                  <a:srgbClr val="FFFFFF"/>
                </a:solidFill>
              </a:rPr>
              <a:pPr algn="ctr" eaLnBrk="1" hangingPunct="1">
                <a:lnSpc>
                  <a:spcPct val="80000"/>
                </a:lnSpc>
              </a:pPr>
              <a:t>38</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sz="quarter" idx="1"/>
          </p:nvPr>
        </p:nvSpPr>
        <p:spPr>
          <a:xfrm>
            <a:off x="381000" y="1143000"/>
            <a:ext cx="8382000" cy="5181600"/>
          </a:xfrm>
        </p:spPr>
        <p:txBody>
          <a:bodyPr/>
          <a:lstStyle/>
          <a:p>
            <a:r>
              <a:rPr lang="en-GB" sz="2400" b="1" smtClean="0"/>
              <a:t>Environmental Health</a:t>
            </a:r>
          </a:p>
          <a:p>
            <a:pPr lvl="1"/>
            <a:r>
              <a:rPr lang="en-GB" sz="2000" smtClean="0"/>
              <a:t>Dengue Risk Mapping Zoning, Children Malnutrition Study, Air Pollution Study, Tick Borne Disease</a:t>
            </a:r>
          </a:p>
          <a:p>
            <a:r>
              <a:rPr lang="en-GB" sz="2400" b="1" smtClean="0"/>
              <a:t>Landuse Monitoring</a:t>
            </a:r>
          </a:p>
          <a:p>
            <a:pPr lvl="1"/>
            <a:r>
              <a:rPr lang="en-GB" sz="2000" smtClean="0"/>
              <a:t>Landuse/ Land Cover Mapping, Wasteland Mapping, Topography and Geographic Positioning, Urban Development, Geology</a:t>
            </a:r>
          </a:p>
          <a:p>
            <a:r>
              <a:rPr lang="en-GB" sz="2400" b="1" smtClean="0"/>
              <a:t>National Security</a:t>
            </a:r>
          </a:p>
          <a:p>
            <a:pPr lvl="1"/>
            <a:r>
              <a:rPr lang="en-GB" sz="2100" smtClean="0"/>
              <a:t>Intelligence, Territorial Security Management, Mapping and Rescue Planning, Strategic and Tactical, Ground Mobility</a:t>
            </a:r>
          </a:p>
          <a:p>
            <a:pPr algn="just"/>
            <a:endParaRPr lang="en-GB" sz="2300" smtClean="0"/>
          </a:p>
          <a:p>
            <a:endParaRPr lang="en-GB" smtClean="0"/>
          </a:p>
        </p:txBody>
      </p:sp>
      <p:sp>
        <p:nvSpPr>
          <p:cNvPr id="3" name="Title 2"/>
          <p:cNvSpPr>
            <a:spLocks noGrp="1"/>
          </p:cNvSpPr>
          <p:nvPr>
            <p:ph type="title"/>
          </p:nvPr>
        </p:nvSpPr>
        <p:spPr/>
        <p:txBody>
          <a:bodyPr/>
          <a:lstStyle/>
          <a:p>
            <a:pPr>
              <a:defRPr/>
            </a:pPr>
            <a:r>
              <a:rPr lang="en-GB" dirty="0" smtClean="0"/>
              <a:t>Application of RS and GIS</a:t>
            </a:r>
            <a:endParaRPr lang="en-GB" dirty="0"/>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B1DD92FE-7CE2-454E-9FA4-B04D9CE189E7}" type="slidenum">
              <a:rPr lang="en-US" sz="1200" b="1">
                <a:solidFill>
                  <a:srgbClr val="FFFFFF"/>
                </a:solidFill>
              </a:rPr>
              <a:pPr algn="ctr" eaLnBrk="1" hangingPunct="1">
                <a:lnSpc>
                  <a:spcPct val="80000"/>
                </a:lnSpc>
              </a:pPr>
              <a:t>39</a:t>
            </a:fld>
            <a:endParaRPr lang="en-US" sz="12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outerShdw blurRad="38100" dist="38100" dir="2700000" algn="tl">
                    <a:srgbClr val="C0C0C0"/>
                  </a:outerShdw>
                </a:effectLst>
              </a:rPr>
              <a:t>Can you recall Google Earth ?</a:t>
            </a:r>
            <a:endParaRPr lang="en-GB" dirty="0" smtClean="0">
              <a:effectLst>
                <a:outerShdw blurRad="38100" dist="38100" dir="2700000" algn="tl">
                  <a:srgbClr val="C0C0C0"/>
                </a:outerShdw>
              </a:effectLst>
            </a:endParaRPr>
          </a:p>
        </p:txBody>
      </p:sp>
      <p:pic>
        <p:nvPicPr>
          <p:cNvPr id="15363" name="Picture 4" descr="http://www.syix.com/elmer/6-Screenshots/Google%20Earth%205-004.jpg"/>
          <p:cNvPicPr>
            <a:picLocks noChangeAspect="1" noChangeArrowheads="1"/>
          </p:cNvPicPr>
          <p:nvPr/>
        </p:nvPicPr>
        <p:blipFill>
          <a:blip r:embed="rId2" cstate="print"/>
          <a:srcRect/>
          <a:stretch>
            <a:fillRect/>
          </a:stretch>
        </p:blipFill>
        <p:spPr bwMode="auto">
          <a:xfrm>
            <a:off x="762000" y="1143000"/>
            <a:ext cx="7696200" cy="4495800"/>
          </a:xfrm>
          <a:prstGeom prst="rect">
            <a:avLst/>
          </a:prstGeom>
          <a:noFill/>
          <a:ln w="9525">
            <a:noFill/>
            <a:miter lim="800000"/>
            <a:headEnd/>
            <a:tailEnd/>
          </a:ln>
        </p:spPr>
      </p:pic>
      <p:sp>
        <p:nvSpPr>
          <p:cNvPr id="15365" name="TextBox 8"/>
          <p:cNvSpPr txBox="1">
            <a:spLocks noChangeArrowheads="1"/>
          </p:cNvSpPr>
          <p:nvPr/>
        </p:nvSpPr>
        <p:spPr bwMode="auto">
          <a:xfrm>
            <a:off x="457200" y="5657671"/>
            <a:ext cx="8229600" cy="1200329"/>
          </a:xfrm>
          <a:prstGeom prst="rect">
            <a:avLst/>
          </a:prstGeom>
          <a:noFill/>
          <a:ln w="9525">
            <a:noFill/>
            <a:miter lim="800000"/>
            <a:headEnd/>
            <a:tailEnd/>
          </a:ln>
        </p:spPr>
        <p:txBody>
          <a:bodyPr>
            <a:spAutoFit/>
          </a:bodyPr>
          <a:lstStyle/>
          <a:p>
            <a:pPr algn="ctr"/>
            <a:r>
              <a:rPr lang="en-US" b="1" i="0" dirty="0"/>
              <a:t>The information in the Google earth is obtained through </a:t>
            </a:r>
            <a:r>
              <a:rPr lang="en-US" b="1" i="0" dirty="0">
                <a:solidFill>
                  <a:srgbClr val="C00000"/>
                </a:solidFill>
              </a:rPr>
              <a:t>Remote </a:t>
            </a:r>
            <a:r>
              <a:rPr lang="en-US" b="1" i="0" dirty="0" smtClean="0">
                <a:solidFill>
                  <a:srgbClr val="C00000"/>
                </a:solidFill>
              </a:rPr>
              <a:t>Sensing </a:t>
            </a:r>
            <a:r>
              <a:rPr lang="en-US" b="1" i="0" dirty="0" smtClean="0"/>
              <a:t>While its representation and management on geographical locations is made possible through </a:t>
            </a:r>
            <a:r>
              <a:rPr lang="en-US" b="1" i="0" dirty="0" smtClean="0">
                <a:solidFill>
                  <a:srgbClr val="FF0000"/>
                </a:solidFill>
              </a:rPr>
              <a:t>GIS</a:t>
            </a:r>
          </a:p>
          <a:p>
            <a:pPr algn="ctr"/>
            <a:endParaRPr lang="en-GB" b="1" i="0" dirty="0">
              <a:solidFill>
                <a:srgbClr val="C00000"/>
              </a:solidFill>
            </a:endParaRPr>
          </a:p>
        </p:txBody>
      </p:sp>
      <p:sp>
        <p:nvSpPr>
          <p:cNvPr id="6"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D194C8A7-E5FC-4B39-B186-0DFA333C81E3}" type="slidenum">
              <a:rPr lang="en-US" sz="1200" b="1">
                <a:solidFill>
                  <a:srgbClr val="FFFFFF"/>
                </a:solidFill>
              </a:rPr>
              <a:pPr algn="ctr" eaLnBrk="1" hangingPunct="1">
                <a:lnSpc>
                  <a:spcPct val="80000"/>
                </a:lnSpc>
              </a:pPr>
              <a:t>4</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sz="quarter" idx="1"/>
          </p:nvPr>
        </p:nvSpPr>
        <p:spPr>
          <a:xfrm>
            <a:off x="381000" y="1143000"/>
            <a:ext cx="8385175" cy="4953000"/>
          </a:xfrm>
        </p:spPr>
        <p:txBody>
          <a:bodyPr/>
          <a:lstStyle/>
          <a:p>
            <a:pPr eaLnBrk="1" hangingPunct="1"/>
            <a:endParaRPr lang="en-GB" smtClean="0"/>
          </a:p>
        </p:txBody>
      </p:sp>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Application of RS: Crop Growth Monitoring</a:t>
            </a:r>
            <a:endParaRPr lang="en-GB" smtClean="0">
              <a:effectLst>
                <a:outerShdw blurRad="38100" dist="38100" dir="2700000" algn="tl">
                  <a:srgbClr val="C0C0C0"/>
                </a:outerShdw>
              </a:effectLst>
            </a:endParaRPr>
          </a:p>
        </p:txBody>
      </p:sp>
      <p:pic>
        <p:nvPicPr>
          <p:cNvPr id="50180" name="Picture 2"/>
          <p:cNvPicPr>
            <a:picLocks noChangeAspect="1" noChangeArrowheads="1"/>
          </p:cNvPicPr>
          <p:nvPr/>
        </p:nvPicPr>
        <p:blipFill>
          <a:blip r:embed="rId2" cstate="print"/>
          <a:srcRect l="19913" t="11458" r="18008" b="6250"/>
          <a:stretch>
            <a:fillRect/>
          </a:stretch>
        </p:blipFill>
        <p:spPr bwMode="auto">
          <a:xfrm>
            <a:off x="381000" y="1143000"/>
            <a:ext cx="8458200" cy="5410200"/>
          </a:xfrm>
          <a:prstGeom prst="rect">
            <a:avLst/>
          </a:prstGeom>
          <a:noFill/>
          <a:ln w="9525">
            <a:noFill/>
            <a:miter lim="800000"/>
            <a:headEnd/>
            <a:tailEnd/>
          </a:ln>
        </p:spPr>
      </p:pic>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325878B1-2B00-4551-B136-17EF7BEF6D70}" type="slidenum">
              <a:rPr lang="en-US" sz="1200" b="1">
                <a:solidFill>
                  <a:srgbClr val="FFFFFF"/>
                </a:solidFill>
              </a:rPr>
              <a:pPr algn="ctr" eaLnBrk="1" hangingPunct="1">
                <a:lnSpc>
                  <a:spcPct val="80000"/>
                </a:lnSpc>
              </a:pPr>
              <a:t>40</a:t>
            </a:fld>
            <a:endParaRPr lang="en-US" sz="12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p:cNvSpPr>
            <a:spLocks noGrp="1"/>
          </p:cNvSpPr>
          <p:nvPr>
            <p:ph sz="quarter" idx="1"/>
          </p:nvPr>
        </p:nvSpPr>
        <p:spPr>
          <a:xfrm>
            <a:off x="381000" y="1143000"/>
            <a:ext cx="8385175" cy="4953000"/>
          </a:xfrm>
        </p:spPr>
        <p:txBody>
          <a:bodyPr/>
          <a:lstStyle/>
          <a:p>
            <a:pPr eaLnBrk="1" hangingPunct="1"/>
            <a:r>
              <a:rPr lang="en-GB" smtClean="0"/>
              <a:t>Global Normalized difference vegetation index (NDVI) map by MODIS (2003)</a:t>
            </a:r>
          </a:p>
        </p:txBody>
      </p:sp>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Application of RS: Crop Growth Monitoring</a:t>
            </a:r>
            <a:endParaRPr lang="en-GB" smtClean="0">
              <a:effectLst>
                <a:outerShdw blurRad="38100" dist="38100" dir="2700000" algn="tl">
                  <a:srgbClr val="C0C0C0"/>
                </a:outerShdw>
              </a:effectLst>
            </a:endParaRPr>
          </a:p>
        </p:txBody>
      </p:sp>
      <p:pic>
        <p:nvPicPr>
          <p:cNvPr id="51204" name="Picture 2"/>
          <p:cNvPicPr>
            <a:picLocks noChangeAspect="1" noChangeArrowheads="1"/>
          </p:cNvPicPr>
          <p:nvPr/>
        </p:nvPicPr>
        <p:blipFill>
          <a:blip r:embed="rId2" cstate="print"/>
          <a:srcRect/>
          <a:stretch>
            <a:fillRect/>
          </a:stretch>
        </p:blipFill>
        <p:spPr bwMode="auto">
          <a:xfrm>
            <a:off x="114300" y="2209800"/>
            <a:ext cx="8801100" cy="4400550"/>
          </a:xfrm>
          <a:prstGeom prst="rect">
            <a:avLst/>
          </a:prstGeom>
          <a:noFill/>
          <a:ln w="9525">
            <a:noFill/>
            <a:miter lim="800000"/>
            <a:headEnd/>
            <a:tailEnd/>
          </a:ln>
        </p:spPr>
      </p:pic>
      <p:sp>
        <p:nvSpPr>
          <p:cNvPr id="51205" name="Rectangle 4"/>
          <p:cNvSpPr>
            <a:spLocks noChangeArrowheads="1"/>
          </p:cNvSpPr>
          <p:nvPr/>
        </p:nvSpPr>
        <p:spPr bwMode="auto">
          <a:xfrm>
            <a:off x="7548563" y="6488113"/>
            <a:ext cx="1595437" cy="369887"/>
          </a:xfrm>
          <a:prstGeom prst="rect">
            <a:avLst/>
          </a:prstGeom>
          <a:noFill/>
          <a:ln w="9525">
            <a:noFill/>
            <a:miter lim="800000"/>
            <a:headEnd/>
            <a:tailEnd/>
          </a:ln>
        </p:spPr>
        <p:txBody>
          <a:bodyPr wrap="none">
            <a:spAutoFit/>
          </a:bodyPr>
          <a:lstStyle/>
          <a:p>
            <a:r>
              <a:rPr lang="en-GB"/>
              <a:t>[GSFC, 2003]</a:t>
            </a:r>
          </a:p>
        </p:txBody>
      </p:sp>
      <p:sp>
        <p:nvSpPr>
          <p:cNvPr id="6"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CA06E694-425F-4AB3-A3DB-91F93509E837}" type="slidenum">
              <a:rPr lang="en-US" sz="1200" b="1">
                <a:solidFill>
                  <a:srgbClr val="FFFFFF"/>
                </a:solidFill>
              </a:rPr>
              <a:pPr algn="ctr" eaLnBrk="1" hangingPunct="1">
                <a:lnSpc>
                  <a:spcPct val="80000"/>
                </a:lnSpc>
              </a:pPr>
              <a:t>41</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mtClean="0">
                <a:effectLst>
                  <a:outerShdw blurRad="38100" dist="38100" dir="2700000" algn="tl">
                    <a:srgbClr val="C0C0C0"/>
                  </a:outerShdw>
                </a:effectLst>
              </a:rPr>
              <a:t>Application of RS</a:t>
            </a:r>
            <a:r>
              <a:rPr lang="en-US" smtClean="0">
                <a:effectLst>
                  <a:outerShdw blurRad="38100" dist="38100" dir="2700000" algn="tl">
                    <a:srgbClr val="C0C0C0"/>
                  </a:outerShdw>
                </a:effectLst>
              </a:rPr>
              <a:t>: Forest Monitoring</a:t>
            </a:r>
            <a:endParaRPr lang="en-GB" smtClean="0">
              <a:effectLst>
                <a:outerShdw blurRad="38100" dist="38100" dir="2700000" algn="tl">
                  <a:srgbClr val="C0C0C0"/>
                </a:outerShdw>
              </a:effectLst>
            </a:endParaRPr>
          </a:p>
        </p:txBody>
      </p:sp>
      <p:pic>
        <p:nvPicPr>
          <p:cNvPr id="52227" name="Picture 2"/>
          <p:cNvPicPr>
            <a:picLocks noChangeAspect="1" noChangeArrowheads="1"/>
          </p:cNvPicPr>
          <p:nvPr/>
        </p:nvPicPr>
        <p:blipFill>
          <a:blip r:embed="rId2" cstate="print"/>
          <a:srcRect l="20499" t="12500" r="18594" b="9375"/>
          <a:stretch>
            <a:fillRect/>
          </a:stretch>
        </p:blipFill>
        <p:spPr bwMode="auto">
          <a:xfrm>
            <a:off x="533400" y="1143000"/>
            <a:ext cx="7924800" cy="5410200"/>
          </a:xfrm>
          <a:prstGeom prst="rect">
            <a:avLst/>
          </a:prstGeom>
          <a:noFill/>
          <a:ln w="9525">
            <a:noFill/>
            <a:miter lim="800000"/>
            <a:headEnd/>
            <a:tailEnd/>
          </a:ln>
        </p:spPr>
      </p:pic>
      <p:sp>
        <p:nvSpPr>
          <p:cNvPr id="5"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8FD924FB-084C-4D33-AE76-397067331700}" type="slidenum">
              <a:rPr lang="en-US" sz="1200" b="1">
                <a:solidFill>
                  <a:srgbClr val="FFFFFF"/>
                </a:solidFill>
              </a:rPr>
              <a:pPr algn="ctr" eaLnBrk="1" hangingPunct="1">
                <a:lnSpc>
                  <a:spcPct val="80000"/>
                </a:lnSpc>
              </a:pPr>
              <a:t>42</a:t>
            </a:fld>
            <a:endParaRPr lang="en-US" sz="1200" b="1">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eaLnBrk="1" hangingPunct="1"/>
            <a:r>
              <a:rPr lang="en-US" sz="3000" smtClean="0">
                <a:effectLst>
                  <a:outerShdw blurRad="38100" dist="38100" dir="2700000" algn="tl">
                    <a:srgbClr val="C0C0C0"/>
                  </a:outerShdw>
                </a:effectLst>
              </a:rPr>
              <a:t>Application of RS: Urban Heat Island Monitoring</a:t>
            </a:r>
            <a:endParaRPr lang="en-GB" sz="3000" smtClean="0">
              <a:effectLst>
                <a:outerShdw blurRad="38100" dist="38100" dir="2700000" algn="tl">
                  <a:srgbClr val="C0C0C0"/>
                </a:outerShdw>
              </a:effectLst>
            </a:endParaRPr>
          </a:p>
        </p:txBody>
      </p:sp>
      <p:pic>
        <p:nvPicPr>
          <p:cNvPr id="53251" name="Picture 4"/>
          <p:cNvPicPr>
            <a:picLocks noChangeAspect="1" noChangeArrowheads="1"/>
          </p:cNvPicPr>
          <p:nvPr/>
        </p:nvPicPr>
        <p:blipFill>
          <a:blip r:embed="rId2" cstate="print"/>
          <a:srcRect l="20081" t="21875" r="18375" b="17204"/>
          <a:stretch>
            <a:fillRect/>
          </a:stretch>
        </p:blipFill>
        <p:spPr bwMode="auto">
          <a:xfrm>
            <a:off x="304800" y="1143000"/>
            <a:ext cx="8763000" cy="4876800"/>
          </a:xfrm>
          <a:prstGeom prst="rect">
            <a:avLst/>
          </a:prstGeom>
          <a:noFill/>
          <a:ln w="9525">
            <a:noFill/>
            <a:miter lim="800000"/>
            <a:headEnd/>
            <a:tailEnd/>
          </a:ln>
        </p:spPr>
      </p:pic>
      <p:sp>
        <p:nvSpPr>
          <p:cNvPr id="53252" name="TextBox 6"/>
          <p:cNvSpPr txBox="1">
            <a:spLocks noChangeArrowheads="1"/>
          </p:cNvSpPr>
          <p:nvPr/>
        </p:nvSpPr>
        <p:spPr bwMode="auto">
          <a:xfrm>
            <a:off x="152400" y="6248400"/>
            <a:ext cx="8763000" cy="430213"/>
          </a:xfrm>
          <a:prstGeom prst="rect">
            <a:avLst/>
          </a:prstGeom>
          <a:noFill/>
          <a:ln w="9525">
            <a:noFill/>
            <a:miter lim="800000"/>
            <a:headEnd/>
            <a:tailEnd/>
          </a:ln>
        </p:spPr>
        <p:txBody>
          <a:bodyPr>
            <a:spAutoFit/>
          </a:bodyPr>
          <a:lstStyle/>
          <a:p>
            <a:r>
              <a:rPr lang="en-US" sz="2200" b="1" i="0"/>
              <a:t>Land Surface temperature is clearly enhanced by land cover</a:t>
            </a:r>
            <a:endParaRPr lang="en-GB" sz="2200" b="1" i="0"/>
          </a:p>
        </p:txBody>
      </p:sp>
      <p:sp>
        <p:nvSpPr>
          <p:cNvPr id="8"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1371B751-25F5-479D-A45E-F775B65E2201}" type="slidenum">
              <a:rPr lang="en-US" sz="1200" b="1">
                <a:solidFill>
                  <a:srgbClr val="FFFFFF"/>
                </a:solidFill>
              </a:rPr>
              <a:pPr algn="ctr" eaLnBrk="1" hangingPunct="1">
                <a:lnSpc>
                  <a:spcPct val="80000"/>
                </a:lnSpc>
              </a:pPr>
              <a:t>43</a:t>
            </a:fld>
            <a:endParaRPr lang="en-US" sz="1200" b="1">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Application of RS: Wild Fire Monitoring</a:t>
            </a:r>
            <a:endParaRPr lang="en-GB" smtClean="0">
              <a:effectLst>
                <a:outerShdw blurRad="38100" dist="38100" dir="2700000" algn="tl">
                  <a:srgbClr val="C0C0C0"/>
                </a:outerShdw>
              </a:effectLst>
            </a:endParaRPr>
          </a:p>
        </p:txBody>
      </p:sp>
      <p:pic>
        <p:nvPicPr>
          <p:cNvPr id="54275" name="Picture 2"/>
          <p:cNvPicPr>
            <a:picLocks noChangeAspect="1" noChangeArrowheads="1"/>
          </p:cNvPicPr>
          <p:nvPr/>
        </p:nvPicPr>
        <p:blipFill>
          <a:blip r:embed="rId2" cstate="print"/>
          <a:srcRect l="20499" t="12500" r="18594" b="9375"/>
          <a:stretch>
            <a:fillRect/>
          </a:stretch>
        </p:blipFill>
        <p:spPr bwMode="auto">
          <a:xfrm>
            <a:off x="609600" y="1143000"/>
            <a:ext cx="7713663" cy="5562600"/>
          </a:xfrm>
          <a:prstGeom prst="rect">
            <a:avLst/>
          </a:prstGeom>
          <a:noFill/>
          <a:ln w="9525">
            <a:noFill/>
            <a:miter lim="800000"/>
            <a:headEnd/>
            <a:tailEnd/>
          </a:ln>
        </p:spPr>
      </p:pic>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8EB3A217-7B52-47B8-B90D-D2D3A0EC9ED5}" type="slidenum">
              <a:rPr lang="en-US" sz="1200" b="1">
                <a:solidFill>
                  <a:srgbClr val="FFFFFF"/>
                </a:solidFill>
              </a:rPr>
              <a:pPr algn="ctr" eaLnBrk="1" hangingPunct="1">
                <a:lnSpc>
                  <a:spcPct val="80000"/>
                </a:lnSpc>
              </a:pPr>
              <a:t>44</a:t>
            </a:fld>
            <a:endParaRPr lang="en-US" sz="1200" b="1">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Application of RS: Disaster Management</a:t>
            </a:r>
            <a:endParaRPr lang="en-GB" smtClean="0">
              <a:effectLst>
                <a:outerShdw blurRad="38100" dist="38100" dir="2700000" algn="tl">
                  <a:srgbClr val="C0C0C0"/>
                </a:outerShdw>
              </a:effectLst>
            </a:endParaRPr>
          </a:p>
        </p:txBody>
      </p:sp>
      <p:pic>
        <p:nvPicPr>
          <p:cNvPr id="55299" name="Picture 2"/>
          <p:cNvPicPr>
            <a:picLocks noChangeAspect="1" noChangeArrowheads="1"/>
          </p:cNvPicPr>
          <p:nvPr/>
        </p:nvPicPr>
        <p:blipFill>
          <a:blip r:embed="rId2" cstate="print"/>
          <a:srcRect l="19913" t="11458" r="18008" b="6250"/>
          <a:stretch>
            <a:fillRect/>
          </a:stretch>
        </p:blipFill>
        <p:spPr bwMode="auto">
          <a:xfrm>
            <a:off x="687388" y="1066800"/>
            <a:ext cx="7770812" cy="5715000"/>
          </a:xfrm>
          <a:prstGeom prst="rect">
            <a:avLst/>
          </a:prstGeom>
          <a:noFill/>
          <a:ln w="9525">
            <a:noFill/>
            <a:miter lim="800000"/>
            <a:headEnd/>
            <a:tailEnd/>
          </a:ln>
        </p:spPr>
      </p:pic>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9C67536D-97E1-40D1-A3C9-2228DCB14562}" type="slidenum">
              <a:rPr lang="en-US" sz="1200" b="1">
                <a:solidFill>
                  <a:srgbClr val="FFFFFF"/>
                </a:solidFill>
              </a:rPr>
              <a:pPr algn="ctr" eaLnBrk="1" hangingPunct="1">
                <a:lnSpc>
                  <a:spcPct val="80000"/>
                </a:lnSpc>
              </a:pPr>
              <a:t>45</a:t>
            </a:fld>
            <a:endParaRPr lang="en-US" sz="1200" b="1">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76200"/>
            <a:ext cx="8229600" cy="560388"/>
          </a:xfrm>
        </p:spPr>
        <p:txBody>
          <a:bodyPr>
            <a:noAutofit/>
          </a:bodyPr>
          <a:lstStyle/>
          <a:p>
            <a:pPr eaLnBrk="1" fontAlgn="auto" hangingPunct="1">
              <a:spcAft>
                <a:spcPts val="0"/>
              </a:spcAft>
              <a:defRPr/>
            </a:pPr>
            <a:r>
              <a:rPr lang="en-US" dirty="0" smtClean="0"/>
              <a:t>Application of RS: Land </a:t>
            </a:r>
            <a:r>
              <a:rPr lang="en-US" dirty="0"/>
              <a:t>Uses</a:t>
            </a:r>
          </a:p>
        </p:txBody>
      </p:sp>
      <p:sp>
        <p:nvSpPr>
          <p:cNvPr id="9" name="Slide Number Placeholder 5"/>
          <p:cNvSpPr>
            <a:spLocks noGrp="1"/>
          </p:cNvSpPr>
          <p:nvPr>
            <p:ph type="sldNum" sz="quarter" idx="4294967295"/>
          </p:nvPr>
        </p:nvSpPr>
        <p:spPr>
          <a:xfrm>
            <a:off x="0" y="746125"/>
            <a:ext cx="533400" cy="244475"/>
          </a:xfrm>
        </p:spPr>
        <p:txBody>
          <a:bodyPr/>
          <a:lstStyle/>
          <a:p>
            <a:pPr>
              <a:lnSpc>
                <a:spcPct val="80000"/>
              </a:lnSpc>
            </a:pPr>
            <a:fld id="{33D7CBE5-E5E6-4615-8898-C73600DE0948}" type="slidenum">
              <a:rPr lang="en-US" sz="1200"/>
              <a:pPr>
                <a:lnSpc>
                  <a:spcPct val="80000"/>
                </a:lnSpc>
              </a:pPr>
              <a:t>46</a:t>
            </a:fld>
            <a:endParaRPr lang="en-US" sz="1200"/>
          </a:p>
        </p:txBody>
      </p:sp>
      <p:pic>
        <p:nvPicPr>
          <p:cNvPr id="56324" name="Picture 4" descr="composite4_sm"/>
          <p:cNvPicPr>
            <a:picLocks noChangeAspect="1" noChangeArrowheads="1"/>
          </p:cNvPicPr>
          <p:nvPr/>
        </p:nvPicPr>
        <p:blipFill>
          <a:blip r:embed="rId2" cstate="print"/>
          <a:srcRect/>
          <a:stretch>
            <a:fillRect/>
          </a:stretch>
        </p:blipFill>
        <p:spPr bwMode="auto">
          <a:xfrm>
            <a:off x="990600" y="1143000"/>
            <a:ext cx="3733800" cy="3460750"/>
          </a:xfrm>
          <a:prstGeom prst="rect">
            <a:avLst/>
          </a:prstGeom>
          <a:noFill/>
          <a:ln w="9525">
            <a:noFill/>
            <a:miter lim="800000"/>
            <a:headEnd/>
            <a:tailEnd/>
          </a:ln>
        </p:spPr>
      </p:pic>
      <p:pic>
        <p:nvPicPr>
          <p:cNvPr id="56325" name="Picture 7" descr="composite12_sm"/>
          <p:cNvPicPr>
            <a:picLocks noChangeAspect="1" noChangeArrowheads="1"/>
          </p:cNvPicPr>
          <p:nvPr/>
        </p:nvPicPr>
        <p:blipFill>
          <a:blip r:embed="rId3" cstate="print"/>
          <a:srcRect/>
          <a:stretch>
            <a:fillRect/>
          </a:stretch>
        </p:blipFill>
        <p:spPr bwMode="auto">
          <a:xfrm>
            <a:off x="5105400" y="2514600"/>
            <a:ext cx="3386138" cy="3517900"/>
          </a:xfrm>
          <a:prstGeom prst="rect">
            <a:avLst/>
          </a:prstGeom>
          <a:noFill/>
          <a:ln w="9525">
            <a:noFill/>
            <a:miter lim="800000"/>
            <a:headEnd/>
            <a:tailEnd/>
          </a:ln>
        </p:spPr>
      </p:pic>
      <p:sp>
        <p:nvSpPr>
          <p:cNvPr id="56326" name="AutoShape 10"/>
          <p:cNvSpPr>
            <a:spLocks noChangeArrowheads="1"/>
          </p:cNvSpPr>
          <p:nvPr/>
        </p:nvSpPr>
        <p:spPr bwMode="auto">
          <a:xfrm>
            <a:off x="3048000" y="1905000"/>
            <a:ext cx="2895600" cy="533400"/>
          </a:xfrm>
          <a:prstGeom prst="curvedDownArrow">
            <a:avLst>
              <a:gd name="adj1" fmla="val 108571"/>
              <a:gd name="adj2" fmla="val 217143"/>
              <a:gd name="adj3" fmla="val 33333"/>
            </a:avLst>
          </a:prstGeom>
          <a:solidFill>
            <a:schemeClr val="accent1"/>
          </a:solidFill>
          <a:ln w="9525">
            <a:solidFill>
              <a:schemeClr val="tx1"/>
            </a:solidFill>
            <a:miter lim="800000"/>
            <a:headEnd/>
            <a:tailEnd/>
          </a:ln>
        </p:spPr>
        <p:txBody>
          <a:bodyPr wrap="none" anchor="ctr"/>
          <a:lstStyle/>
          <a:p>
            <a:endParaRPr lang="en-GB"/>
          </a:p>
        </p:txBody>
      </p:sp>
      <p:sp>
        <p:nvSpPr>
          <p:cNvPr id="56327" name="Rectangle 11"/>
          <p:cNvSpPr>
            <a:spLocks noChangeArrowheads="1"/>
          </p:cNvSpPr>
          <p:nvPr/>
        </p:nvSpPr>
        <p:spPr bwMode="auto">
          <a:xfrm>
            <a:off x="1447800" y="4645025"/>
            <a:ext cx="2941638" cy="647700"/>
          </a:xfrm>
          <a:prstGeom prst="rect">
            <a:avLst/>
          </a:prstGeom>
          <a:noFill/>
          <a:ln w="9525">
            <a:noFill/>
            <a:miter lim="800000"/>
            <a:headEnd/>
            <a:tailEnd/>
          </a:ln>
        </p:spPr>
        <p:txBody>
          <a:bodyPr wrap="none" anchor="ctr">
            <a:spAutoFit/>
          </a:bodyPr>
          <a:lstStyle/>
          <a:p>
            <a:pPr algn="l" eaLnBrk="1" hangingPunct="1"/>
            <a:r>
              <a:rPr lang="en-US" i="0"/>
              <a:t>Newfoundland</a:t>
            </a:r>
            <a:r>
              <a:rPr lang="en-US"/>
              <a:t> , Canada</a:t>
            </a:r>
          </a:p>
          <a:p>
            <a:pPr algn="l" eaLnBrk="1" hangingPunct="1"/>
            <a:r>
              <a:rPr lang="en-US"/>
              <a:t>Landsat Composite Image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r>
              <a:rPr lang="en-US" smtClean="0">
                <a:effectLst>
                  <a:outerShdw blurRad="38100" dist="38100" dir="2700000" algn="tl">
                    <a:srgbClr val="C0C0C0"/>
                  </a:outerShdw>
                </a:effectLst>
              </a:rPr>
              <a:t>Application of RS: Land Use change</a:t>
            </a:r>
            <a:endParaRPr lang="en-GB" smtClean="0">
              <a:effectLst>
                <a:outerShdw blurRad="38100" dist="38100" dir="2700000" algn="tl">
                  <a:srgbClr val="C0C0C0"/>
                </a:outerShdw>
              </a:effectLst>
            </a:endParaRPr>
          </a:p>
        </p:txBody>
      </p:sp>
      <p:pic>
        <p:nvPicPr>
          <p:cNvPr id="57347" name="Picture 2"/>
          <p:cNvPicPr>
            <a:picLocks noChangeAspect="1" noChangeArrowheads="1"/>
          </p:cNvPicPr>
          <p:nvPr/>
        </p:nvPicPr>
        <p:blipFill>
          <a:blip r:embed="rId2" cstate="print"/>
          <a:srcRect l="20499" t="12500" r="18008" b="6250"/>
          <a:stretch>
            <a:fillRect/>
          </a:stretch>
        </p:blipFill>
        <p:spPr bwMode="auto">
          <a:xfrm>
            <a:off x="914400" y="1143000"/>
            <a:ext cx="7385050" cy="5486400"/>
          </a:xfrm>
          <a:prstGeom prst="rect">
            <a:avLst/>
          </a:prstGeom>
          <a:noFill/>
          <a:ln w="9525">
            <a:noFill/>
            <a:miter lim="800000"/>
            <a:headEnd/>
            <a:tailEnd/>
          </a:ln>
        </p:spPr>
      </p:pic>
      <p:sp>
        <p:nvSpPr>
          <p:cNvPr id="5"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8ABF12A1-C948-4D73-A653-1B92F0AA1AC5}" type="slidenum">
              <a:rPr lang="en-US" sz="1200" b="1">
                <a:solidFill>
                  <a:srgbClr val="FFFFFF"/>
                </a:solidFill>
              </a:rPr>
              <a:pPr algn="ctr" eaLnBrk="1" hangingPunct="1">
                <a:lnSpc>
                  <a:spcPct val="80000"/>
                </a:lnSpc>
              </a:pPr>
              <a:t>47</a:t>
            </a:fld>
            <a:endParaRPr lang="en-US" sz="1200" b="1">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effectLst>
                  <a:outerShdw blurRad="38100" dist="38100" dir="2700000" algn="tl">
                    <a:srgbClr val="C0C0C0"/>
                  </a:outerShdw>
                </a:effectLst>
              </a:rPr>
              <a:t>Application of RS: Water</a:t>
            </a:r>
            <a:endParaRPr lang="en-GB" smtClean="0">
              <a:effectLst>
                <a:outerShdw blurRad="38100" dist="38100" dir="2700000" algn="tl">
                  <a:srgbClr val="C0C0C0"/>
                </a:outerShdw>
              </a:effectLst>
            </a:endParaRPr>
          </a:p>
        </p:txBody>
      </p:sp>
      <p:pic>
        <p:nvPicPr>
          <p:cNvPr id="58371" name="Picture 2"/>
          <p:cNvPicPr>
            <a:picLocks noChangeAspect="1" noChangeArrowheads="1"/>
          </p:cNvPicPr>
          <p:nvPr/>
        </p:nvPicPr>
        <p:blipFill>
          <a:blip r:embed="rId2" cstate="print"/>
          <a:srcRect l="21669" t="13542" r="19766" b="9375"/>
          <a:stretch>
            <a:fillRect/>
          </a:stretch>
        </p:blipFill>
        <p:spPr bwMode="auto">
          <a:xfrm>
            <a:off x="762000" y="1066800"/>
            <a:ext cx="7620000" cy="5257800"/>
          </a:xfrm>
          <a:prstGeom prst="rect">
            <a:avLst/>
          </a:prstGeom>
          <a:noFill/>
          <a:ln w="9525">
            <a:noFill/>
            <a:miter lim="800000"/>
            <a:headEnd/>
            <a:tailEnd/>
          </a:ln>
        </p:spPr>
      </p:pic>
      <p:sp>
        <p:nvSpPr>
          <p:cNvPr id="5"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CC2FDC11-F538-4602-A081-B2E22C01AC1B}" type="slidenum">
              <a:rPr lang="en-US" sz="1200" b="1">
                <a:solidFill>
                  <a:srgbClr val="FFFFFF"/>
                </a:solidFill>
              </a:rPr>
              <a:pPr algn="ctr" eaLnBrk="1" hangingPunct="1">
                <a:lnSpc>
                  <a:spcPct val="80000"/>
                </a:lnSpc>
              </a:pPr>
              <a:t>48</a:t>
            </a:fld>
            <a:endParaRPr lang="en-US" sz="12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76200"/>
            <a:ext cx="8153400" cy="609600"/>
          </a:xfrm>
        </p:spPr>
        <p:txBody>
          <a:bodyPr/>
          <a:lstStyle/>
          <a:p>
            <a:pPr eaLnBrk="1" fontAlgn="auto" hangingPunct="1">
              <a:spcAft>
                <a:spcPts val="0"/>
              </a:spcAft>
              <a:defRPr/>
            </a:pPr>
            <a:r>
              <a:rPr lang="en-US" dirty="0" smtClean="0"/>
              <a:t>Application of RS: Flood </a:t>
            </a:r>
            <a:r>
              <a:rPr lang="en-US" dirty="0"/>
              <a:t>Mapping</a:t>
            </a:r>
          </a:p>
        </p:txBody>
      </p:sp>
      <p:sp>
        <p:nvSpPr>
          <p:cNvPr id="9" name="Slide Number Placeholder 5"/>
          <p:cNvSpPr>
            <a:spLocks noGrp="1"/>
          </p:cNvSpPr>
          <p:nvPr>
            <p:ph type="sldNum" sz="quarter" idx="4294967295"/>
          </p:nvPr>
        </p:nvSpPr>
        <p:spPr>
          <a:xfrm>
            <a:off x="0" y="746125"/>
            <a:ext cx="533400" cy="244475"/>
          </a:xfrm>
        </p:spPr>
        <p:txBody>
          <a:bodyPr/>
          <a:lstStyle/>
          <a:p>
            <a:pPr>
              <a:lnSpc>
                <a:spcPct val="80000"/>
              </a:lnSpc>
            </a:pPr>
            <a:fld id="{ED52AE20-CF4D-4FF2-85D2-CED47AE5541A}" type="slidenum">
              <a:rPr lang="en-US" sz="1200"/>
              <a:pPr>
                <a:lnSpc>
                  <a:spcPct val="80000"/>
                </a:lnSpc>
              </a:pPr>
              <a:t>49</a:t>
            </a:fld>
            <a:endParaRPr lang="en-US" sz="1200"/>
          </a:p>
        </p:txBody>
      </p:sp>
      <p:pic>
        <p:nvPicPr>
          <p:cNvPr id="59396" name="Picture 4" descr="stluis_b4"/>
          <p:cNvPicPr>
            <a:picLocks noChangeAspect="1" noChangeArrowheads="1"/>
          </p:cNvPicPr>
          <p:nvPr/>
        </p:nvPicPr>
        <p:blipFill>
          <a:blip r:embed="rId2" cstate="print"/>
          <a:srcRect/>
          <a:stretch>
            <a:fillRect/>
          </a:stretch>
        </p:blipFill>
        <p:spPr bwMode="auto">
          <a:xfrm>
            <a:off x="609600" y="1111250"/>
            <a:ext cx="3200400" cy="4108450"/>
          </a:xfrm>
          <a:prstGeom prst="rect">
            <a:avLst/>
          </a:prstGeom>
          <a:noFill/>
          <a:ln w="9525">
            <a:noFill/>
            <a:miter lim="800000"/>
            <a:headEnd/>
            <a:tailEnd/>
          </a:ln>
        </p:spPr>
      </p:pic>
      <p:pic>
        <p:nvPicPr>
          <p:cNvPr id="59397" name="Picture 5" descr="STluis_AFTER"/>
          <p:cNvPicPr>
            <a:picLocks noChangeAspect="1" noChangeArrowheads="1"/>
          </p:cNvPicPr>
          <p:nvPr/>
        </p:nvPicPr>
        <p:blipFill>
          <a:blip r:embed="rId3" cstate="print"/>
          <a:srcRect/>
          <a:stretch>
            <a:fillRect/>
          </a:stretch>
        </p:blipFill>
        <p:spPr bwMode="auto">
          <a:xfrm>
            <a:off x="5334000" y="1109663"/>
            <a:ext cx="3086100" cy="3970337"/>
          </a:xfrm>
          <a:prstGeom prst="rect">
            <a:avLst/>
          </a:prstGeom>
          <a:noFill/>
          <a:ln w="9525">
            <a:noFill/>
            <a:miter lim="800000"/>
            <a:headEnd/>
            <a:tailEnd/>
          </a:ln>
        </p:spPr>
      </p:pic>
      <p:sp>
        <p:nvSpPr>
          <p:cNvPr id="59398" name="Rectangle 6"/>
          <p:cNvSpPr>
            <a:spLocks noChangeArrowheads="1"/>
          </p:cNvSpPr>
          <p:nvPr/>
        </p:nvSpPr>
        <p:spPr bwMode="auto">
          <a:xfrm>
            <a:off x="457200" y="5257800"/>
            <a:ext cx="3603625" cy="915988"/>
          </a:xfrm>
          <a:prstGeom prst="rect">
            <a:avLst/>
          </a:prstGeom>
          <a:noFill/>
          <a:ln w="9525">
            <a:noFill/>
            <a:miter lim="800000"/>
            <a:headEnd/>
            <a:tailEnd/>
          </a:ln>
        </p:spPr>
        <p:txBody>
          <a:bodyPr anchor="ctr">
            <a:spAutoFit/>
          </a:bodyPr>
          <a:lstStyle/>
          <a:p>
            <a:pPr algn="l" eaLnBrk="1" hangingPunct="1"/>
            <a:r>
              <a:rPr lang="en-US" i="0"/>
              <a:t>satellite image of St. Louis on </a:t>
            </a:r>
            <a:r>
              <a:rPr lang="en-US" b="1" i="0"/>
              <a:t>July 4, 1988</a:t>
            </a:r>
            <a:r>
              <a:rPr lang="en-US" i="0"/>
              <a:t>, during normal river levels.</a:t>
            </a:r>
          </a:p>
        </p:txBody>
      </p:sp>
      <p:sp>
        <p:nvSpPr>
          <p:cNvPr id="59399" name="Rectangle 7"/>
          <p:cNvSpPr>
            <a:spLocks noChangeArrowheads="1"/>
          </p:cNvSpPr>
          <p:nvPr/>
        </p:nvSpPr>
        <p:spPr bwMode="auto">
          <a:xfrm>
            <a:off x="5715000" y="5241925"/>
            <a:ext cx="2949575" cy="915988"/>
          </a:xfrm>
          <a:prstGeom prst="rect">
            <a:avLst/>
          </a:prstGeom>
          <a:noFill/>
          <a:ln w="9525">
            <a:noFill/>
            <a:miter lim="800000"/>
            <a:headEnd/>
            <a:tailEnd/>
          </a:ln>
        </p:spPr>
        <p:txBody>
          <a:bodyPr anchor="ctr">
            <a:spAutoFit/>
          </a:bodyPr>
          <a:lstStyle/>
          <a:p>
            <a:pPr algn="l" eaLnBrk="1" hangingPunct="1"/>
            <a:r>
              <a:rPr lang="en-US" i="0"/>
              <a:t>St. Louis on </a:t>
            </a:r>
            <a:r>
              <a:rPr lang="en-US" b="1" i="0"/>
              <a:t>July 18, 1993</a:t>
            </a:r>
            <a:r>
              <a:rPr lang="en-US" i="0"/>
              <a:t>, during the height of the flooding.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you recall Google Earth ?</a:t>
            </a:r>
            <a:endParaRPr lang="en-US" dirty="0"/>
          </a:p>
        </p:txBody>
      </p:sp>
      <p:pic>
        <p:nvPicPr>
          <p:cNvPr id="1026" name="Picture 2" descr="C:\Users\Fizan\Desktop\1.png"/>
          <p:cNvPicPr>
            <a:picLocks noChangeAspect="1" noChangeArrowheads="1"/>
          </p:cNvPicPr>
          <p:nvPr/>
        </p:nvPicPr>
        <p:blipFill>
          <a:blip r:embed="rId2" cstate="print"/>
          <a:srcRect/>
          <a:stretch>
            <a:fillRect/>
          </a:stretch>
        </p:blipFill>
        <p:spPr bwMode="auto">
          <a:xfrm>
            <a:off x="179232" y="1143000"/>
            <a:ext cx="8789701" cy="54102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76200"/>
            <a:ext cx="8153400" cy="685800"/>
          </a:xfrm>
        </p:spPr>
        <p:txBody>
          <a:bodyPr/>
          <a:lstStyle/>
          <a:p>
            <a:pPr eaLnBrk="1" fontAlgn="auto" hangingPunct="1">
              <a:spcAft>
                <a:spcPts val="0"/>
              </a:spcAft>
              <a:defRPr/>
            </a:pPr>
            <a:r>
              <a:rPr lang="en-US" dirty="0" smtClean="0"/>
              <a:t>Application of RS: Military Use</a:t>
            </a:r>
            <a:endParaRPr lang="en-US" dirty="0"/>
          </a:p>
        </p:txBody>
      </p:sp>
      <p:sp>
        <p:nvSpPr>
          <p:cNvPr id="8" name="Slide Number Placeholder 5"/>
          <p:cNvSpPr>
            <a:spLocks noGrp="1"/>
          </p:cNvSpPr>
          <p:nvPr>
            <p:ph type="sldNum" sz="quarter" idx="4294967295"/>
          </p:nvPr>
        </p:nvSpPr>
        <p:spPr>
          <a:xfrm>
            <a:off x="0" y="746125"/>
            <a:ext cx="533400" cy="244475"/>
          </a:xfrm>
        </p:spPr>
        <p:txBody>
          <a:bodyPr/>
          <a:lstStyle/>
          <a:p>
            <a:pPr>
              <a:lnSpc>
                <a:spcPct val="80000"/>
              </a:lnSpc>
            </a:pPr>
            <a:fld id="{9806D5B1-6248-4971-87E8-31C94D58E7F8}" type="slidenum">
              <a:rPr lang="en-US" sz="1200"/>
              <a:pPr>
                <a:lnSpc>
                  <a:spcPct val="80000"/>
                </a:lnSpc>
              </a:pPr>
              <a:t>50</a:t>
            </a:fld>
            <a:endParaRPr lang="en-US" sz="1200"/>
          </a:p>
        </p:txBody>
      </p:sp>
      <p:pic>
        <p:nvPicPr>
          <p:cNvPr id="60420" name="Picture 4" descr="iraqmain03_sm"/>
          <p:cNvPicPr>
            <a:picLocks noChangeAspect="1" noChangeArrowheads="1"/>
          </p:cNvPicPr>
          <p:nvPr/>
        </p:nvPicPr>
        <p:blipFill>
          <a:blip r:embed="rId2" cstate="print"/>
          <a:srcRect/>
          <a:stretch>
            <a:fillRect/>
          </a:stretch>
        </p:blipFill>
        <p:spPr bwMode="auto">
          <a:xfrm>
            <a:off x="5105400" y="1600200"/>
            <a:ext cx="3721100" cy="4572000"/>
          </a:xfrm>
          <a:prstGeom prst="rect">
            <a:avLst/>
          </a:prstGeom>
          <a:noFill/>
          <a:ln w="9525">
            <a:noFill/>
            <a:miter lim="800000"/>
            <a:headEnd/>
            <a:tailEnd/>
          </a:ln>
        </p:spPr>
      </p:pic>
      <p:pic>
        <p:nvPicPr>
          <p:cNvPr id="60421" name="Picture 8" descr="sept10_2002_sm"/>
          <p:cNvPicPr>
            <a:picLocks noChangeAspect="1" noChangeArrowheads="1"/>
          </p:cNvPicPr>
          <p:nvPr/>
        </p:nvPicPr>
        <p:blipFill>
          <a:blip r:embed="rId3" cstate="print"/>
          <a:srcRect/>
          <a:stretch>
            <a:fillRect/>
          </a:stretch>
        </p:blipFill>
        <p:spPr bwMode="auto">
          <a:xfrm>
            <a:off x="457200" y="2057400"/>
            <a:ext cx="4394200" cy="369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2775" y="76200"/>
            <a:ext cx="8153400" cy="685800"/>
          </a:xfrm>
        </p:spPr>
        <p:txBody>
          <a:bodyPr/>
          <a:lstStyle/>
          <a:p>
            <a:pPr eaLnBrk="1" fontAlgn="auto" hangingPunct="1">
              <a:spcAft>
                <a:spcPts val="0"/>
              </a:spcAft>
              <a:defRPr/>
            </a:pPr>
            <a:r>
              <a:rPr lang="en-US" dirty="0" smtClean="0"/>
              <a:t>Application of RS: Military Use</a:t>
            </a:r>
            <a:endParaRPr lang="en-US" dirty="0"/>
          </a:p>
        </p:txBody>
      </p:sp>
      <p:sp>
        <p:nvSpPr>
          <p:cNvPr id="8" name="Slide Number Placeholder 5"/>
          <p:cNvSpPr>
            <a:spLocks noGrp="1"/>
          </p:cNvSpPr>
          <p:nvPr>
            <p:ph type="sldNum" sz="quarter" idx="4294967295"/>
          </p:nvPr>
        </p:nvSpPr>
        <p:spPr>
          <a:xfrm>
            <a:off x="0" y="746125"/>
            <a:ext cx="533400" cy="244475"/>
          </a:xfrm>
        </p:spPr>
        <p:txBody>
          <a:bodyPr/>
          <a:lstStyle/>
          <a:p>
            <a:pPr>
              <a:lnSpc>
                <a:spcPct val="80000"/>
              </a:lnSpc>
            </a:pPr>
            <a:fld id="{E62618C8-AB9F-4800-9003-D42ADB4563C1}" type="slidenum">
              <a:rPr lang="en-US" sz="1200"/>
              <a:pPr>
                <a:lnSpc>
                  <a:spcPct val="80000"/>
                </a:lnSpc>
              </a:pPr>
              <a:t>51</a:t>
            </a:fld>
            <a:endParaRPr lang="en-US" sz="1200"/>
          </a:p>
        </p:txBody>
      </p:sp>
      <p:pic>
        <p:nvPicPr>
          <p:cNvPr id="61444" name="Picture 4" descr="iraqzoom01_sm"/>
          <p:cNvPicPr>
            <a:picLocks noChangeAspect="1" noChangeArrowheads="1"/>
          </p:cNvPicPr>
          <p:nvPr/>
        </p:nvPicPr>
        <p:blipFill>
          <a:blip r:embed="rId2" cstate="print"/>
          <a:srcRect/>
          <a:stretch>
            <a:fillRect/>
          </a:stretch>
        </p:blipFill>
        <p:spPr bwMode="auto">
          <a:xfrm>
            <a:off x="3276600" y="2590800"/>
            <a:ext cx="2946400" cy="2019300"/>
          </a:xfrm>
          <a:prstGeom prst="rect">
            <a:avLst/>
          </a:prstGeom>
          <a:noFill/>
          <a:ln w="9525">
            <a:noFill/>
            <a:miter lim="800000"/>
            <a:headEnd/>
            <a:tailEnd/>
          </a:ln>
        </p:spPr>
      </p:pic>
      <p:pic>
        <p:nvPicPr>
          <p:cNvPr id="61445" name="Picture 5" descr="iraqzoom02_sm"/>
          <p:cNvPicPr>
            <a:picLocks noChangeAspect="1" noChangeArrowheads="1"/>
          </p:cNvPicPr>
          <p:nvPr/>
        </p:nvPicPr>
        <p:blipFill>
          <a:blip r:embed="rId3" cstate="print"/>
          <a:srcRect/>
          <a:stretch>
            <a:fillRect/>
          </a:stretch>
        </p:blipFill>
        <p:spPr bwMode="auto">
          <a:xfrm>
            <a:off x="6197600" y="3657600"/>
            <a:ext cx="2946400" cy="2019300"/>
          </a:xfrm>
          <a:prstGeom prst="rect">
            <a:avLst/>
          </a:prstGeom>
          <a:noFill/>
          <a:ln w="9525">
            <a:noFill/>
            <a:miter lim="800000"/>
            <a:headEnd/>
            <a:tailEnd/>
          </a:ln>
        </p:spPr>
      </p:pic>
      <p:pic>
        <p:nvPicPr>
          <p:cNvPr id="61446" name="Picture 6" descr="iraqzoom03_sm"/>
          <p:cNvPicPr>
            <a:picLocks noChangeAspect="1" noChangeArrowheads="1"/>
          </p:cNvPicPr>
          <p:nvPr/>
        </p:nvPicPr>
        <p:blipFill>
          <a:blip r:embed="rId4" cstate="print"/>
          <a:srcRect/>
          <a:stretch>
            <a:fillRect/>
          </a:stretch>
        </p:blipFill>
        <p:spPr bwMode="auto">
          <a:xfrm>
            <a:off x="381000" y="1524000"/>
            <a:ext cx="29464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 ESRI: ARC/INFO, ARC VIEW, ARC GIS</a:t>
            </a:r>
          </a:p>
          <a:p>
            <a:r>
              <a:rPr lang="en-US" dirty="0" smtClean="0"/>
              <a:t> Intergraph: MGE  Intergraph: MGE</a:t>
            </a:r>
          </a:p>
          <a:p>
            <a:r>
              <a:rPr lang="en-US" dirty="0" smtClean="0"/>
              <a:t> Grass Information Centre: GRASS*</a:t>
            </a:r>
          </a:p>
          <a:p>
            <a:r>
              <a:rPr lang="en-US" dirty="0" smtClean="0"/>
              <a:t> Clark University: IDRISI  Clark University: IDRISI</a:t>
            </a:r>
          </a:p>
          <a:p>
            <a:r>
              <a:rPr lang="en-US" dirty="0" smtClean="0"/>
              <a:t> AUTODESK: ARC MAP</a:t>
            </a:r>
          </a:p>
          <a:p>
            <a:r>
              <a:rPr lang="en-US" dirty="0" smtClean="0"/>
              <a:t>ILWIS: Integrated Land and Water Information </a:t>
            </a:r>
          </a:p>
          <a:p>
            <a:r>
              <a:rPr lang="en-US" dirty="0" smtClean="0"/>
              <a:t>System. </a:t>
            </a:r>
            <a:endParaRPr lang="en-US" dirty="0"/>
          </a:p>
        </p:txBody>
      </p:sp>
      <p:sp>
        <p:nvSpPr>
          <p:cNvPr id="3" name="Title 2"/>
          <p:cNvSpPr>
            <a:spLocks noGrp="1"/>
          </p:cNvSpPr>
          <p:nvPr>
            <p:ph type="title"/>
          </p:nvPr>
        </p:nvSpPr>
        <p:spPr/>
        <p:txBody>
          <a:bodyPr/>
          <a:lstStyle/>
          <a:p>
            <a:r>
              <a:rPr lang="en-US" dirty="0" smtClean="0"/>
              <a:t>GIS Software</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1"/>
          <p:cNvSpPr>
            <a:spLocks noGrp="1"/>
          </p:cNvSpPr>
          <p:nvPr>
            <p:ph sz="quarter" idx="1"/>
          </p:nvPr>
        </p:nvSpPr>
        <p:spPr>
          <a:xfrm>
            <a:off x="381000" y="1143000"/>
            <a:ext cx="8385175" cy="4953000"/>
          </a:xfrm>
        </p:spPr>
        <p:txBody>
          <a:bodyPr/>
          <a:lstStyle/>
          <a:p>
            <a:pPr>
              <a:lnSpc>
                <a:spcPct val="90000"/>
              </a:lnSpc>
            </a:pPr>
            <a:r>
              <a:rPr lang="en-GB" sz="2400" dirty="0" smtClean="0"/>
              <a:t>Advantages of GIS</a:t>
            </a:r>
          </a:p>
          <a:p>
            <a:pPr lvl="1">
              <a:lnSpc>
                <a:spcPct val="90000"/>
              </a:lnSpc>
            </a:pPr>
            <a:r>
              <a:rPr lang="en-GB" sz="2000" dirty="0" smtClean="0"/>
              <a:t>Exploring both geographical and thematic components of data in a holistic way</a:t>
            </a:r>
          </a:p>
          <a:p>
            <a:pPr lvl="1">
              <a:lnSpc>
                <a:spcPct val="90000"/>
              </a:lnSpc>
            </a:pPr>
            <a:r>
              <a:rPr lang="en-GB" sz="2000" dirty="0" smtClean="0"/>
              <a:t>Stresses geographical aspects of a research question</a:t>
            </a:r>
          </a:p>
          <a:p>
            <a:pPr lvl="1">
              <a:lnSpc>
                <a:spcPct val="90000"/>
              </a:lnSpc>
            </a:pPr>
            <a:r>
              <a:rPr lang="en-GB" sz="2000" dirty="0" smtClean="0"/>
              <a:t>Allows handling and exploration of large volumes of data</a:t>
            </a:r>
          </a:p>
          <a:p>
            <a:pPr lvl="1">
              <a:lnSpc>
                <a:spcPct val="90000"/>
              </a:lnSpc>
            </a:pPr>
            <a:r>
              <a:rPr lang="en-GB" sz="2000" dirty="0" smtClean="0"/>
              <a:t>Allows integration of data from widely disparate sources</a:t>
            </a:r>
          </a:p>
          <a:p>
            <a:pPr lvl="1">
              <a:lnSpc>
                <a:spcPct val="90000"/>
              </a:lnSpc>
            </a:pPr>
            <a:r>
              <a:rPr lang="en-GB" sz="2000" dirty="0" smtClean="0"/>
              <a:t>Allows analysis of data to explicitly incorporate location</a:t>
            </a:r>
          </a:p>
          <a:p>
            <a:pPr lvl="1">
              <a:lnSpc>
                <a:spcPct val="90000"/>
              </a:lnSpc>
            </a:pPr>
            <a:r>
              <a:rPr lang="en-GB" sz="2000" dirty="0" smtClean="0"/>
              <a:t>Allows a wide variety of forms of visualisation</a:t>
            </a:r>
          </a:p>
          <a:p>
            <a:pPr>
              <a:lnSpc>
                <a:spcPct val="90000"/>
              </a:lnSpc>
            </a:pPr>
            <a:r>
              <a:rPr lang="en-GB" sz="2400" dirty="0" smtClean="0"/>
              <a:t>Limitations of GIS</a:t>
            </a:r>
          </a:p>
          <a:p>
            <a:pPr lvl="1">
              <a:lnSpc>
                <a:spcPct val="90000"/>
              </a:lnSpc>
            </a:pPr>
            <a:r>
              <a:rPr lang="en-GB" sz="2000" dirty="0" smtClean="0"/>
              <a:t>Data are expensive</a:t>
            </a:r>
          </a:p>
          <a:p>
            <a:pPr lvl="1">
              <a:lnSpc>
                <a:spcPct val="90000"/>
              </a:lnSpc>
            </a:pPr>
            <a:r>
              <a:rPr lang="en-GB" sz="2000" dirty="0" smtClean="0"/>
              <a:t>Learning curve on GIS software can be long</a:t>
            </a:r>
          </a:p>
          <a:p>
            <a:pPr lvl="1">
              <a:lnSpc>
                <a:spcPct val="90000"/>
              </a:lnSpc>
            </a:pPr>
            <a:r>
              <a:rPr lang="en-GB" sz="2000" dirty="0" smtClean="0"/>
              <a:t>Shows spatial relationships but does not provide absolute solutions</a:t>
            </a:r>
          </a:p>
          <a:p>
            <a:pPr lvl="1">
              <a:lnSpc>
                <a:spcPct val="90000"/>
              </a:lnSpc>
            </a:pPr>
            <a:r>
              <a:rPr lang="en-GB" sz="2000" dirty="0" smtClean="0"/>
              <a:t>Origins in the Earth sciences and computer science. Solutions may not be appropriate for humanities research</a:t>
            </a:r>
          </a:p>
          <a:p>
            <a:endParaRPr lang="en-GB" dirty="0" smtClean="0"/>
          </a:p>
        </p:txBody>
      </p:sp>
      <p:sp>
        <p:nvSpPr>
          <p:cNvPr id="3" name="Title 2"/>
          <p:cNvSpPr>
            <a:spLocks noGrp="1"/>
          </p:cNvSpPr>
          <p:nvPr>
            <p:ph type="title"/>
          </p:nvPr>
        </p:nvSpPr>
        <p:spPr/>
        <p:txBody>
          <a:bodyPr/>
          <a:lstStyle/>
          <a:p>
            <a:r>
              <a:rPr lang="en-US" smtClean="0">
                <a:effectLst>
                  <a:outerShdw blurRad="38100" dist="38100" dir="2700000" algn="tl">
                    <a:srgbClr val="C0C0C0"/>
                  </a:outerShdw>
                </a:effectLst>
              </a:rPr>
              <a:t>Advantages and Disadvantages of GIS</a:t>
            </a:r>
            <a:endParaRPr lang="en-GB" smtClean="0">
              <a:effectLst>
                <a:outerShdw blurRad="38100" dist="38100" dir="2700000" algn="tl">
                  <a:srgbClr val="C0C0C0"/>
                </a:outerShdw>
              </a:effectLst>
            </a:endParaRPr>
          </a:p>
        </p:txBody>
      </p:sp>
      <p:sp>
        <p:nvSpPr>
          <p:cNvPr id="4"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AECE68C3-6283-4D03-84EE-BCA538420848}" type="slidenum">
              <a:rPr lang="en-US" sz="1200" b="1">
                <a:solidFill>
                  <a:srgbClr val="FFFFFF"/>
                </a:solidFill>
              </a:rPr>
              <a:pPr algn="ctr" eaLnBrk="1" hangingPunct="1">
                <a:lnSpc>
                  <a:spcPct val="80000"/>
                </a:lnSpc>
              </a:pPr>
              <a:t>53</a:t>
            </a:fld>
            <a:endParaRPr lang="en-US" sz="1200" b="1">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sz="2000" b="1" dirty="0" smtClean="0">
                <a:solidFill>
                  <a:srgbClr val="FF0000"/>
                </a:solidFill>
              </a:rPr>
              <a:t>Spatial Object:   </a:t>
            </a:r>
            <a:r>
              <a:rPr lang="en-US" sz="2000" dirty="0" smtClean="0"/>
              <a:t>Delimited Geographical areas, with a number of different kind of associated attributes</a:t>
            </a:r>
          </a:p>
          <a:p>
            <a:r>
              <a:rPr lang="en-US" sz="2000" dirty="0" smtClean="0"/>
              <a:t> </a:t>
            </a:r>
            <a:r>
              <a:rPr lang="en-US" sz="2000" b="1" dirty="0" smtClean="0">
                <a:solidFill>
                  <a:srgbClr val="FF0000"/>
                </a:solidFill>
              </a:rPr>
              <a:t>Point:  </a:t>
            </a:r>
            <a:r>
              <a:rPr lang="en-US" sz="2000" dirty="0" smtClean="0"/>
              <a:t>A spatial object with no area. A key attribute is its geodetic location. Many Attributes can be associated with a Point</a:t>
            </a:r>
          </a:p>
          <a:p>
            <a:r>
              <a:rPr lang="en-US" sz="2000" b="1" dirty="0" smtClean="0">
                <a:solidFill>
                  <a:srgbClr val="FF0000"/>
                </a:solidFill>
              </a:rPr>
              <a:t>Line: </a:t>
            </a:r>
            <a:r>
              <a:rPr lang="en-US" sz="2000" dirty="0" smtClean="0"/>
              <a:t>A spatial object, made up of a connected sequence of points. Lines have no width, thus a specified location will be on one side of a line or other, but never on a line.</a:t>
            </a:r>
          </a:p>
          <a:p>
            <a:r>
              <a:rPr lang="en-US" sz="2000" dirty="0" smtClean="0"/>
              <a:t> </a:t>
            </a:r>
            <a:r>
              <a:rPr lang="en-US" sz="2000" b="1" dirty="0" smtClean="0">
                <a:solidFill>
                  <a:srgbClr val="FF0000"/>
                </a:solidFill>
              </a:rPr>
              <a:t>Nodes: </a:t>
            </a:r>
            <a:r>
              <a:rPr lang="en-US" sz="2000" dirty="0" smtClean="0"/>
              <a:t>Special kinds of points showing start, end and junction of line segments.</a:t>
            </a:r>
          </a:p>
          <a:p>
            <a:r>
              <a:rPr lang="en-US" sz="2000" dirty="0" smtClean="0"/>
              <a:t> </a:t>
            </a:r>
            <a:r>
              <a:rPr lang="en-US" sz="2000" b="1" dirty="0" smtClean="0">
                <a:solidFill>
                  <a:srgbClr val="FF0000"/>
                </a:solidFill>
              </a:rPr>
              <a:t>Polygon:  </a:t>
            </a:r>
            <a:r>
              <a:rPr lang="en-US" sz="2000" dirty="0" smtClean="0"/>
              <a:t>A  closed  Area.  Simple  Polygons  are  undivided  areas, while   complex   polygons   are   divided   into   areas   of   different characteristics.</a:t>
            </a:r>
          </a:p>
          <a:p>
            <a:r>
              <a:rPr lang="en-US" sz="2000" dirty="0" smtClean="0"/>
              <a:t> </a:t>
            </a:r>
            <a:r>
              <a:rPr lang="en-US" sz="2000" b="1" dirty="0" smtClean="0">
                <a:solidFill>
                  <a:srgbClr val="FF0000"/>
                </a:solidFill>
              </a:rPr>
              <a:t>Chains:   </a:t>
            </a:r>
            <a:r>
              <a:rPr lang="en-US" sz="2000" dirty="0" smtClean="0"/>
              <a:t>Special kinds of line segments, which corresponds to a portion of the bounding edge of polygon.</a:t>
            </a:r>
            <a:endParaRPr lang="en-US" sz="2000" dirty="0"/>
          </a:p>
        </p:txBody>
      </p:sp>
      <p:sp>
        <p:nvSpPr>
          <p:cNvPr id="3" name="Title 2"/>
          <p:cNvSpPr>
            <a:spLocks noGrp="1"/>
          </p:cNvSpPr>
          <p:nvPr>
            <p:ph type="title"/>
          </p:nvPr>
        </p:nvSpPr>
        <p:spPr/>
        <p:txBody>
          <a:bodyPr>
            <a:normAutofit/>
          </a:bodyPr>
          <a:lstStyle/>
          <a:p>
            <a:r>
              <a:rPr lang="en-US" dirty="0" smtClean="0"/>
              <a:t>Basic Geographical Concepts</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effectLst>
                  <a:outerShdw blurRad="38100" dist="38100" dir="2700000" algn="tl">
                    <a:srgbClr val="C0C0C0"/>
                  </a:outerShdw>
                </a:effectLst>
              </a:rPr>
              <a:t>Basic data manipulation in RS &amp; GIS</a:t>
            </a:r>
            <a:endParaRPr lang="en-GB" smtClean="0">
              <a:effectLst>
                <a:outerShdw blurRad="38100" dist="38100" dir="2700000" algn="tl">
                  <a:srgbClr val="C0C0C0"/>
                </a:outerShdw>
              </a:effectLst>
            </a:endParaRPr>
          </a:p>
        </p:txBody>
      </p:sp>
      <p:sp>
        <p:nvSpPr>
          <p:cNvPr id="4" name="Slide Number Placeholder 4"/>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CABFF912-C155-46E5-A2EC-9AE06A15EFC1}" type="slidenum">
              <a:rPr lang="en-US" sz="1200" b="1">
                <a:solidFill>
                  <a:srgbClr val="FFFFFF"/>
                </a:solidFill>
              </a:rPr>
              <a:pPr algn="ctr" eaLnBrk="1" hangingPunct="1">
                <a:lnSpc>
                  <a:spcPct val="80000"/>
                </a:lnSpc>
              </a:pPr>
              <a:t>55</a:t>
            </a:fld>
            <a:endParaRPr lang="en-US" sz="1200" b="1">
              <a:solidFill>
                <a:srgbClr val="FFFFFF"/>
              </a:solidFill>
            </a:endParaRPr>
          </a:p>
        </p:txBody>
      </p:sp>
      <p:pic>
        <p:nvPicPr>
          <p:cNvPr id="41988" name="Picture 2"/>
          <p:cNvPicPr>
            <a:picLocks noGrp="1" noChangeAspect="1" noChangeArrowheads="1"/>
          </p:cNvPicPr>
          <p:nvPr>
            <p:ph sz="quarter" idx="1"/>
          </p:nvPr>
        </p:nvPicPr>
        <p:blipFill>
          <a:blip r:embed="rId2" cstate="print"/>
          <a:srcRect/>
          <a:stretch>
            <a:fillRect/>
          </a:stretch>
        </p:blipFill>
        <p:spPr>
          <a:xfrm>
            <a:off x="3429000" y="990600"/>
            <a:ext cx="5638800" cy="5867400"/>
          </a:xfrm>
          <a:noFill/>
        </p:spPr>
      </p:pic>
      <p:sp>
        <p:nvSpPr>
          <p:cNvPr id="6" name="Rectangle 5"/>
          <p:cNvSpPr/>
          <p:nvPr/>
        </p:nvSpPr>
        <p:spPr>
          <a:xfrm>
            <a:off x="3657600" y="6553200"/>
            <a:ext cx="8382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pic>
        <p:nvPicPr>
          <p:cNvPr id="41990" name="Picture 3"/>
          <p:cNvPicPr>
            <a:picLocks noChangeAspect="1" noChangeArrowheads="1"/>
          </p:cNvPicPr>
          <p:nvPr/>
        </p:nvPicPr>
        <p:blipFill>
          <a:blip r:embed="rId3" cstate="print"/>
          <a:srcRect/>
          <a:stretch>
            <a:fillRect/>
          </a:stretch>
        </p:blipFill>
        <p:spPr bwMode="auto">
          <a:xfrm>
            <a:off x="0" y="2057400"/>
            <a:ext cx="3733800" cy="1643063"/>
          </a:xfrm>
          <a:prstGeom prst="rect">
            <a:avLst/>
          </a:prstGeom>
          <a:noFill/>
          <a:ln w="9525">
            <a:noFill/>
            <a:miter lim="800000"/>
            <a:headEnd/>
            <a:tailEnd/>
          </a:ln>
        </p:spPr>
      </p:pic>
      <p:sp>
        <p:nvSpPr>
          <p:cNvPr id="41991" name="Rectangle 7"/>
          <p:cNvSpPr>
            <a:spLocks noChangeArrowheads="1"/>
          </p:cNvSpPr>
          <p:nvPr/>
        </p:nvSpPr>
        <p:spPr bwMode="auto">
          <a:xfrm>
            <a:off x="228600" y="1143000"/>
            <a:ext cx="3429000" cy="646113"/>
          </a:xfrm>
          <a:prstGeom prst="rect">
            <a:avLst/>
          </a:prstGeom>
          <a:noFill/>
          <a:ln w="9525">
            <a:noFill/>
            <a:miter lim="800000"/>
            <a:headEnd/>
            <a:tailEnd/>
          </a:ln>
        </p:spPr>
        <p:txBody>
          <a:bodyPr>
            <a:spAutoFit/>
          </a:bodyPr>
          <a:lstStyle/>
          <a:p>
            <a:pPr algn="just"/>
            <a:r>
              <a:rPr lang="en-GB" b="1" i="0"/>
              <a:t>One of the most common products of a GIS is a map</a:t>
            </a:r>
            <a:endParaRPr lang="en-GB" b="1"/>
          </a:p>
        </p:txBody>
      </p:sp>
      <p:pic>
        <p:nvPicPr>
          <p:cNvPr id="41992" name="Picture 10" descr="Temp"/>
          <p:cNvPicPr>
            <a:picLocks noChangeAspect="1" noChangeArrowheads="1"/>
          </p:cNvPicPr>
          <p:nvPr/>
        </p:nvPicPr>
        <p:blipFill>
          <a:blip r:embed="rId4" cstate="print"/>
          <a:srcRect/>
          <a:stretch>
            <a:fillRect/>
          </a:stretch>
        </p:blipFill>
        <p:spPr bwMode="auto">
          <a:xfrm>
            <a:off x="0" y="3505200"/>
            <a:ext cx="3671888" cy="2711450"/>
          </a:xfrm>
          <a:prstGeom prst="rect">
            <a:avLst/>
          </a:prstGeom>
          <a:noFill/>
          <a:ln w="9525">
            <a:noFill/>
            <a:miter lim="800000"/>
            <a:headEnd/>
            <a:tailEnd/>
          </a:ln>
        </p:spPr>
      </p:pic>
      <p:grpSp>
        <p:nvGrpSpPr>
          <p:cNvPr id="2" name="Group 9"/>
          <p:cNvGrpSpPr>
            <a:grpSpLocks/>
          </p:cNvGrpSpPr>
          <p:nvPr/>
        </p:nvGrpSpPr>
        <p:grpSpPr bwMode="auto">
          <a:xfrm>
            <a:off x="381000" y="4648200"/>
            <a:ext cx="3214688" cy="2049463"/>
            <a:chOff x="2514600" y="2895600"/>
            <a:chExt cx="5044190" cy="3200401"/>
          </a:xfrm>
        </p:grpSpPr>
        <p:pic>
          <p:nvPicPr>
            <p:cNvPr id="41995" name="Picture 13" descr="Temp"/>
            <p:cNvPicPr>
              <a:picLocks noChangeAspect="1" noChangeArrowheads="1"/>
            </p:cNvPicPr>
            <p:nvPr/>
          </p:nvPicPr>
          <p:blipFill>
            <a:blip r:embed="rId5" cstate="print"/>
            <a:srcRect l="16078" r="15028"/>
            <a:stretch>
              <a:fillRect/>
            </a:stretch>
          </p:blipFill>
          <p:spPr bwMode="auto">
            <a:xfrm>
              <a:off x="5029200" y="3352800"/>
              <a:ext cx="2529590" cy="2741152"/>
            </a:xfrm>
            <a:prstGeom prst="rect">
              <a:avLst/>
            </a:prstGeom>
            <a:solidFill>
              <a:schemeClr val="tx1"/>
            </a:solidFill>
            <a:ln w="9525">
              <a:solidFill>
                <a:schemeClr val="bg2"/>
              </a:solidFill>
              <a:miter lim="800000"/>
              <a:headEnd/>
              <a:tailEnd/>
            </a:ln>
          </p:spPr>
        </p:pic>
        <p:sp>
          <p:nvSpPr>
            <p:cNvPr id="41996" name="Line 14"/>
            <p:cNvSpPr>
              <a:spLocks noChangeShapeType="1"/>
            </p:cNvSpPr>
            <p:nvPr/>
          </p:nvSpPr>
          <p:spPr bwMode="auto">
            <a:xfrm>
              <a:off x="2538334" y="2925337"/>
              <a:ext cx="5005466" cy="427463"/>
            </a:xfrm>
            <a:prstGeom prst="line">
              <a:avLst/>
            </a:prstGeom>
            <a:noFill/>
            <a:ln w="9525">
              <a:solidFill>
                <a:schemeClr val="bg2"/>
              </a:solidFill>
              <a:round/>
              <a:headEnd type="none" w="sm" len="sm"/>
              <a:tailEnd type="none" w="sm" len="sm"/>
            </a:ln>
          </p:spPr>
          <p:txBody>
            <a:bodyPr/>
            <a:lstStyle/>
            <a:p>
              <a:endParaRPr lang="en-US"/>
            </a:p>
          </p:txBody>
        </p:sp>
        <p:sp>
          <p:nvSpPr>
            <p:cNvPr id="41997" name="Line 15"/>
            <p:cNvSpPr>
              <a:spLocks noChangeShapeType="1"/>
            </p:cNvSpPr>
            <p:nvPr/>
          </p:nvSpPr>
          <p:spPr bwMode="auto">
            <a:xfrm>
              <a:off x="2514600" y="2895600"/>
              <a:ext cx="2514601" cy="3200401"/>
            </a:xfrm>
            <a:prstGeom prst="line">
              <a:avLst/>
            </a:prstGeom>
            <a:noFill/>
            <a:ln w="9525">
              <a:solidFill>
                <a:schemeClr val="bg2"/>
              </a:solidFill>
              <a:round/>
              <a:headEnd type="none" w="sm" len="sm"/>
              <a:tailEnd type="none" w="sm" len="sm"/>
            </a:ln>
          </p:spPr>
          <p:txBody>
            <a:bodyPr/>
            <a:lstStyle/>
            <a:p>
              <a:endParaRPr lang="en-US"/>
            </a:p>
          </p:txBody>
        </p:sp>
      </p:grpSp>
      <p:sp>
        <p:nvSpPr>
          <p:cNvPr id="41994" name="Rectangle 3"/>
          <p:cNvSpPr txBox="1">
            <a:spLocks noChangeArrowheads="1"/>
          </p:cNvSpPr>
          <p:nvPr/>
        </p:nvSpPr>
        <p:spPr bwMode="auto">
          <a:xfrm>
            <a:off x="0" y="3581400"/>
            <a:ext cx="3810000" cy="457200"/>
          </a:xfrm>
          <a:prstGeom prst="rect">
            <a:avLst/>
          </a:prstGeom>
          <a:noFill/>
          <a:ln w="9525">
            <a:noFill/>
            <a:miter lim="800000"/>
            <a:headEnd/>
            <a:tailEnd/>
          </a:ln>
        </p:spPr>
        <p:txBody>
          <a:bodyPr/>
          <a:lstStyle/>
          <a:p>
            <a:pPr marL="742950" lvl="1" indent="-285750" algn="l">
              <a:lnSpc>
                <a:spcPct val="150000"/>
              </a:lnSpc>
              <a:spcBef>
                <a:spcPct val="20000"/>
              </a:spcBef>
            </a:pPr>
            <a:r>
              <a:rPr lang="en-US" sz="2000" b="1" dirty="0">
                <a:latin typeface="Meta-LightLF"/>
                <a:ea typeface="Osaka"/>
                <a:cs typeface="Osaka"/>
              </a:rPr>
              <a:t>Global to local</a:t>
            </a:r>
            <a:br>
              <a:rPr lang="en-US" sz="2000" b="1" dirty="0">
                <a:latin typeface="Meta-LightLF"/>
                <a:ea typeface="Osaka"/>
                <a:cs typeface="Osaka"/>
              </a:rPr>
            </a:br>
            <a:endParaRPr lang="en-US" sz="2000" b="1" dirty="0">
              <a:latin typeface="Meta-LightLF"/>
              <a:ea typeface="Osaka"/>
              <a:cs typeface="Osaka"/>
            </a:endParaRPr>
          </a:p>
          <a:p>
            <a:pPr marL="742950" lvl="1" indent="-285750" algn="l">
              <a:lnSpc>
                <a:spcPct val="150000"/>
              </a:lnSpc>
              <a:spcBef>
                <a:spcPct val="20000"/>
              </a:spcBef>
              <a:buFontTx/>
              <a:buChar char="»"/>
            </a:pPr>
            <a:endParaRPr lang="en-US" sz="2000" b="1" dirty="0">
              <a:solidFill>
                <a:srgbClr val="00005E"/>
              </a:solidFill>
              <a:latin typeface="Meta-LightLF"/>
              <a:ea typeface="Osaka"/>
              <a:cs typeface="Osaka"/>
            </a:endParaRPr>
          </a:p>
          <a:p>
            <a:pPr marL="742950" lvl="1" indent="-285750" algn="l">
              <a:lnSpc>
                <a:spcPct val="150000"/>
              </a:lnSpc>
              <a:spcBef>
                <a:spcPct val="20000"/>
              </a:spcBef>
              <a:buFontTx/>
              <a:buChar char="»"/>
            </a:pPr>
            <a:endParaRPr lang="en-US" sz="2000" b="1" dirty="0">
              <a:solidFill>
                <a:srgbClr val="00005E"/>
              </a:solidFill>
              <a:latin typeface="Meta-LightLF"/>
              <a:ea typeface="Osaka"/>
              <a:cs typeface="Osaka"/>
            </a:endParaRPr>
          </a:p>
          <a:p>
            <a:pPr marL="342900" indent="-342900" algn="l">
              <a:lnSpc>
                <a:spcPct val="150000"/>
              </a:lnSpc>
              <a:spcBef>
                <a:spcPct val="20000"/>
              </a:spcBef>
              <a:buFontTx/>
              <a:buChar char="•"/>
            </a:pPr>
            <a:endParaRPr lang="en-US" sz="2000" b="1" dirty="0">
              <a:solidFill>
                <a:srgbClr val="00005E"/>
              </a:solidFill>
              <a:latin typeface="Meta-LightLF"/>
              <a:ea typeface="Osaka"/>
              <a:cs typeface="Osaka"/>
            </a:endParaRPr>
          </a:p>
        </p:txBody>
      </p:sp>
      <p:sp>
        <p:nvSpPr>
          <p:cNvPr id="14" name="Rectangle 13"/>
          <p:cNvSpPr/>
          <p:nvPr/>
        </p:nvSpPr>
        <p:spPr>
          <a:xfrm>
            <a:off x="7315200" y="1828800"/>
            <a:ext cx="1828800" cy="1815882"/>
          </a:xfrm>
          <a:prstGeom prst="rect">
            <a:avLst/>
          </a:prstGeom>
        </p:spPr>
        <p:txBody>
          <a:bodyPr wrap="square">
            <a:spAutoFit/>
          </a:bodyPr>
          <a:lstStyle/>
          <a:p>
            <a:r>
              <a:rPr lang="en-US" sz="1400" dirty="0" smtClean="0">
                <a:solidFill>
                  <a:srgbClr val="FF0000"/>
                </a:solidFill>
              </a:rPr>
              <a:t>Points</a:t>
            </a:r>
          </a:p>
          <a:p>
            <a:endParaRPr lang="en-US" sz="1400" dirty="0" smtClean="0">
              <a:solidFill>
                <a:srgbClr val="FF0000"/>
              </a:solidFill>
            </a:endParaRPr>
          </a:p>
          <a:p>
            <a:endParaRPr lang="en-US" sz="1400" dirty="0" smtClean="0">
              <a:solidFill>
                <a:srgbClr val="FF0000"/>
              </a:solidFill>
            </a:endParaRPr>
          </a:p>
          <a:p>
            <a:r>
              <a:rPr lang="en-US" sz="1400" dirty="0" smtClean="0">
                <a:solidFill>
                  <a:srgbClr val="FF0000"/>
                </a:solidFill>
              </a:rPr>
              <a:t>Lines/nodes</a:t>
            </a:r>
          </a:p>
          <a:p>
            <a:endParaRPr lang="en-US" sz="1400" dirty="0" smtClean="0">
              <a:solidFill>
                <a:srgbClr val="FF0000"/>
              </a:solidFill>
            </a:endParaRPr>
          </a:p>
          <a:p>
            <a:endParaRPr lang="en-US" sz="1400" dirty="0" smtClean="0">
              <a:solidFill>
                <a:srgbClr val="FF0000"/>
              </a:solidFill>
            </a:endParaRPr>
          </a:p>
          <a:p>
            <a:endParaRPr lang="en-US" sz="1400" dirty="0" smtClean="0">
              <a:solidFill>
                <a:srgbClr val="FF0000"/>
              </a:solidFill>
            </a:endParaRPr>
          </a:p>
          <a:p>
            <a:r>
              <a:rPr lang="en-US" sz="1400" dirty="0" smtClean="0">
                <a:solidFill>
                  <a:srgbClr val="FF0000"/>
                </a:solidFill>
              </a:rPr>
              <a:t>Polygon/chain </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5"/>
          <p:cNvSpPr>
            <a:spLocks noGrp="1"/>
          </p:cNvSpPr>
          <p:nvPr>
            <p:ph sz="quarter" idx="1"/>
          </p:nvPr>
        </p:nvSpPr>
        <p:spPr>
          <a:xfrm>
            <a:off x="381000" y="1143000"/>
            <a:ext cx="8385175" cy="4191000"/>
          </a:xfrm>
        </p:spPr>
        <p:txBody>
          <a:bodyPr/>
          <a:lstStyle/>
          <a:p>
            <a:pPr eaLnBrk="1" hangingPunct="1"/>
            <a:r>
              <a:rPr lang="en-GB" smtClean="0"/>
              <a:t>Books on Remote sensing</a:t>
            </a:r>
          </a:p>
          <a:p>
            <a:pPr eaLnBrk="1" hangingPunct="1"/>
            <a:endParaRPr lang="en-GB" smtClean="0"/>
          </a:p>
          <a:p>
            <a:pPr eaLnBrk="1" hangingPunct="1"/>
            <a:endParaRPr lang="en-GB" smtClean="0"/>
          </a:p>
          <a:p>
            <a:pPr eaLnBrk="1" hangingPunct="1"/>
            <a:endParaRPr lang="en-GB" smtClean="0"/>
          </a:p>
          <a:p>
            <a:pPr eaLnBrk="1" hangingPunct="1"/>
            <a:endParaRPr lang="en-GB" sz="2000" u="sng" smtClean="0">
              <a:solidFill>
                <a:srgbClr val="000000"/>
              </a:solidFill>
              <a:hlinkClick r:id="rId2"/>
            </a:endParaRPr>
          </a:p>
        </p:txBody>
      </p:sp>
      <p:sp>
        <p:nvSpPr>
          <p:cNvPr id="2" name="Title 1"/>
          <p:cNvSpPr>
            <a:spLocks noGrp="1"/>
          </p:cNvSpPr>
          <p:nvPr>
            <p:ph type="title"/>
          </p:nvPr>
        </p:nvSpPr>
        <p:spPr>
          <a:xfrm>
            <a:off x="457200" y="0"/>
            <a:ext cx="8153400" cy="685800"/>
          </a:xfrm>
        </p:spPr>
        <p:txBody>
          <a:bodyPr/>
          <a:lstStyle/>
          <a:p>
            <a:pPr eaLnBrk="1" fontAlgn="auto" hangingPunct="1">
              <a:spcAft>
                <a:spcPts val="0"/>
              </a:spcAft>
              <a:defRPr/>
            </a:pPr>
            <a:r>
              <a:rPr lang="en-GB" dirty="0" smtClean="0"/>
              <a:t>Books and Tutorials</a:t>
            </a:r>
            <a:endParaRPr lang="en-GB" dirty="0"/>
          </a:p>
        </p:txBody>
      </p:sp>
      <p:sp>
        <p:nvSpPr>
          <p:cNvPr id="5" name="Slide Number Placeholder 4"/>
          <p:cNvSpPr>
            <a:spLocks noGrp="1"/>
          </p:cNvSpPr>
          <p:nvPr>
            <p:ph type="sldNum" sz="quarter" idx="4294967295"/>
          </p:nvPr>
        </p:nvSpPr>
        <p:spPr>
          <a:xfrm>
            <a:off x="0" y="746125"/>
            <a:ext cx="533400" cy="244475"/>
          </a:xfrm>
        </p:spPr>
        <p:txBody>
          <a:bodyPr/>
          <a:lstStyle/>
          <a:p>
            <a:pPr>
              <a:lnSpc>
                <a:spcPct val="80000"/>
              </a:lnSpc>
            </a:pPr>
            <a:fld id="{28265F6B-9E46-4116-8E9D-2FF4432924E9}" type="slidenum">
              <a:rPr lang="en-US" sz="1200"/>
              <a:pPr>
                <a:lnSpc>
                  <a:spcPct val="80000"/>
                </a:lnSpc>
              </a:pPr>
              <a:t>56</a:t>
            </a:fld>
            <a:endParaRPr lang="en-US" sz="1200"/>
          </a:p>
        </p:txBody>
      </p:sp>
      <p:pic>
        <p:nvPicPr>
          <p:cNvPr id="67589" name="Picture 2"/>
          <p:cNvPicPr>
            <a:picLocks noChangeAspect="1" noChangeArrowheads="1"/>
          </p:cNvPicPr>
          <p:nvPr/>
        </p:nvPicPr>
        <p:blipFill>
          <a:blip r:embed="rId3" cstate="print"/>
          <a:srcRect/>
          <a:stretch>
            <a:fillRect/>
          </a:stretch>
        </p:blipFill>
        <p:spPr bwMode="auto">
          <a:xfrm>
            <a:off x="685800" y="1676400"/>
            <a:ext cx="2347913" cy="3352800"/>
          </a:xfrm>
          <a:prstGeom prst="rect">
            <a:avLst/>
          </a:prstGeom>
          <a:noFill/>
          <a:ln w="9525">
            <a:noFill/>
            <a:miter lim="800000"/>
            <a:headEnd/>
            <a:tailEnd/>
          </a:ln>
        </p:spPr>
      </p:pic>
      <p:pic>
        <p:nvPicPr>
          <p:cNvPr id="67590" name="Picture 4"/>
          <p:cNvPicPr>
            <a:picLocks noChangeAspect="1" noChangeArrowheads="1"/>
          </p:cNvPicPr>
          <p:nvPr/>
        </p:nvPicPr>
        <p:blipFill>
          <a:blip r:embed="rId4" cstate="print"/>
          <a:srcRect/>
          <a:stretch>
            <a:fillRect/>
          </a:stretch>
        </p:blipFill>
        <p:spPr bwMode="auto">
          <a:xfrm>
            <a:off x="6248400" y="1676400"/>
            <a:ext cx="2446338" cy="3352800"/>
          </a:xfrm>
          <a:prstGeom prst="rect">
            <a:avLst/>
          </a:prstGeom>
          <a:noFill/>
          <a:ln w="9525">
            <a:noFill/>
            <a:miter lim="800000"/>
            <a:headEnd/>
            <a:tailEnd/>
          </a:ln>
        </p:spPr>
      </p:pic>
      <p:sp>
        <p:nvSpPr>
          <p:cNvPr id="67591" name="Rectangle 7"/>
          <p:cNvSpPr>
            <a:spLocks noChangeArrowheads="1"/>
          </p:cNvSpPr>
          <p:nvPr/>
        </p:nvSpPr>
        <p:spPr bwMode="auto">
          <a:xfrm>
            <a:off x="76200" y="5754688"/>
            <a:ext cx="8839200" cy="369887"/>
          </a:xfrm>
          <a:prstGeom prst="rect">
            <a:avLst/>
          </a:prstGeom>
          <a:noFill/>
          <a:ln w="9525">
            <a:noFill/>
            <a:miter lim="800000"/>
            <a:headEnd/>
            <a:tailEnd/>
          </a:ln>
        </p:spPr>
        <p:txBody>
          <a:bodyPr>
            <a:spAutoFit/>
          </a:bodyPr>
          <a:lstStyle/>
          <a:p>
            <a:pPr algn="l"/>
            <a:r>
              <a:rPr lang="pt-BR" b="1" i="0"/>
              <a:t>Canada Centre for Remote Sensing </a:t>
            </a:r>
            <a:r>
              <a:rPr lang="en-GB" b="1" i="0"/>
              <a:t>Fundamentals of Remote sensing </a:t>
            </a:r>
          </a:p>
        </p:txBody>
      </p:sp>
      <p:sp>
        <p:nvSpPr>
          <p:cNvPr id="67592" name="Rectangle 8"/>
          <p:cNvSpPr>
            <a:spLocks noChangeArrowheads="1"/>
          </p:cNvSpPr>
          <p:nvPr/>
        </p:nvSpPr>
        <p:spPr bwMode="auto">
          <a:xfrm>
            <a:off x="76200" y="6248400"/>
            <a:ext cx="8839200" cy="646113"/>
          </a:xfrm>
          <a:prstGeom prst="rect">
            <a:avLst/>
          </a:prstGeom>
          <a:noFill/>
          <a:ln w="9525">
            <a:noFill/>
            <a:miter lim="800000"/>
            <a:headEnd/>
            <a:tailEnd/>
          </a:ln>
        </p:spPr>
        <p:txBody>
          <a:bodyPr>
            <a:spAutoFit/>
          </a:bodyPr>
          <a:lstStyle/>
          <a:p>
            <a:pPr algn="l"/>
            <a:r>
              <a:rPr lang="en-GB" b="1"/>
              <a:t>Thomas M. Lillesand (eds.), 2007. Remote sensing and image interpretation, Willey.</a:t>
            </a:r>
          </a:p>
        </p:txBody>
      </p:sp>
      <p:sp>
        <p:nvSpPr>
          <p:cNvPr id="67593" name="Rectangle 9"/>
          <p:cNvSpPr>
            <a:spLocks noChangeArrowheads="1"/>
          </p:cNvSpPr>
          <p:nvPr/>
        </p:nvSpPr>
        <p:spPr bwMode="auto">
          <a:xfrm>
            <a:off x="76200" y="5105400"/>
            <a:ext cx="8915400" cy="646113"/>
          </a:xfrm>
          <a:prstGeom prst="rect">
            <a:avLst/>
          </a:prstGeom>
          <a:noFill/>
          <a:ln w="9525">
            <a:noFill/>
            <a:miter lim="800000"/>
            <a:headEnd/>
            <a:tailEnd/>
          </a:ln>
        </p:spPr>
        <p:txBody>
          <a:bodyPr>
            <a:spAutoFit/>
          </a:bodyPr>
          <a:lstStyle/>
          <a:p>
            <a:pPr algn="l"/>
            <a:r>
              <a:rPr lang="en-GB" b="1" i="0"/>
              <a:t>James B. Campbell, Randolph H. Wynne (2011)</a:t>
            </a:r>
            <a:r>
              <a:rPr lang="en-GB" b="1"/>
              <a:t>:</a:t>
            </a:r>
            <a:r>
              <a:rPr lang="en-GB" b="1" i="0"/>
              <a:t>Introduction to Remote Sensing, Fifth Edition </a:t>
            </a:r>
          </a:p>
        </p:txBody>
      </p:sp>
      <p:pic>
        <p:nvPicPr>
          <p:cNvPr id="67594" name="Picture 2"/>
          <p:cNvPicPr>
            <a:picLocks noChangeAspect="1" noChangeArrowheads="1"/>
          </p:cNvPicPr>
          <p:nvPr/>
        </p:nvPicPr>
        <p:blipFill>
          <a:blip r:embed="rId5" cstate="print"/>
          <a:srcRect/>
          <a:stretch>
            <a:fillRect/>
          </a:stretch>
        </p:blipFill>
        <p:spPr bwMode="auto">
          <a:xfrm>
            <a:off x="3200400" y="1828800"/>
            <a:ext cx="2533650" cy="32766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GB" dirty="0" smtClean="0"/>
              <a:t>Books and Tutorials</a:t>
            </a:r>
            <a:endParaRPr lang="en-GB" dirty="0"/>
          </a:p>
        </p:txBody>
      </p:sp>
      <p:pic>
        <p:nvPicPr>
          <p:cNvPr id="68611" name="Picture 3"/>
          <p:cNvPicPr>
            <a:picLocks noChangeAspect="1" noChangeArrowheads="1"/>
          </p:cNvPicPr>
          <p:nvPr/>
        </p:nvPicPr>
        <p:blipFill>
          <a:blip r:embed="rId2" cstate="print"/>
          <a:srcRect/>
          <a:stretch>
            <a:fillRect/>
          </a:stretch>
        </p:blipFill>
        <p:spPr bwMode="auto">
          <a:xfrm>
            <a:off x="838200" y="1481138"/>
            <a:ext cx="2225675" cy="3352800"/>
          </a:xfrm>
          <a:prstGeom prst="rect">
            <a:avLst/>
          </a:prstGeom>
          <a:noFill/>
          <a:ln w="9525">
            <a:noFill/>
            <a:miter lim="800000"/>
            <a:headEnd/>
            <a:tailEnd/>
          </a:ln>
        </p:spPr>
      </p:pic>
      <p:sp>
        <p:nvSpPr>
          <p:cNvPr id="68612" name="Rectangle 7"/>
          <p:cNvSpPr>
            <a:spLocks noChangeArrowheads="1"/>
          </p:cNvSpPr>
          <p:nvPr/>
        </p:nvSpPr>
        <p:spPr bwMode="auto">
          <a:xfrm>
            <a:off x="381000" y="4953000"/>
            <a:ext cx="8610600" cy="646113"/>
          </a:xfrm>
          <a:prstGeom prst="rect">
            <a:avLst/>
          </a:prstGeom>
          <a:noFill/>
          <a:ln w="9525">
            <a:noFill/>
            <a:miter lim="800000"/>
            <a:headEnd/>
            <a:tailEnd/>
          </a:ln>
        </p:spPr>
        <p:txBody>
          <a:bodyPr>
            <a:spAutoFit/>
          </a:bodyPr>
          <a:lstStyle/>
          <a:p>
            <a:pPr algn="l"/>
            <a:r>
              <a:rPr lang="en-GB" b="1"/>
              <a:t>Paul R. Wolf (eds.), 2000. Elements of photogrammetry with applications in GIS, McGraw-Hill Science.</a:t>
            </a:r>
          </a:p>
        </p:txBody>
      </p:sp>
      <p:sp>
        <p:nvSpPr>
          <p:cNvPr id="68613" name="Content Placeholder 6"/>
          <p:cNvSpPr>
            <a:spLocks noGrp="1"/>
          </p:cNvSpPr>
          <p:nvPr>
            <p:ph sz="quarter" idx="1"/>
          </p:nvPr>
        </p:nvSpPr>
        <p:spPr>
          <a:xfrm>
            <a:off x="377825" y="990600"/>
            <a:ext cx="8385175" cy="2362200"/>
          </a:xfrm>
        </p:spPr>
        <p:txBody>
          <a:bodyPr/>
          <a:lstStyle/>
          <a:p>
            <a:r>
              <a:rPr lang="en-US" smtClean="0"/>
              <a:t>Books on Remote Sensing and GIS</a:t>
            </a:r>
            <a:endParaRPr lang="en-GB" smtClean="0"/>
          </a:p>
        </p:txBody>
      </p:sp>
      <p:pic>
        <p:nvPicPr>
          <p:cNvPr id="68614" name="Picture 3"/>
          <p:cNvPicPr>
            <a:picLocks noChangeAspect="1" noChangeArrowheads="1"/>
          </p:cNvPicPr>
          <p:nvPr/>
        </p:nvPicPr>
        <p:blipFill>
          <a:blip r:embed="rId3" cstate="print"/>
          <a:srcRect/>
          <a:stretch>
            <a:fillRect/>
          </a:stretch>
        </p:blipFill>
        <p:spPr bwMode="auto">
          <a:xfrm>
            <a:off x="3668713" y="1481138"/>
            <a:ext cx="2128837" cy="3395662"/>
          </a:xfrm>
          <a:prstGeom prst="rect">
            <a:avLst/>
          </a:prstGeom>
          <a:noFill/>
          <a:ln w="9525">
            <a:noFill/>
            <a:miter lim="800000"/>
            <a:headEnd/>
            <a:tailEnd/>
          </a:ln>
        </p:spPr>
      </p:pic>
      <p:sp>
        <p:nvSpPr>
          <p:cNvPr id="68615" name="Rectangle 7"/>
          <p:cNvSpPr>
            <a:spLocks noChangeArrowheads="1"/>
          </p:cNvSpPr>
          <p:nvPr/>
        </p:nvSpPr>
        <p:spPr bwMode="auto">
          <a:xfrm>
            <a:off x="381000" y="5562600"/>
            <a:ext cx="8610600" cy="646113"/>
          </a:xfrm>
          <a:prstGeom prst="rect">
            <a:avLst/>
          </a:prstGeom>
          <a:noFill/>
          <a:ln w="9525">
            <a:noFill/>
            <a:miter lim="800000"/>
            <a:headEnd/>
            <a:tailEnd/>
          </a:ln>
        </p:spPr>
        <p:txBody>
          <a:bodyPr>
            <a:spAutoFit/>
          </a:bodyPr>
          <a:lstStyle/>
          <a:p>
            <a:pPr algn="l"/>
            <a:r>
              <a:rPr lang="en-GB" b="1"/>
              <a:t>Qihao Weng, Remote Sensing and GIS Integration, Theory, Methods and Applications</a:t>
            </a:r>
          </a:p>
        </p:txBody>
      </p:sp>
      <p:sp>
        <p:nvSpPr>
          <p:cNvPr id="10" name="Slide Number Placeholder 5"/>
          <p:cNvSpPr txBox="1">
            <a:spLocks/>
          </p:cNvSpPr>
          <p:nvPr/>
        </p:nvSpPr>
        <p:spPr>
          <a:xfrm>
            <a:off x="0" y="746125"/>
            <a:ext cx="533400" cy="244475"/>
          </a:xfrm>
          <a:prstGeom prst="rect">
            <a:avLst/>
          </a:prstGeom>
        </p:spPr>
        <p:txBody>
          <a:bodyPr anchor="ctr">
            <a:normAutofit/>
          </a:bodyPr>
          <a:lstStyle/>
          <a:p>
            <a:pPr algn="ctr" eaLnBrk="1" hangingPunct="1">
              <a:lnSpc>
                <a:spcPct val="80000"/>
              </a:lnSpc>
            </a:pPr>
            <a:fld id="{4C4FE2FD-F60F-4669-AB53-DDA4EB1B73DE}" type="slidenum">
              <a:rPr lang="en-US" sz="1200" b="1">
                <a:solidFill>
                  <a:srgbClr val="FFFFFF"/>
                </a:solidFill>
              </a:rPr>
              <a:pPr algn="ctr" eaLnBrk="1" hangingPunct="1">
                <a:lnSpc>
                  <a:spcPct val="80000"/>
                </a:lnSpc>
              </a:pPr>
              <a:t>57</a:t>
            </a:fld>
            <a:endParaRPr lang="en-US" sz="12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GB" dirty="0" smtClean="0"/>
              <a:t>Books and Tutorials</a:t>
            </a:r>
            <a:endParaRPr lang="en-GB" dirty="0"/>
          </a:p>
        </p:txBody>
      </p:sp>
      <p:pic>
        <p:nvPicPr>
          <p:cNvPr id="69635" name="Picture 2"/>
          <p:cNvPicPr>
            <a:picLocks noGrp="1" noChangeAspect="1" noChangeArrowheads="1"/>
          </p:cNvPicPr>
          <p:nvPr>
            <p:ph sz="quarter" idx="1"/>
          </p:nvPr>
        </p:nvPicPr>
        <p:blipFill>
          <a:blip r:embed="rId2" cstate="print"/>
          <a:srcRect/>
          <a:stretch>
            <a:fillRect/>
          </a:stretch>
        </p:blipFill>
        <p:spPr>
          <a:xfrm>
            <a:off x="3352800" y="1447800"/>
            <a:ext cx="2614613" cy="3276600"/>
          </a:xfrm>
          <a:noFill/>
        </p:spPr>
      </p:pic>
      <p:sp>
        <p:nvSpPr>
          <p:cNvPr id="5" name="Content Placeholder 6"/>
          <p:cNvSpPr txBox="1">
            <a:spLocks/>
          </p:cNvSpPr>
          <p:nvPr/>
        </p:nvSpPr>
        <p:spPr bwMode="auto">
          <a:xfrm>
            <a:off x="377825" y="990600"/>
            <a:ext cx="8385175" cy="2362200"/>
          </a:xfrm>
          <a:prstGeom prst="rect">
            <a:avLst/>
          </a:prstGeom>
          <a:noFill/>
          <a:ln w="9525">
            <a:noFill/>
            <a:miter lim="800000"/>
            <a:headEnd/>
            <a:tailEnd/>
          </a:ln>
        </p:spPr>
        <p:txBody>
          <a:bodyPr/>
          <a:lstStyle/>
          <a:p>
            <a:pPr marL="319088" indent="-319088" algn="l">
              <a:spcBef>
                <a:spcPts val="700"/>
              </a:spcBef>
              <a:buClr>
                <a:schemeClr val="accent2"/>
              </a:buClr>
              <a:buSzPct val="60000"/>
              <a:buFont typeface="Wingdings" pitchFamily="2" charset="2"/>
              <a:buChar char=""/>
            </a:pPr>
            <a:r>
              <a:rPr lang="en-US" sz="2900" i="0">
                <a:latin typeface="Tw Cen MT" pitchFamily="34" charset="0"/>
              </a:rPr>
              <a:t>Books on GIS</a:t>
            </a:r>
            <a:endParaRPr lang="en-GB" sz="2900" i="0">
              <a:latin typeface="Tw Cen MT" pitchFamily="34" charset="0"/>
            </a:endParaRPr>
          </a:p>
        </p:txBody>
      </p:sp>
      <p:pic>
        <p:nvPicPr>
          <p:cNvPr id="69637" name="Picture 3"/>
          <p:cNvPicPr>
            <a:picLocks noChangeAspect="1" noChangeArrowheads="1"/>
          </p:cNvPicPr>
          <p:nvPr/>
        </p:nvPicPr>
        <p:blipFill>
          <a:blip r:embed="rId3" cstate="print"/>
          <a:srcRect/>
          <a:stretch>
            <a:fillRect/>
          </a:stretch>
        </p:blipFill>
        <p:spPr bwMode="auto">
          <a:xfrm>
            <a:off x="6248400" y="1447800"/>
            <a:ext cx="2454275" cy="3276600"/>
          </a:xfrm>
          <a:prstGeom prst="rect">
            <a:avLst/>
          </a:prstGeom>
          <a:noFill/>
          <a:ln w="9525">
            <a:noFill/>
            <a:miter lim="800000"/>
            <a:headEnd/>
            <a:tailEnd/>
          </a:ln>
        </p:spPr>
      </p:pic>
      <p:sp>
        <p:nvSpPr>
          <p:cNvPr id="69638" name="Rectangle 7"/>
          <p:cNvSpPr>
            <a:spLocks noChangeArrowheads="1"/>
          </p:cNvSpPr>
          <p:nvPr/>
        </p:nvSpPr>
        <p:spPr bwMode="auto">
          <a:xfrm>
            <a:off x="533400" y="5029200"/>
            <a:ext cx="8610600" cy="369888"/>
          </a:xfrm>
          <a:prstGeom prst="rect">
            <a:avLst/>
          </a:prstGeom>
          <a:noFill/>
          <a:ln w="9525">
            <a:noFill/>
            <a:miter lim="800000"/>
            <a:headEnd/>
            <a:tailEnd/>
          </a:ln>
        </p:spPr>
        <p:txBody>
          <a:bodyPr>
            <a:spAutoFit/>
          </a:bodyPr>
          <a:lstStyle/>
          <a:p>
            <a:pPr algn="l"/>
            <a:r>
              <a:rPr lang="fi-FI" b="1" i="0"/>
              <a:t>Shahab Fazal</a:t>
            </a:r>
            <a:r>
              <a:rPr lang="en-GB" b="1" i="0"/>
              <a:t>, GIS Basics</a:t>
            </a:r>
          </a:p>
        </p:txBody>
      </p:sp>
      <p:sp>
        <p:nvSpPr>
          <p:cNvPr id="69639" name="Rectangle 7"/>
          <p:cNvSpPr>
            <a:spLocks noChangeArrowheads="1"/>
          </p:cNvSpPr>
          <p:nvPr/>
        </p:nvSpPr>
        <p:spPr bwMode="auto">
          <a:xfrm>
            <a:off x="533400" y="5410200"/>
            <a:ext cx="8610600" cy="369888"/>
          </a:xfrm>
          <a:prstGeom prst="rect">
            <a:avLst/>
          </a:prstGeom>
          <a:noFill/>
          <a:ln w="9525">
            <a:noFill/>
            <a:miter lim="800000"/>
            <a:headEnd/>
            <a:tailEnd/>
          </a:ln>
        </p:spPr>
        <p:txBody>
          <a:bodyPr>
            <a:spAutoFit/>
          </a:bodyPr>
          <a:lstStyle/>
          <a:p>
            <a:pPr algn="l"/>
            <a:r>
              <a:rPr lang="fi-FI" b="1" i="0"/>
              <a:t>Michael N. DeMers</a:t>
            </a:r>
            <a:r>
              <a:rPr lang="en-GB" b="1" i="0"/>
              <a:t>, GIS for Dummies</a:t>
            </a:r>
          </a:p>
        </p:txBody>
      </p:sp>
      <p:sp>
        <p:nvSpPr>
          <p:cNvPr id="69640" name="Rectangle 7"/>
          <p:cNvSpPr>
            <a:spLocks noChangeArrowheads="1"/>
          </p:cNvSpPr>
          <p:nvPr/>
        </p:nvSpPr>
        <p:spPr bwMode="auto">
          <a:xfrm>
            <a:off x="457200" y="5867400"/>
            <a:ext cx="8610600" cy="646113"/>
          </a:xfrm>
          <a:prstGeom prst="rect">
            <a:avLst/>
          </a:prstGeom>
          <a:noFill/>
          <a:ln w="9525">
            <a:noFill/>
            <a:miter lim="800000"/>
            <a:headEnd/>
            <a:tailEnd/>
          </a:ln>
        </p:spPr>
        <p:txBody>
          <a:bodyPr>
            <a:spAutoFit/>
          </a:bodyPr>
          <a:lstStyle/>
          <a:p>
            <a:pPr algn="just"/>
            <a:r>
              <a:rPr lang="fi-FI" b="1" i="0"/>
              <a:t>Julie Delaney </a:t>
            </a:r>
            <a:r>
              <a:rPr lang="en-US" b="1" i="0"/>
              <a:t>&amp; Kimberly Van Niel</a:t>
            </a:r>
            <a:r>
              <a:rPr lang="en-GB" b="1" i="0"/>
              <a:t>, Geographic Information system An introduction</a:t>
            </a:r>
          </a:p>
        </p:txBody>
      </p:sp>
      <p:pic>
        <p:nvPicPr>
          <p:cNvPr id="69641" name="Picture 10"/>
          <p:cNvPicPr>
            <a:picLocks noChangeAspect="1" noChangeArrowheads="1"/>
          </p:cNvPicPr>
          <p:nvPr/>
        </p:nvPicPr>
        <p:blipFill>
          <a:blip r:embed="rId4" cstate="print"/>
          <a:srcRect/>
          <a:stretch>
            <a:fillRect/>
          </a:stretch>
        </p:blipFill>
        <p:spPr bwMode="auto">
          <a:xfrm>
            <a:off x="609600" y="1524000"/>
            <a:ext cx="2527300" cy="32766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GB" dirty="0" smtClean="0"/>
              <a:t>Books and Tutorials</a:t>
            </a:r>
            <a:endParaRPr lang="en-GB" dirty="0"/>
          </a:p>
        </p:txBody>
      </p:sp>
      <p:sp>
        <p:nvSpPr>
          <p:cNvPr id="5" name="Content Placeholder 6"/>
          <p:cNvSpPr txBox="1">
            <a:spLocks/>
          </p:cNvSpPr>
          <p:nvPr/>
        </p:nvSpPr>
        <p:spPr bwMode="auto">
          <a:xfrm>
            <a:off x="377825" y="990600"/>
            <a:ext cx="8385175" cy="2362200"/>
          </a:xfrm>
          <a:prstGeom prst="rect">
            <a:avLst/>
          </a:prstGeom>
          <a:noFill/>
          <a:ln w="9525">
            <a:noFill/>
            <a:miter lim="800000"/>
            <a:headEnd/>
            <a:tailEnd/>
          </a:ln>
        </p:spPr>
        <p:txBody>
          <a:bodyPr/>
          <a:lstStyle/>
          <a:p>
            <a:pPr marL="319088" indent="-319088" algn="l">
              <a:spcBef>
                <a:spcPts val="700"/>
              </a:spcBef>
              <a:buClr>
                <a:schemeClr val="accent2"/>
              </a:buClr>
              <a:buSzPct val="60000"/>
              <a:buFont typeface="Wingdings" pitchFamily="2" charset="2"/>
              <a:buChar char=""/>
            </a:pPr>
            <a:r>
              <a:rPr lang="en-US" sz="2900" i="0">
                <a:latin typeface="Tw Cen MT" pitchFamily="34" charset="0"/>
              </a:rPr>
              <a:t>Books on GIS</a:t>
            </a:r>
            <a:endParaRPr lang="en-GB" sz="2900" i="0">
              <a:latin typeface="Tw Cen MT" pitchFamily="34" charset="0"/>
            </a:endParaRPr>
          </a:p>
        </p:txBody>
      </p:sp>
      <p:pic>
        <p:nvPicPr>
          <p:cNvPr id="70660" name="Picture 4"/>
          <p:cNvPicPr>
            <a:picLocks noChangeAspect="1" noChangeArrowheads="1"/>
          </p:cNvPicPr>
          <p:nvPr/>
        </p:nvPicPr>
        <p:blipFill>
          <a:blip r:embed="rId2" cstate="print"/>
          <a:srcRect/>
          <a:stretch>
            <a:fillRect/>
          </a:stretch>
        </p:blipFill>
        <p:spPr bwMode="auto">
          <a:xfrm>
            <a:off x="228600" y="1676400"/>
            <a:ext cx="2403475" cy="3400425"/>
          </a:xfrm>
          <a:prstGeom prst="rect">
            <a:avLst/>
          </a:prstGeom>
          <a:noFill/>
          <a:ln w="9525">
            <a:noFill/>
            <a:miter lim="800000"/>
            <a:headEnd/>
            <a:tailEnd/>
          </a:ln>
        </p:spPr>
      </p:pic>
      <p:sp>
        <p:nvSpPr>
          <p:cNvPr id="70661" name="Rectangle 7"/>
          <p:cNvSpPr>
            <a:spLocks noChangeArrowheads="1"/>
          </p:cNvSpPr>
          <p:nvPr/>
        </p:nvSpPr>
        <p:spPr bwMode="auto">
          <a:xfrm>
            <a:off x="533400" y="5334000"/>
            <a:ext cx="8610600" cy="369888"/>
          </a:xfrm>
          <a:prstGeom prst="rect">
            <a:avLst/>
          </a:prstGeom>
          <a:noFill/>
          <a:ln w="9525">
            <a:noFill/>
            <a:miter lim="800000"/>
            <a:headEnd/>
            <a:tailEnd/>
          </a:ln>
        </p:spPr>
        <p:txBody>
          <a:bodyPr>
            <a:spAutoFit/>
          </a:bodyPr>
          <a:lstStyle/>
          <a:p>
            <a:pPr algn="l"/>
            <a:r>
              <a:rPr lang="fi-FI" b="1"/>
              <a:t>T. Sutton, O. Dassau, M. Sutton</a:t>
            </a:r>
            <a:r>
              <a:rPr lang="en-GB" b="1"/>
              <a:t>, A gentle introduction to GIS</a:t>
            </a:r>
          </a:p>
        </p:txBody>
      </p:sp>
      <p:sp>
        <p:nvSpPr>
          <p:cNvPr id="70662" name="TextBox 5"/>
          <p:cNvSpPr txBox="1">
            <a:spLocks noChangeArrowheads="1"/>
          </p:cNvSpPr>
          <p:nvPr/>
        </p:nvSpPr>
        <p:spPr bwMode="auto">
          <a:xfrm>
            <a:off x="3810000" y="2667000"/>
            <a:ext cx="2895600" cy="646113"/>
          </a:xfrm>
          <a:prstGeom prst="rect">
            <a:avLst/>
          </a:prstGeom>
          <a:noFill/>
          <a:ln w="9525">
            <a:noFill/>
            <a:miter lim="800000"/>
            <a:headEnd/>
            <a:tailEnd/>
          </a:ln>
        </p:spPr>
        <p:txBody>
          <a:bodyPr>
            <a:spAutoFit/>
          </a:bodyPr>
          <a:lstStyle/>
          <a:p>
            <a:pPr algn="l"/>
            <a:r>
              <a:rPr lang="en-GB"/>
              <a:t>To be added with the help of Sir Google ….</a:t>
            </a:r>
            <a:r>
              <a:rPr lang="en-US">
                <a:sym typeface="Wingdings" pitchFamily="2" charset="2"/>
              </a:rPr>
              <a:t></a:t>
            </a: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you recall Google Earth ?</a:t>
            </a:r>
            <a:endParaRPr lang="en-US" dirty="0"/>
          </a:p>
        </p:txBody>
      </p:sp>
      <p:pic>
        <p:nvPicPr>
          <p:cNvPr id="2050" name="Picture 2" descr="C:\Users\Fizan\Desktop\3.png"/>
          <p:cNvPicPr>
            <a:picLocks noChangeAspect="1" noChangeArrowheads="1"/>
          </p:cNvPicPr>
          <p:nvPr/>
        </p:nvPicPr>
        <p:blipFill>
          <a:blip r:embed="rId2" cstate="print"/>
          <a:srcRect/>
          <a:stretch>
            <a:fillRect/>
          </a:stretch>
        </p:blipFill>
        <p:spPr bwMode="auto">
          <a:xfrm>
            <a:off x="228600" y="1143000"/>
            <a:ext cx="8610600" cy="54102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5"/>
          <p:cNvSpPr>
            <a:spLocks noGrp="1"/>
          </p:cNvSpPr>
          <p:nvPr>
            <p:ph sz="quarter" idx="1"/>
          </p:nvPr>
        </p:nvSpPr>
        <p:spPr>
          <a:xfrm>
            <a:off x="304800" y="990600"/>
            <a:ext cx="8385175" cy="4953000"/>
          </a:xfrm>
        </p:spPr>
        <p:txBody>
          <a:bodyPr/>
          <a:lstStyle/>
          <a:p>
            <a:pPr eaLnBrk="1" hangingPunct="1"/>
            <a:r>
              <a:rPr lang="en-GB" smtClean="0"/>
              <a:t>Tutorial on Remote Sensing and GIS</a:t>
            </a:r>
          </a:p>
          <a:p>
            <a:pPr eaLnBrk="1" hangingPunct="1"/>
            <a:endParaRPr lang="en-GB" sz="2000" u="sng" smtClean="0">
              <a:solidFill>
                <a:srgbClr val="000000"/>
              </a:solidFill>
              <a:hlinkClick r:id="rId2"/>
            </a:endParaRPr>
          </a:p>
        </p:txBody>
      </p:sp>
      <p:sp>
        <p:nvSpPr>
          <p:cNvPr id="2" name="Title 1"/>
          <p:cNvSpPr>
            <a:spLocks noGrp="1"/>
          </p:cNvSpPr>
          <p:nvPr>
            <p:ph type="title"/>
          </p:nvPr>
        </p:nvSpPr>
        <p:spPr>
          <a:xfrm>
            <a:off x="457200" y="152400"/>
            <a:ext cx="8153400" cy="533400"/>
          </a:xfrm>
        </p:spPr>
        <p:txBody>
          <a:bodyPr>
            <a:noAutofit/>
          </a:bodyPr>
          <a:lstStyle/>
          <a:p>
            <a:pPr eaLnBrk="1" fontAlgn="auto" hangingPunct="1">
              <a:spcAft>
                <a:spcPts val="0"/>
              </a:spcAft>
              <a:defRPr/>
            </a:pPr>
            <a:r>
              <a:rPr lang="en-GB" dirty="0" smtClean="0"/>
              <a:t>Books and Tutorials</a:t>
            </a:r>
            <a:endParaRPr lang="en-GB" dirty="0"/>
          </a:p>
        </p:txBody>
      </p:sp>
      <p:sp>
        <p:nvSpPr>
          <p:cNvPr id="5" name="Slide Number Placeholder 4"/>
          <p:cNvSpPr>
            <a:spLocks noGrp="1"/>
          </p:cNvSpPr>
          <p:nvPr>
            <p:ph type="sldNum" sz="quarter" idx="4294967295"/>
          </p:nvPr>
        </p:nvSpPr>
        <p:spPr>
          <a:xfrm>
            <a:off x="0" y="746125"/>
            <a:ext cx="533400" cy="244475"/>
          </a:xfrm>
        </p:spPr>
        <p:txBody>
          <a:bodyPr/>
          <a:lstStyle/>
          <a:p>
            <a:pPr>
              <a:lnSpc>
                <a:spcPct val="80000"/>
              </a:lnSpc>
            </a:pPr>
            <a:fld id="{709A6C51-279C-4A9C-B3B9-5B2FB4E8D25B}" type="slidenum">
              <a:rPr lang="en-US" sz="1200"/>
              <a:pPr>
                <a:lnSpc>
                  <a:spcPct val="80000"/>
                </a:lnSpc>
              </a:pPr>
              <a:t>60</a:t>
            </a:fld>
            <a:endParaRPr lang="en-US" sz="1200"/>
          </a:p>
        </p:txBody>
      </p:sp>
      <p:pic>
        <p:nvPicPr>
          <p:cNvPr id="71685" name="Picture 2"/>
          <p:cNvPicPr>
            <a:picLocks noChangeAspect="1" noChangeArrowheads="1"/>
          </p:cNvPicPr>
          <p:nvPr/>
        </p:nvPicPr>
        <p:blipFill>
          <a:blip r:embed="rId3" cstate="print"/>
          <a:srcRect/>
          <a:stretch>
            <a:fillRect/>
          </a:stretch>
        </p:blipFill>
        <p:spPr bwMode="auto">
          <a:xfrm>
            <a:off x="174625" y="1498600"/>
            <a:ext cx="5157788" cy="3225800"/>
          </a:xfrm>
          <a:prstGeom prst="rect">
            <a:avLst/>
          </a:prstGeom>
          <a:noFill/>
          <a:ln w="9525">
            <a:noFill/>
            <a:miter lim="800000"/>
            <a:headEnd/>
            <a:tailEnd/>
          </a:ln>
        </p:spPr>
      </p:pic>
      <p:pic>
        <p:nvPicPr>
          <p:cNvPr id="71686" name="Picture 3"/>
          <p:cNvPicPr>
            <a:picLocks noChangeAspect="1" noChangeArrowheads="1"/>
          </p:cNvPicPr>
          <p:nvPr/>
        </p:nvPicPr>
        <p:blipFill>
          <a:blip r:embed="rId4" cstate="print"/>
          <a:srcRect/>
          <a:stretch>
            <a:fillRect/>
          </a:stretch>
        </p:blipFill>
        <p:spPr bwMode="auto">
          <a:xfrm>
            <a:off x="5584825" y="1498600"/>
            <a:ext cx="3254375" cy="3214688"/>
          </a:xfrm>
          <a:prstGeom prst="rect">
            <a:avLst/>
          </a:prstGeom>
          <a:noFill/>
          <a:ln w="9525">
            <a:noFill/>
            <a:miter lim="800000"/>
            <a:headEnd/>
            <a:tailEnd/>
          </a:ln>
        </p:spPr>
      </p:pic>
      <p:sp>
        <p:nvSpPr>
          <p:cNvPr id="71687" name="Rectangle 8"/>
          <p:cNvSpPr>
            <a:spLocks noChangeArrowheads="1"/>
          </p:cNvSpPr>
          <p:nvPr/>
        </p:nvSpPr>
        <p:spPr bwMode="auto">
          <a:xfrm>
            <a:off x="5562600" y="4724400"/>
            <a:ext cx="3352800" cy="830263"/>
          </a:xfrm>
          <a:prstGeom prst="rect">
            <a:avLst/>
          </a:prstGeom>
          <a:noFill/>
          <a:ln w="9525">
            <a:noFill/>
            <a:miter lim="800000"/>
            <a:headEnd/>
            <a:tailEnd/>
          </a:ln>
        </p:spPr>
        <p:txBody>
          <a:bodyPr>
            <a:spAutoFit/>
          </a:bodyPr>
          <a:lstStyle/>
          <a:p>
            <a:pPr algn="l"/>
            <a:r>
              <a:rPr lang="en-GB" sz="1600" u="sng">
                <a:solidFill>
                  <a:srgbClr val="000000"/>
                </a:solidFill>
              </a:rPr>
              <a:t>Remote Sensing Tutorial by GSFC/NASA</a:t>
            </a:r>
            <a:r>
              <a:rPr lang="en-US" sz="1600" u="sng">
                <a:solidFill>
                  <a:srgbClr val="000000"/>
                </a:solidFill>
              </a:rPr>
              <a:t>: </a:t>
            </a:r>
            <a:r>
              <a:rPr lang="en-GB" sz="1600" u="sng">
                <a:solidFill>
                  <a:srgbClr val="000000"/>
                </a:solidFill>
              </a:rPr>
              <a:t>(http://rst.gsfc.nasa.gov/)</a:t>
            </a:r>
            <a:endParaRPr lang="en-GB" sz="1600" u="sng">
              <a:solidFill>
                <a:srgbClr val="000000"/>
              </a:solidFill>
              <a:hlinkClick r:id="rId2"/>
            </a:endParaRPr>
          </a:p>
        </p:txBody>
      </p:sp>
      <p:sp>
        <p:nvSpPr>
          <p:cNvPr id="71688" name="Rectangle 9"/>
          <p:cNvSpPr>
            <a:spLocks noChangeArrowheads="1"/>
          </p:cNvSpPr>
          <p:nvPr/>
        </p:nvSpPr>
        <p:spPr bwMode="auto">
          <a:xfrm>
            <a:off x="152400" y="4800600"/>
            <a:ext cx="5257800" cy="830263"/>
          </a:xfrm>
          <a:prstGeom prst="rect">
            <a:avLst/>
          </a:prstGeom>
          <a:noFill/>
          <a:ln w="9525">
            <a:noFill/>
            <a:miter lim="800000"/>
            <a:headEnd/>
            <a:tailEnd/>
          </a:ln>
        </p:spPr>
        <p:txBody>
          <a:bodyPr>
            <a:spAutoFit/>
          </a:bodyPr>
          <a:lstStyle/>
          <a:p>
            <a:pPr algn="l"/>
            <a:r>
              <a:rPr lang="en-GB" sz="1600" u="sng">
                <a:solidFill>
                  <a:srgbClr val="000000"/>
                </a:solidFill>
              </a:rPr>
              <a:t>Remote Sensing and GIS Tutorial by JARS/JAXA/AIT/RESTEC</a:t>
            </a:r>
          </a:p>
          <a:p>
            <a:pPr algn="l"/>
            <a:r>
              <a:rPr lang="en-GB" sz="1600">
                <a:solidFill>
                  <a:srgbClr val="000000"/>
                </a:solidFill>
              </a:rPr>
              <a:t>(http://stlab.iis.u-tokyo.ac.jp/~wataru/lecture/rsgis/)</a:t>
            </a:r>
          </a:p>
        </p:txBody>
      </p:sp>
      <p:sp>
        <p:nvSpPr>
          <p:cNvPr id="71689" name="Rectangle 10"/>
          <p:cNvSpPr>
            <a:spLocks noChangeArrowheads="1"/>
          </p:cNvSpPr>
          <p:nvPr/>
        </p:nvSpPr>
        <p:spPr bwMode="auto">
          <a:xfrm>
            <a:off x="228600" y="5740400"/>
            <a:ext cx="8153400" cy="660400"/>
          </a:xfrm>
          <a:prstGeom prst="rect">
            <a:avLst/>
          </a:prstGeom>
          <a:noFill/>
          <a:ln w="9525">
            <a:noFill/>
            <a:miter lim="800000"/>
            <a:headEnd/>
            <a:tailEnd/>
          </a:ln>
        </p:spPr>
        <p:txBody>
          <a:bodyPr>
            <a:spAutoFit/>
          </a:bodyPr>
          <a:lstStyle/>
          <a:p>
            <a:pPr algn="l"/>
            <a:r>
              <a:rPr lang="en-GB" sz="2000" u="sng"/>
              <a:t>History of Remote Sensing by GSFC/NASA</a:t>
            </a:r>
          </a:p>
          <a:p>
            <a:pPr lvl="1" algn="l"/>
            <a:r>
              <a:rPr lang="en-GB" sz="1700"/>
              <a:t>(http://stlab.iis.u-tokyo.ac.jp/~wataru/lecture/rsh/)</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219200"/>
            <a:ext cx="8229600" cy="2133600"/>
          </a:xfrm>
        </p:spPr>
        <p:txBody>
          <a:bodyPr/>
          <a:lstStyle/>
          <a:p>
            <a:pPr eaLnBrk="1" hangingPunct="1"/>
            <a:r>
              <a:rPr lang="en-US" smtClean="0">
                <a:effectLst>
                  <a:outerShdw blurRad="38100" dist="38100" dir="2700000" algn="tl">
                    <a:srgbClr val="C0C0C0"/>
                  </a:outerShdw>
                </a:effectLst>
              </a:rPr>
              <a:t/>
            </a:r>
            <a:br>
              <a:rPr lang="en-US" smtClean="0">
                <a:effectLst>
                  <a:outerShdw blurRad="38100" dist="38100" dir="2700000" algn="tl">
                    <a:srgbClr val="C0C0C0"/>
                  </a:outerShdw>
                </a:effectLst>
              </a:rPr>
            </a:br>
            <a:r>
              <a:rPr lang="en-US" smtClean="0">
                <a:effectLst>
                  <a:outerShdw blurRad="38100" dist="38100" dir="2700000" algn="tl">
                    <a:srgbClr val="C0C0C0"/>
                  </a:outerShdw>
                </a:effectLst>
              </a:rPr>
              <a:t>Comments….</a:t>
            </a:r>
            <a:br>
              <a:rPr lang="en-US" smtClean="0">
                <a:effectLst>
                  <a:outerShdw blurRad="38100" dist="38100" dir="2700000" algn="tl">
                    <a:srgbClr val="C0C0C0"/>
                  </a:outerShdw>
                </a:effectLst>
              </a:rPr>
            </a:br>
            <a:r>
              <a:rPr lang="en-US" smtClean="0">
                <a:effectLst>
                  <a:outerShdw blurRad="38100" dist="38100" dir="2700000" algn="tl">
                    <a:srgbClr val="C0C0C0"/>
                  </a:outerShdw>
                </a:effectLst>
              </a:rPr>
              <a:t>                    Questions…. </a:t>
            </a:r>
            <a:br>
              <a:rPr lang="en-US" smtClean="0">
                <a:effectLst>
                  <a:outerShdw blurRad="38100" dist="38100" dir="2700000" algn="tl">
                    <a:srgbClr val="C0C0C0"/>
                  </a:outerShdw>
                </a:effectLst>
              </a:rPr>
            </a:br>
            <a:r>
              <a:rPr lang="en-US" smtClean="0">
                <a:effectLst>
                  <a:outerShdw blurRad="38100" dist="38100" dir="2700000" algn="tl">
                    <a:srgbClr val="C0C0C0"/>
                  </a:outerShdw>
                </a:effectLst>
              </a:rPr>
              <a:t>					Suggestions….</a:t>
            </a:r>
          </a:p>
        </p:txBody>
      </p:sp>
      <p:sp>
        <p:nvSpPr>
          <p:cNvPr id="5" name="Slide Number Placeholder 5"/>
          <p:cNvSpPr>
            <a:spLocks noGrp="1"/>
          </p:cNvSpPr>
          <p:nvPr>
            <p:ph type="sldNum" sz="quarter" idx="4294967295"/>
          </p:nvPr>
        </p:nvSpPr>
        <p:spPr>
          <a:xfrm>
            <a:off x="0" y="746125"/>
            <a:ext cx="533400" cy="244475"/>
          </a:xfrm>
        </p:spPr>
        <p:txBody>
          <a:bodyPr/>
          <a:lstStyle/>
          <a:p>
            <a:pPr>
              <a:lnSpc>
                <a:spcPct val="80000"/>
              </a:lnSpc>
            </a:pPr>
            <a:fld id="{C41F2ACC-B594-4913-9344-1E0008038691}" type="slidenum">
              <a:rPr lang="en-US" sz="1200"/>
              <a:pPr>
                <a:lnSpc>
                  <a:spcPct val="80000"/>
                </a:lnSpc>
              </a:pPr>
              <a:t>61</a:t>
            </a:fld>
            <a:endParaRPr lang="en-US" sz="1200"/>
          </a:p>
        </p:txBody>
      </p:sp>
      <p:sp>
        <p:nvSpPr>
          <p:cNvPr id="75780" name="TextBox 3"/>
          <p:cNvSpPr txBox="1">
            <a:spLocks noChangeArrowheads="1"/>
          </p:cNvSpPr>
          <p:nvPr/>
        </p:nvSpPr>
        <p:spPr bwMode="auto">
          <a:xfrm>
            <a:off x="457200" y="4038600"/>
            <a:ext cx="8077200" cy="1570038"/>
          </a:xfrm>
          <a:prstGeom prst="rect">
            <a:avLst/>
          </a:prstGeom>
          <a:solidFill>
            <a:srgbClr val="92D050"/>
          </a:solidFill>
          <a:ln w="9525">
            <a:noFill/>
            <a:miter lim="800000"/>
            <a:headEnd/>
            <a:tailEnd/>
          </a:ln>
        </p:spPr>
        <p:txBody>
          <a:bodyPr>
            <a:spAutoFit/>
          </a:bodyPr>
          <a:lstStyle/>
          <a:p>
            <a:pPr algn="just"/>
            <a:r>
              <a:rPr lang="en-US" sz="2400" b="1" i="0"/>
              <a:t>I am greatly thankful to all the information sources (regarding remote sensing and GIS) on internet that I accessed and utilized for the preparation of present lecture.</a:t>
            </a:r>
            <a:endParaRPr lang="en-GB" sz="2400" b="1" i="0"/>
          </a:p>
        </p:txBody>
      </p:sp>
      <p:sp>
        <p:nvSpPr>
          <p:cNvPr id="6" name="Rectangle 5"/>
          <p:cNvSpPr/>
          <p:nvPr/>
        </p:nvSpPr>
        <p:spPr>
          <a:xfrm>
            <a:off x="2428875" y="0"/>
            <a:ext cx="3667125" cy="769938"/>
          </a:xfrm>
          <a:prstGeom prst="rect">
            <a:avLst/>
          </a:prstGeom>
        </p:spPr>
        <p:txBody>
          <a:bodyPr wrap="none">
            <a:spAutoFit/>
          </a:bodyPr>
          <a:lstStyle/>
          <a:p>
            <a:r>
              <a:rPr lang="en-US" sz="4400" b="1" i="0">
                <a:solidFill>
                  <a:srgbClr val="FFC000"/>
                </a:solidFill>
                <a:effectLst>
                  <a:outerShdw blurRad="38100" dist="38100" dir="2700000" algn="tl">
                    <a:srgbClr val="C0C0C0"/>
                  </a:outerShdw>
                </a:effectLst>
              </a:rPr>
              <a:t>Thanks you !</a:t>
            </a:r>
            <a:endParaRPr lang="en-GB" sz="4400" b="1" i="0">
              <a:effectLst>
                <a:outerShdw blurRad="38100" dist="38100" dir="2700000" algn="tl">
                  <a:srgbClr val="C0C0C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you recall Google Earth ?</a:t>
            </a:r>
            <a:endParaRPr lang="en-US" dirty="0"/>
          </a:p>
        </p:txBody>
      </p:sp>
      <p:pic>
        <p:nvPicPr>
          <p:cNvPr id="4098" name="Picture 2" descr="C:\Users\Fizan\Desktop\4.png"/>
          <p:cNvPicPr>
            <a:picLocks noChangeAspect="1" noChangeArrowheads="1"/>
          </p:cNvPicPr>
          <p:nvPr/>
        </p:nvPicPr>
        <p:blipFill>
          <a:blip r:embed="rId2" cstate="print"/>
          <a:srcRect r="8441"/>
          <a:stretch>
            <a:fillRect/>
          </a:stretch>
        </p:blipFill>
        <p:spPr bwMode="auto">
          <a:xfrm>
            <a:off x="152400" y="1143000"/>
            <a:ext cx="8810529" cy="54102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you recall Google Earth ?</a:t>
            </a:r>
            <a:endParaRPr lang="en-US" dirty="0"/>
          </a:p>
        </p:txBody>
      </p:sp>
      <p:pic>
        <p:nvPicPr>
          <p:cNvPr id="3074" name="Picture 2" descr="C:\Users\Fizan\Desktop\2.png"/>
          <p:cNvPicPr>
            <a:picLocks noChangeAspect="1" noChangeArrowheads="1"/>
          </p:cNvPicPr>
          <p:nvPr/>
        </p:nvPicPr>
        <p:blipFill>
          <a:blip r:embed="rId2" cstate="print"/>
          <a:srcRect/>
          <a:stretch>
            <a:fillRect/>
          </a:stretch>
        </p:blipFill>
        <p:spPr bwMode="auto">
          <a:xfrm>
            <a:off x="228600" y="1143000"/>
            <a:ext cx="8674101" cy="5410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you recall Google Earth ?</a:t>
            </a:r>
            <a:endParaRPr lang="en-US" dirty="0"/>
          </a:p>
        </p:txBody>
      </p:sp>
      <p:pic>
        <p:nvPicPr>
          <p:cNvPr id="5122" name="Picture 2" descr="C:\Users\Fizan\Desktop\5.png"/>
          <p:cNvPicPr>
            <a:picLocks noChangeAspect="1" noChangeArrowheads="1"/>
          </p:cNvPicPr>
          <p:nvPr/>
        </p:nvPicPr>
        <p:blipFill>
          <a:blip r:embed="rId2" cstate="print"/>
          <a:srcRect/>
          <a:stretch>
            <a:fillRect/>
          </a:stretch>
        </p:blipFill>
        <p:spPr bwMode="auto">
          <a:xfrm>
            <a:off x="228600" y="1143000"/>
            <a:ext cx="8674099" cy="5486400"/>
          </a:xfrm>
          <a:prstGeom prst="rect">
            <a:avLst/>
          </a:prstGeom>
          <a:noFill/>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dia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bwMode="auto">
        <a:noFill/>
        <a:ln w="9525">
          <a:noFill/>
          <a:miter lim="800000"/>
          <a:headEnd/>
          <a:tailEnd/>
        </a:ln>
      </a:spPr>
      <a:bodyPr>
        <a:spAutoFit/>
      </a:bodyPr>
      <a:lstStyle>
        <a:defPPr algn="l">
          <a:defRPr b="1" i="0" dirty="0"/>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2869</TotalTime>
  <Words>2291</Words>
  <Application>Microsoft Office PowerPoint</Application>
  <PresentationFormat>On-screen Show (4:3)</PresentationFormat>
  <Paragraphs>386</Paragraphs>
  <Slides>61</Slides>
  <Notes>2</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Beam</vt:lpstr>
      <vt:lpstr>Median</vt:lpstr>
      <vt:lpstr>APPLICATION OF REMOTE SENSING AND GEOGRAPHICAL INFORMATION SYSTEM IN CIVIL ENGINEERING</vt:lpstr>
      <vt:lpstr>Application of Remote Sensing and Geographical Information System in Civil Engineering</vt:lpstr>
      <vt:lpstr>Application of Remote Sensing and Geographical Information System in Civil Engineering</vt:lpstr>
      <vt:lpstr>Can you recall Google Earth ?</vt:lpstr>
      <vt:lpstr>Can you recall Google Earth ?</vt:lpstr>
      <vt:lpstr>Can you recall Google Earth ?</vt:lpstr>
      <vt:lpstr>Can you recall Google Earth ?</vt:lpstr>
      <vt:lpstr>Can you recall Google Earth ?</vt:lpstr>
      <vt:lpstr>Can you recall Google Earth ?</vt:lpstr>
      <vt:lpstr>Remote Sensing</vt:lpstr>
      <vt:lpstr>Remote Sensing</vt:lpstr>
      <vt:lpstr>Remote Sensing</vt:lpstr>
      <vt:lpstr>Various Steps in RS</vt:lpstr>
      <vt:lpstr>Electromagnetic Radiations (EMR)</vt:lpstr>
      <vt:lpstr>Source of Electromagnetic Radiation</vt:lpstr>
      <vt:lpstr>Source of Electromagnetic Radiation</vt:lpstr>
      <vt:lpstr>Electromagnetic (EM) Spectrum</vt:lpstr>
      <vt:lpstr>Electromagnetic (EM) Spectrum of solar energy </vt:lpstr>
      <vt:lpstr>Electromagnetic (EM) Spectrum</vt:lpstr>
      <vt:lpstr>Atmospheric Windows</vt:lpstr>
      <vt:lpstr>Type of Remote Sensing (RS)</vt:lpstr>
      <vt:lpstr>Technological Assisted Remote Sensing</vt:lpstr>
      <vt:lpstr>RS and GIS of Earth Resources</vt:lpstr>
      <vt:lpstr>Basic definition of GIS</vt:lpstr>
      <vt:lpstr>Basic definition of GIS</vt:lpstr>
      <vt:lpstr>Geographic Information System (GIS)</vt:lpstr>
      <vt:lpstr>Key Component of GIS</vt:lpstr>
      <vt:lpstr>GIS Functional Elements</vt:lpstr>
      <vt:lpstr>Tools for GIS</vt:lpstr>
      <vt:lpstr>Why a GIS</vt:lpstr>
      <vt:lpstr>Benefits of GIS</vt:lpstr>
      <vt:lpstr>GIS as a Multi--Disciplinary Science</vt:lpstr>
      <vt:lpstr>Alternate Names of GIS</vt:lpstr>
      <vt:lpstr>GIS answers the following</vt:lpstr>
      <vt:lpstr>GIS answers the following</vt:lpstr>
      <vt:lpstr>Application of RS and GIS</vt:lpstr>
      <vt:lpstr>Application of RS and GIS</vt:lpstr>
      <vt:lpstr>Application of RS and GIS</vt:lpstr>
      <vt:lpstr>Application of RS and GIS</vt:lpstr>
      <vt:lpstr>Application of RS: Crop Growth Monitoring</vt:lpstr>
      <vt:lpstr>Application of RS: Crop Growth Monitoring</vt:lpstr>
      <vt:lpstr>Application of RS: Forest Monitoring</vt:lpstr>
      <vt:lpstr>Application of RS: Urban Heat Island Monitoring</vt:lpstr>
      <vt:lpstr>Application of RS: Wild Fire Monitoring</vt:lpstr>
      <vt:lpstr>Application of RS: Disaster Management</vt:lpstr>
      <vt:lpstr>Application of RS: Land Uses</vt:lpstr>
      <vt:lpstr>Application of RS: Land Use change</vt:lpstr>
      <vt:lpstr>Application of RS: Water</vt:lpstr>
      <vt:lpstr>Application of RS: Flood Mapping</vt:lpstr>
      <vt:lpstr>Application of RS: Military Use</vt:lpstr>
      <vt:lpstr>Application of RS: Military Use</vt:lpstr>
      <vt:lpstr>GIS Software</vt:lpstr>
      <vt:lpstr>Advantages and Disadvantages of GIS</vt:lpstr>
      <vt:lpstr>Basic Geographical Concepts</vt:lpstr>
      <vt:lpstr>Basic data manipulation in RS &amp; GIS</vt:lpstr>
      <vt:lpstr>Books and Tutorials</vt:lpstr>
      <vt:lpstr>Books and Tutorials</vt:lpstr>
      <vt:lpstr>Books and Tutorials</vt:lpstr>
      <vt:lpstr>Books and Tutorials</vt:lpstr>
      <vt:lpstr>Books and Tutorials</vt:lpstr>
      <vt:lpstr> Comments….                     Questions….       Suggestions….</vt:lpstr>
    </vt:vector>
  </TitlesOfParts>
  <Company>UET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REMOTE SENSING &amp; GIS IN CIVIL ENGINEERING</dc:title>
  <dc:creator>Noor</dc:creator>
  <cp:lastModifiedBy>TaQi</cp:lastModifiedBy>
  <cp:revision>380</cp:revision>
  <dcterms:created xsi:type="dcterms:W3CDTF">2004-04-06T18:24:57Z</dcterms:created>
  <dcterms:modified xsi:type="dcterms:W3CDTF">2013-01-07T10:45:17Z</dcterms:modified>
</cp:coreProperties>
</file>