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0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  <p:sldId id="298" r:id="rId44"/>
    <p:sldId id="299" r:id="rId45"/>
    <p:sldId id="300" r:id="rId46"/>
    <p:sldId id="301" r:id="rId47"/>
    <p:sldId id="302" r:id="rId48"/>
    <p:sldId id="303" r:id="rId49"/>
    <p:sldId id="304" r:id="rId50"/>
    <p:sldId id="305" r:id="rId51"/>
    <p:sldId id="306" r:id="rId52"/>
    <p:sldId id="307" r:id="rId53"/>
    <p:sldId id="308" r:id="rId54"/>
    <p:sldId id="309" r:id="rId55"/>
    <p:sldId id="310" r:id="rId56"/>
    <p:sldId id="311" r:id="rId57"/>
    <p:sldId id="312" r:id="rId58"/>
    <p:sldId id="313" r:id="rId59"/>
    <p:sldId id="314" r:id="rId60"/>
    <p:sldId id="315" r:id="rId61"/>
    <p:sldId id="316" r:id="rId62"/>
    <p:sldId id="317" r:id="rId63"/>
    <p:sldId id="318" r:id="rId64"/>
    <p:sldId id="319" r:id="rId65"/>
    <p:sldId id="320" r:id="rId66"/>
    <p:sldId id="321" r:id="rId67"/>
    <p:sldId id="322" r:id="rId68"/>
    <p:sldId id="323" r:id="rId69"/>
    <p:sldId id="324" r:id="rId70"/>
    <p:sldId id="325" r:id="rId71"/>
    <p:sldId id="326" r:id="rId72"/>
    <p:sldId id="327" r:id="rId73"/>
    <p:sldId id="328" r:id="rId74"/>
    <p:sldId id="329" r:id="rId75"/>
    <p:sldId id="330" r:id="rId76"/>
    <p:sldId id="331" r:id="rId77"/>
    <p:sldId id="332" r:id="rId78"/>
    <p:sldId id="333" r:id="rId79"/>
    <p:sldId id="334" r:id="rId80"/>
    <p:sldId id="335" r:id="rId81"/>
    <p:sldId id="336" r:id="rId82"/>
    <p:sldId id="337" r:id="rId83"/>
    <p:sldId id="338" r:id="rId84"/>
    <p:sldId id="339" r:id="rId85"/>
    <p:sldId id="340" r:id="rId86"/>
    <p:sldId id="341" r:id="rId87"/>
    <p:sldId id="342" r:id="rId88"/>
    <p:sldId id="343" r:id="rId89"/>
  </p:sldIdLst>
  <p:sldSz cx="9144000" cy="6858000" type="screen4x3"/>
  <p:notesSz cx="9144000" cy="6858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/>
    <p:restoredTop sz="94660"/>
  </p:normalViewPr>
  <p:slideViewPr>
    <p:cSldViewPr>
      <p:cViewPr varScale="1">
        <p:scale>
          <a:sx n="48" d="100"/>
          <a:sy n="48" d="100"/>
        </p:scale>
        <p:origin x="1262" y="43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-39389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slide" Target="slides/slide75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87" Type="http://schemas.openxmlformats.org/officeDocument/2006/relationships/slide" Target="slides/slide86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90" Type="http://schemas.openxmlformats.org/officeDocument/2006/relationships/notesMaster" Target="notesMasters/notesMaster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93" Type="http://schemas.openxmlformats.org/officeDocument/2006/relationships/theme" Target="theme/theme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E4738A0-6B75-467E-8835-CEFBA41D5E15}" type="datetimeFigureOut">
              <a:rPr lang="en-US" smtClean="0"/>
              <a:t>2/17/2016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028950" y="857250"/>
            <a:ext cx="3086100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300413"/>
            <a:ext cx="7315200" cy="270033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13513"/>
            <a:ext cx="39624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13513"/>
            <a:ext cx="39624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E802620-BFE8-4F7B-9CA3-07CF14AA59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83594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sz="2000" b="1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fld id="{8555BDD4-1736-4839-A0C3-B435A475155F}" type="slidenum">
              <a:rPr lang="en-GB" altLang="en-US" sz="1200"/>
              <a:pPr/>
              <a:t>67</a:t>
            </a:fld>
            <a:endParaRPr lang="en-GB" altLang="en-US" sz="1200"/>
          </a:p>
        </p:txBody>
      </p:sp>
      <p:sp>
        <p:nvSpPr>
          <p:cNvPr id="29699" name="Rectangle 2"/>
          <p:cNvSpPr>
            <a:spLocks noRo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9700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en-GB" altLang="en-US" smtClean="0"/>
              <a:t>Mention about the greater area of land when purchase on the sloping ground.</a:t>
            </a:r>
          </a:p>
          <a:p>
            <a:pPr>
              <a:spcBef>
                <a:spcPct val="0"/>
              </a:spcBef>
            </a:pPr>
            <a:r>
              <a:rPr lang="en-GB" altLang="en-US" smtClean="0"/>
              <a:t>Measurement should be made very carefully as there is no means of checking if it is accurate or not?</a:t>
            </a:r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99046720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sz="2000" b="1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fld id="{8555BDD4-1736-4839-A0C3-B435A475155F}" type="slidenum">
              <a:rPr lang="en-GB" altLang="en-US" sz="1200"/>
              <a:pPr/>
              <a:t>68</a:t>
            </a:fld>
            <a:endParaRPr lang="en-GB" altLang="en-US" sz="1200"/>
          </a:p>
        </p:txBody>
      </p:sp>
      <p:sp>
        <p:nvSpPr>
          <p:cNvPr id="29699" name="Rectangle 2"/>
          <p:cNvSpPr>
            <a:spLocks noRo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9700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en-GB" altLang="en-US" smtClean="0"/>
              <a:t>Mention about the greater area of land when purchase on the sloping ground.</a:t>
            </a:r>
          </a:p>
          <a:p>
            <a:pPr>
              <a:spcBef>
                <a:spcPct val="0"/>
              </a:spcBef>
            </a:pPr>
            <a:r>
              <a:rPr lang="en-GB" altLang="en-US" smtClean="0"/>
              <a:t>Measurement should be made very carefully as there is no means of checking if it is accurate or not?</a:t>
            </a:r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31618840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609600" y="4353559"/>
            <a:ext cx="8305800" cy="212344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3627119" y="510540"/>
            <a:ext cx="1889760" cy="6775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4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840480"/>
            <a:ext cx="64008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2/17/2016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4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28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2/17/2016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4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2/17/2016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4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2/17/2016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2/17/2016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91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41763"/>
            <a:ext cx="4038600" cy="218916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457200" y="624363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39624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4405131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91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91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57200" y="3941763"/>
            <a:ext cx="4038600" cy="218916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3941763"/>
            <a:ext cx="4038600" cy="218916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24363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39624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2536637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24363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39624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7267323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583054" y="237490"/>
            <a:ext cx="5977890" cy="12192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4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555625" y="1647190"/>
            <a:ext cx="8032749" cy="359981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8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6377940"/>
            <a:ext cx="292608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2/17/2016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368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6.pn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jp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7.pn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4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4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4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4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4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4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4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4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g"/><Relationship Id="rId1" Type="http://schemas.openxmlformats.org/officeDocument/2006/relationships/slideLayout" Target="../slideLayouts/slideLayout1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g"/><Relationship Id="rId1" Type="http://schemas.openxmlformats.org/officeDocument/2006/relationships/slideLayout" Target="../slideLayouts/slideLayout5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g"/><Relationship Id="rId2" Type="http://schemas.openxmlformats.org/officeDocument/2006/relationships/image" Target="../media/image50.jpg"/><Relationship Id="rId1" Type="http://schemas.openxmlformats.org/officeDocument/2006/relationships/slideLayout" Target="../slideLayouts/slideLayout5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g"/><Relationship Id="rId1" Type="http://schemas.openxmlformats.org/officeDocument/2006/relationships/slideLayout" Target="../slideLayouts/slideLayout5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g"/><Relationship Id="rId1" Type="http://schemas.openxmlformats.org/officeDocument/2006/relationships/slideLayout" Target="../slideLayouts/slideLayout5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5.jpeg"/></Relationships>
</file>

<file path=ppt/slides/_rels/slide69.xml.rels><?xml version="1.0" encoding="UTF-8" standalone="yes"?>
<Relationships xmlns="http://schemas.openxmlformats.org/package/2006/relationships"><Relationship Id="rId8" Type="http://schemas.openxmlformats.org/officeDocument/2006/relationships/image" Target="../media/image62.jpeg"/><Relationship Id="rId3" Type="http://schemas.openxmlformats.org/officeDocument/2006/relationships/image" Target="../media/image57.jpeg"/><Relationship Id="rId7" Type="http://schemas.openxmlformats.org/officeDocument/2006/relationships/image" Target="../media/image61.jpeg"/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0.jpeg"/><Relationship Id="rId11" Type="http://schemas.openxmlformats.org/officeDocument/2006/relationships/image" Target="../media/image65.jpeg"/><Relationship Id="rId5" Type="http://schemas.openxmlformats.org/officeDocument/2006/relationships/image" Target="../media/image59.jpeg"/><Relationship Id="rId10" Type="http://schemas.openxmlformats.org/officeDocument/2006/relationships/image" Target="../media/image64.png"/><Relationship Id="rId4" Type="http://schemas.openxmlformats.org/officeDocument/2006/relationships/image" Target="../media/image58.jpeg"/><Relationship Id="rId9" Type="http://schemas.openxmlformats.org/officeDocument/2006/relationships/image" Target="../media/image63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jpeg"/><Relationship Id="rId2" Type="http://schemas.openxmlformats.org/officeDocument/2006/relationships/image" Target="../media/image66.jpeg"/><Relationship Id="rId1" Type="http://schemas.openxmlformats.org/officeDocument/2006/relationships/slideLayout" Target="../slideLayouts/slideLayout6.xml"/></Relationships>
</file>

<file path=ppt/slides/_rels/slide7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3.jpeg"/><Relationship Id="rId3" Type="http://schemas.openxmlformats.org/officeDocument/2006/relationships/image" Target="../media/image68.jpeg"/><Relationship Id="rId7" Type="http://schemas.openxmlformats.org/officeDocument/2006/relationships/image" Target="../media/image72.jpeg"/><Relationship Id="rId2" Type="http://schemas.openxmlformats.org/officeDocument/2006/relationships/image" Target="../media/image67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71.jpeg"/><Relationship Id="rId5" Type="http://schemas.openxmlformats.org/officeDocument/2006/relationships/image" Target="../media/image70.jpeg"/><Relationship Id="rId4" Type="http://schemas.openxmlformats.org/officeDocument/2006/relationships/image" Target="../media/image69.jpeg"/><Relationship Id="rId9" Type="http://schemas.openxmlformats.org/officeDocument/2006/relationships/image" Target="../media/image74.jpeg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png"/><Relationship Id="rId2" Type="http://schemas.openxmlformats.org/officeDocument/2006/relationships/image" Target="../media/image67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76.jpeg"/><Relationship Id="rId4" Type="http://schemas.openxmlformats.org/officeDocument/2006/relationships/image" Target="../media/image71.jpeg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7.jpeg"/><Relationship Id="rId1" Type="http://schemas.openxmlformats.org/officeDocument/2006/relationships/slideLayout" Target="../slideLayouts/slideLayout8.xml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jpeg"/><Relationship Id="rId2" Type="http://schemas.openxmlformats.org/officeDocument/2006/relationships/image" Target="../media/image78.jpeg"/><Relationship Id="rId1" Type="http://schemas.openxmlformats.org/officeDocument/2006/relationships/slideLayout" Target="../slideLayouts/slideLayout6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3.jpeg"/><Relationship Id="rId1" Type="http://schemas.openxmlformats.org/officeDocument/2006/relationships/slideLayout" Target="../slideLayouts/slideLayout6.xml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jpeg"/><Relationship Id="rId2" Type="http://schemas.openxmlformats.org/officeDocument/2006/relationships/image" Target="../media/image79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81.png"/><Relationship Id="rId4" Type="http://schemas.openxmlformats.org/officeDocument/2006/relationships/image" Target="../media/image80.png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8.xml"/></Relationships>
</file>

<file path=ppt/slides/_rels/slide8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3.jpeg"/><Relationship Id="rId2" Type="http://schemas.openxmlformats.org/officeDocument/2006/relationships/image" Target="../media/image82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75.png"/><Relationship Id="rId5" Type="http://schemas.openxmlformats.org/officeDocument/2006/relationships/image" Target="../media/image85.jpeg"/><Relationship Id="rId4" Type="http://schemas.openxmlformats.org/officeDocument/2006/relationships/image" Target="../media/image84.jpeg"/></Relationships>
</file>

<file path=ppt/slides/_rels/slide8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6.wmf"/><Relationship Id="rId1" Type="http://schemas.openxmlformats.org/officeDocument/2006/relationships/slideLayout" Target="../slideLayouts/slideLayout8.xml"/></Relationships>
</file>

<file path=ppt/slides/_rels/slide8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7.wmf"/><Relationship Id="rId1" Type="http://schemas.openxmlformats.org/officeDocument/2006/relationships/slideLayout" Target="../slideLayouts/slideLayout8.xml"/></Relationships>
</file>

<file path=ppt/slides/_rels/slide8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5.png"/><Relationship Id="rId1" Type="http://schemas.openxmlformats.org/officeDocument/2006/relationships/slideLayout" Target="../slideLayouts/slideLayout1.xml"/></Relationships>
</file>

<file path=ppt/slides/_rels/slide8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8.jpeg"/><Relationship Id="rId1" Type="http://schemas.openxmlformats.org/officeDocument/2006/relationships/slideLayout" Target="../slideLayouts/slideLayout1.xml"/></Relationships>
</file>

<file path=ppt/slides/_rels/slide8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9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263650" y="2529840"/>
            <a:ext cx="6619240" cy="67754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4400" dirty="0">
                <a:latin typeface="Arial"/>
                <a:cs typeface="Arial"/>
              </a:rPr>
              <a:t>Surveying &amp;</a:t>
            </a:r>
            <a:r>
              <a:rPr sz="4400" spc="-85" dirty="0">
                <a:latin typeface="Arial"/>
                <a:cs typeface="Arial"/>
              </a:rPr>
              <a:t> </a:t>
            </a:r>
            <a:r>
              <a:rPr sz="4400" dirty="0">
                <a:latin typeface="Arial"/>
                <a:cs typeface="Arial"/>
              </a:rPr>
              <a:t>Measurement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2470150" y="3933190"/>
            <a:ext cx="4202430" cy="4965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3200" spc="-5" dirty="0">
                <a:latin typeface="Arial"/>
                <a:cs typeface="Arial"/>
              </a:rPr>
              <a:t>Distance</a:t>
            </a:r>
            <a:r>
              <a:rPr sz="3200" spc="-25" dirty="0">
                <a:latin typeface="Arial"/>
                <a:cs typeface="Arial"/>
              </a:rPr>
              <a:t> </a:t>
            </a:r>
            <a:r>
              <a:rPr sz="3200" spc="-10" dirty="0">
                <a:latin typeface="Arial"/>
                <a:cs typeface="Arial"/>
              </a:rPr>
              <a:t>Measurement</a:t>
            </a:r>
            <a:endParaRPr sz="3200" dirty="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273050" rIns="0" bIns="0" rtlCol="0">
            <a:spAutoFit/>
          </a:bodyPr>
          <a:lstStyle/>
          <a:p>
            <a:pPr marL="1496695">
              <a:lnSpc>
                <a:spcPct val="100000"/>
              </a:lnSpc>
            </a:pPr>
            <a:r>
              <a:rPr spc="-5" dirty="0"/>
              <a:t>Approaches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34669" y="1654809"/>
            <a:ext cx="7216140" cy="41757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5600" marR="375920" indent="-342900">
              <a:lnSpc>
                <a:spcPts val="3450"/>
              </a:lnSpc>
              <a:buChar char="•"/>
              <a:tabLst>
                <a:tab pos="354965" algn="l"/>
                <a:tab pos="355600" algn="l"/>
              </a:tabLst>
            </a:pPr>
            <a:r>
              <a:rPr sz="3200" spc="-5" dirty="0">
                <a:latin typeface="Arial"/>
                <a:cs typeface="Arial"/>
              </a:rPr>
              <a:t>Approaches in measuring horizontal  distance</a:t>
            </a:r>
            <a:endParaRPr sz="3200">
              <a:latin typeface="Arial"/>
              <a:cs typeface="Arial"/>
            </a:endParaRPr>
          </a:p>
          <a:p>
            <a:pPr marL="755650" lvl="1" indent="-285750">
              <a:lnSpc>
                <a:spcPct val="100000"/>
              </a:lnSpc>
              <a:spcBef>
                <a:spcPts val="310"/>
              </a:spcBef>
              <a:buFont typeface="Wingdings"/>
              <a:buChar char=""/>
              <a:tabLst>
                <a:tab pos="755650" algn="l"/>
              </a:tabLst>
            </a:pPr>
            <a:r>
              <a:rPr sz="2800" spc="-5" dirty="0">
                <a:latin typeface="Arial"/>
                <a:cs typeface="Arial"/>
              </a:rPr>
              <a:t>Pacing</a:t>
            </a:r>
            <a:endParaRPr sz="2800">
              <a:latin typeface="Arial"/>
              <a:cs typeface="Arial"/>
            </a:endParaRPr>
          </a:p>
          <a:p>
            <a:pPr marL="755650" lvl="1" indent="-285750">
              <a:lnSpc>
                <a:spcPct val="100000"/>
              </a:lnSpc>
              <a:spcBef>
                <a:spcPts val="360"/>
              </a:spcBef>
              <a:buFont typeface="Wingdings"/>
              <a:buChar char=""/>
              <a:tabLst>
                <a:tab pos="755650" algn="l"/>
              </a:tabLst>
            </a:pPr>
            <a:r>
              <a:rPr sz="2800" spc="-5" dirty="0">
                <a:latin typeface="Arial"/>
                <a:cs typeface="Arial"/>
              </a:rPr>
              <a:t>Optical</a:t>
            </a:r>
            <a:r>
              <a:rPr sz="2800" spc="-65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rangefinders</a:t>
            </a:r>
            <a:endParaRPr sz="2800">
              <a:latin typeface="Arial"/>
              <a:cs typeface="Arial"/>
            </a:endParaRPr>
          </a:p>
          <a:p>
            <a:pPr marL="755650" lvl="1" indent="-285750">
              <a:lnSpc>
                <a:spcPct val="100000"/>
              </a:lnSpc>
              <a:spcBef>
                <a:spcPts val="359"/>
              </a:spcBef>
              <a:buFont typeface="Wingdings"/>
              <a:buChar char=""/>
              <a:tabLst>
                <a:tab pos="755650" algn="l"/>
              </a:tabLst>
            </a:pPr>
            <a:r>
              <a:rPr sz="2800" spc="-5" dirty="0">
                <a:latin typeface="Arial"/>
                <a:cs typeface="Arial"/>
              </a:rPr>
              <a:t>Odometers</a:t>
            </a:r>
            <a:endParaRPr sz="2800">
              <a:latin typeface="Arial"/>
              <a:cs typeface="Arial"/>
            </a:endParaRPr>
          </a:p>
          <a:p>
            <a:pPr marL="755650" lvl="1" indent="-285750">
              <a:lnSpc>
                <a:spcPct val="100000"/>
              </a:lnSpc>
              <a:spcBef>
                <a:spcPts val="350"/>
              </a:spcBef>
              <a:buFont typeface="Wingdings"/>
              <a:buChar char=""/>
              <a:tabLst>
                <a:tab pos="755650" algn="l"/>
              </a:tabLst>
            </a:pPr>
            <a:r>
              <a:rPr sz="2800" spc="-5" dirty="0">
                <a:latin typeface="Arial"/>
                <a:cs typeface="Arial"/>
              </a:rPr>
              <a:t>Tachometry</a:t>
            </a:r>
            <a:endParaRPr sz="2800">
              <a:latin typeface="Arial"/>
              <a:cs typeface="Arial"/>
            </a:endParaRPr>
          </a:p>
          <a:p>
            <a:pPr marL="755650" lvl="1" indent="-285750">
              <a:lnSpc>
                <a:spcPct val="100000"/>
              </a:lnSpc>
              <a:spcBef>
                <a:spcPts val="360"/>
              </a:spcBef>
              <a:buFont typeface="Wingdings"/>
              <a:buChar char=""/>
              <a:tabLst>
                <a:tab pos="755650" algn="l"/>
              </a:tabLst>
            </a:pPr>
            <a:r>
              <a:rPr sz="2800" spc="-5" dirty="0">
                <a:latin typeface="Arial"/>
                <a:cs typeface="Arial"/>
              </a:rPr>
              <a:t>Taping or</a:t>
            </a:r>
            <a:r>
              <a:rPr sz="2800" spc="-35" dirty="0">
                <a:latin typeface="Arial"/>
                <a:cs typeface="Arial"/>
              </a:rPr>
              <a:t> </a:t>
            </a:r>
            <a:r>
              <a:rPr sz="2800" spc="-5" dirty="0">
                <a:latin typeface="Arial"/>
                <a:cs typeface="Arial"/>
              </a:rPr>
              <a:t>Chaining</a:t>
            </a:r>
            <a:endParaRPr sz="2800">
              <a:latin typeface="Arial"/>
              <a:cs typeface="Arial"/>
            </a:endParaRPr>
          </a:p>
          <a:p>
            <a:pPr marL="755650" lvl="1" indent="-285750">
              <a:lnSpc>
                <a:spcPct val="100000"/>
              </a:lnSpc>
              <a:spcBef>
                <a:spcPts val="359"/>
              </a:spcBef>
              <a:buFont typeface="Wingdings"/>
              <a:buChar char=""/>
              <a:tabLst>
                <a:tab pos="755650" algn="l"/>
              </a:tabLst>
            </a:pPr>
            <a:r>
              <a:rPr sz="2800" spc="-5" dirty="0">
                <a:latin typeface="Arial"/>
                <a:cs typeface="Arial"/>
              </a:rPr>
              <a:t>Electronic </a:t>
            </a:r>
            <a:r>
              <a:rPr sz="2800" dirty="0">
                <a:latin typeface="Arial"/>
                <a:cs typeface="Arial"/>
              </a:rPr>
              <a:t>Distance </a:t>
            </a:r>
            <a:r>
              <a:rPr sz="2800" spc="-5" dirty="0">
                <a:latin typeface="Arial"/>
                <a:cs typeface="Arial"/>
              </a:rPr>
              <a:t>Measurement</a:t>
            </a:r>
            <a:r>
              <a:rPr sz="2800" dirty="0">
                <a:latin typeface="Arial"/>
                <a:cs typeface="Arial"/>
              </a:rPr>
              <a:t> </a:t>
            </a:r>
            <a:r>
              <a:rPr sz="2800" spc="-5" dirty="0">
                <a:latin typeface="Arial"/>
                <a:cs typeface="Arial"/>
              </a:rPr>
              <a:t>(EDM)</a:t>
            </a:r>
            <a:endParaRPr sz="2800">
              <a:latin typeface="Arial"/>
              <a:cs typeface="Arial"/>
            </a:endParaRPr>
          </a:p>
          <a:p>
            <a:pPr marL="755650" lvl="1" indent="-285750">
              <a:lnSpc>
                <a:spcPct val="100000"/>
              </a:lnSpc>
              <a:spcBef>
                <a:spcPts val="359"/>
              </a:spcBef>
              <a:buFont typeface="Wingdings"/>
              <a:buChar char=""/>
              <a:tabLst>
                <a:tab pos="755650" algn="l"/>
              </a:tabLst>
            </a:pPr>
            <a:r>
              <a:rPr sz="2800" spc="-5" dirty="0">
                <a:latin typeface="Arial"/>
                <a:cs typeface="Arial"/>
              </a:rPr>
              <a:t>Global Positioning </a:t>
            </a:r>
            <a:r>
              <a:rPr sz="2800" dirty="0">
                <a:latin typeface="Arial"/>
                <a:cs typeface="Arial"/>
              </a:rPr>
              <a:t>System</a:t>
            </a:r>
            <a:r>
              <a:rPr sz="2800" spc="-20" dirty="0">
                <a:latin typeface="Arial"/>
                <a:cs typeface="Arial"/>
              </a:rPr>
              <a:t> </a:t>
            </a:r>
            <a:r>
              <a:rPr sz="2800" spc="-5" dirty="0">
                <a:latin typeface="Arial"/>
                <a:cs typeface="Arial"/>
              </a:rPr>
              <a:t>(GPS)</a:t>
            </a:r>
            <a:endParaRPr sz="2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273050" rIns="0" bIns="0" rtlCol="0">
            <a:spAutoFit/>
          </a:bodyPr>
          <a:lstStyle/>
          <a:p>
            <a:pPr marL="2132965">
              <a:lnSpc>
                <a:spcPct val="100000"/>
              </a:lnSpc>
            </a:pPr>
            <a:r>
              <a:rPr dirty="0"/>
              <a:t>Pa</a:t>
            </a:r>
            <a:r>
              <a:rPr spc="5" dirty="0"/>
              <a:t>c</a:t>
            </a:r>
            <a:r>
              <a:rPr dirty="0"/>
              <a:t>ing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34669" y="1647190"/>
            <a:ext cx="7681595" cy="31280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5600" marR="5080" indent="-342900">
              <a:lnSpc>
                <a:spcPct val="100000"/>
              </a:lnSpc>
              <a:buChar char="•"/>
              <a:tabLst>
                <a:tab pos="354965" algn="l"/>
                <a:tab pos="355600" algn="l"/>
              </a:tabLst>
            </a:pPr>
            <a:r>
              <a:rPr sz="3200" dirty="0">
                <a:latin typeface="Arial"/>
                <a:cs typeface="Arial"/>
              </a:rPr>
              <a:t>A </a:t>
            </a:r>
            <a:r>
              <a:rPr sz="3200" spc="-5" dirty="0">
                <a:latin typeface="Arial"/>
                <a:cs typeface="Arial"/>
              </a:rPr>
              <a:t>person can determine their </a:t>
            </a:r>
            <a:r>
              <a:rPr sz="3200" b="1" spc="-5" dirty="0">
                <a:latin typeface="Arial"/>
                <a:cs typeface="Arial"/>
              </a:rPr>
              <a:t>pace </a:t>
            </a:r>
            <a:r>
              <a:rPr sz="3200" spc="-5" dirty="0">
                <a:latin typeface="Arial"/>
                <a:cs typeface="Arial"/>
              </a:rPr>
              <a:t>by  counting the </a:t>
            </a:r>
            <a:r>
              <a:rPr sz="3200" spc="-10" dirty="0">
                <a:latin typeface="Arial"/>
                <a:cs typeface="Arial"/>
              </a:rPr>
              <a:t>number </a:t>
            </a:r>
            <a:r>
              <a:rPr sz="3200" spc="-5" dirty="0">
                <a:latin typeface="Arial"/>
                <a:cs typeface="Arial"/>
              </a:rPr>
              <a:t>of paces necessary  to walk </a:t>
            </a:r>
            <a:r>
              <a:rPr sz="3200" dirty="0">
                <a:latin typeface="Arial"/>
                <a:cs typeface="Arial"/>
              </a:rPr>
              <a:t>a </a:t>
            </a:r>
            <a:r>
              <a:rPr sz="3200" spc="-5" dirty="0">
                <a:latin typeface="Arial"/>
                <a:cs typeface="Arial"/>
              </a:rPr>
              <a:t>distance that has </a:t>
            </a:r>
            <a:r>
              <a:rPr sz="3200" spc="-10" dirty="0">
                <a:latin typeface="Arial"/>
                <a:cs typeface="Arial"/>
              </a:rPr>
              <a:t>been  </a:t>
            </a:r>
            <a:r>
              <a:rPr sz="3200" spc="-5" dirty="0">
                <a:latin typeface="Arial"/>
                <a:cs typeface="Arial"/>
              </a:rPr>
              <a:t>previously</a:t>
            </a:r>
            <a:r>
              <a:rPr sz="3200" spc="-80" dirty="0">
                <a:latin typeface="Arial"/>
                <a:cs typeface="Arial"/>
              </a:rPr>
              <a:t> </a:t>
            </a:r>
            <a:r>
              <a:rPr sz="3200" spc="-5" dirty="0">
                <a:latin typeface="Arial"/>
                <a:cs typeface="Arial"/>
              </a:rPr>
              <a:t>measured</a:t>
            </a:r>
            <a:endParaRPr sz="32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790"/>
              </a:spcBef>
              <a:buChar char="•"/>
              <a:tabLst>
                <a:tab pos="354965" algn="l"/>
                <a:tab pos="355600" algn="l"/>
              </a:tabLst>
            </a:pPr>
            <a:r>
              <a:rPr sz="3200" dirty="0">
                <a:latin typeface="Arial"/>
                <a:cs typeface="Arial"/>
              </a:rPr>
              <a:t>A </a:t>
            </a:r>
            <a:r>
              <a:rPr sz="3200" b="1" spc="-5" dirty="0">
                <a:latin typeface="Arial"/>
                <a:cs typeface="Arial"/>
              </a:rPr>
              <a:t>pace </a:t>
            </a:r>
            <a:r>
              <a:rPr sz="3200" spc="-5" dirty="0">
                <a:latin typeface="Arial"/>
                <a:cs typeface="Arial"/>
              </a:rPr>
              <a:t>is </a:t>
            </a:r>
            <a:r>
              <a:rPr sz="3200" spc="-10" dirty="0">
                <a:latin typeface="Arial"/>
                <a:cs typeface="Arial"/>
              </a:rPr>
              <a:t>defined </a:t>
            </a:r>
            <a:r>
              <a:rPr sz="3200" spc="-5" dirty="0">
                <a:latin typeface="Arial"/>
                <a:cs typeface="Arial"/>
              </a:rPr>
              <a:t>as one</a:t>
            </a:r>
            <a:r>
              <a:rPr sz="3200" spc="-25" dirty="0">
                <a:latin typeface="Arial"/>
                <a:cs typeface="Arial"/>
              </a:rPr>
              <a:t> </a:t>
            </a:r>
            <a:r>
              <a:rPr sz="3200" spc="-5" dirty="0">
                <a:latin typeface="Arial"/>
                <a:cs typeface="Arial"/>
              </a:rPr>
              <a:t>step</a:t>
            </a:r>
            <a:endParaRPr sz="32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800"/>
              </a:spcBef>
              <a:buChar char="•"/>
              <a:tabLst>
                <a:tab pos="354965" algn="l"/>
                <a:tab pos="355600" algn="l"/>
              </a:tabLst>
            </a:pPr>
            <a:r>
              <a:rPr sz="3200" dirty="0">
                <a:latin typeface="Arial"/>
                <a:cs typeface="Arial"/>
              </a:rPr>
              <a:t>A </a:t>
            </a:r>
            <a:r>
              <a:rPr sz="3200" b="1" spc="-5" dirty="0">
                <a:latin typeface="Arial"/>
                <a:cs typeface="Arial"/>
              </a:rPr>
              <a:t>stride </a:t>
            </a:r>
            <a:r>
              <a:rPr sz="3200" spc="-5" dirty="0">
                <a:latin typeface="Arial"/>
                <a:cs typeface="Arial"/>
              </a:rPr>
              <a:t>is consider two</a:t>
            </a:r>
            <a:r>
              <a:rPr sz="3200" spc="-45" dirty="0">
                <a:latin typeface="Arial"/>
                <a:cs typeface="Arial"/>
              </a:rPr>
              <a:t> </a:t>
            </a:r>
            <a:r>
              <a:rPr sz="3200" spc="-5" dirty="0">
                <a:latin typeface="Arial"/>
                <a:cs typeface="Arial"/>
              </a:rPr>
              <a:t>steps</a:t>
            </a:r>
            <a:endParaRPr sz="32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273050" rIns="0" bIns="0" rtlCol="0">
            <a:spAutoFit/>
          </a:bodyPr>
          <a:lstStyle/>
          <a:p>
            <a:pPr marL="1885314">
              <a:lnSpc>
                <a:spcPct val="100000"/>
              </a:lnSpc>
            </a:pPr>
            <a:r>
              <a:rPr dirty="0"/>
              <a:t>C</a:t>
            </a:r>
            <a:r>
              <a:rPr spc="-5" dirty="0"/>
              <a:t>h</a:t>
            </a:r>
            <a:r>
              <a:rPr dirty="0"/>
              <a:t>a</a:t>
            </a:r>
            <a:r>
              <a:rPr spc="10" dirty="0"/>
              <a:t>i</a:t>
            </a:r>
            <a:r>
              <a:rPr spc="-5" dirty="0"/>
              <a:t>n</a:t>
            </a:r>
            <a:r>
              <a:rPr spc="10" dirty="0"/>
              <a:t>i</a:t>
            </a:r>
            <a:r>
              <a:rPr dirty="0"/>
              <a:t>ng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34669" y="1647190"/>
            <a:ext cx="7932420" cy="35140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5600" marR="5080" indent="-342900">
              <a:lnSpc>
                <a:spcPct val="100000"/>
              </a:lnSpc>
              <a:buChar char="•"/>
              <a:tabLst>
                <a:tab pos="354965" algn="l"/>
                <a:tab pos="355600" algn="l"/>
              </a:tabLst>
            </a:pPr>
            <a:r>
              <a:rPr sz="3200" spc="-5" dirty="0">
                <a:latin typeface="Arial"/>
                <a:cs typeface="Arial"/>
              </a:rPr>
              <a:t>The most common method used in  </a:t>
            </a:r>
            <a:r>
              <a:rPr sz="3200" spc="-10" dirty="0">
                <a:latin typeface="Arial"/>
                <a:cs typeface="Arial"/>
              </a:rPr>
              <a:t>determining </a:t>
            </a:r>
            <a:r>
              <a:rPr sz="3200" spc="-5" dirty="0">
                <a:latin typeface="Arial"/>
                <a:cs typeface="Arial"/>
              </a:rPr>
              <a:t>or laying off </a:t>
            </a:r>
            <a:r>
              <a:rPr sz="3200" spc="-10" dirty="0">
                <a:latin typeface="Arial"/>
                <a:cs typeface="Arial"/>
              </a:rPr>
              <a:t>linear  measurements </a:t>
            </a:r>
            <a:r>
              <a:rPr sz="3200" spc="-5" dirty="0">
                <a:latin typeface="Arial"/>
                <a:cs typeface="Arial"/>
              </a:rPr>
              <a:t>for construction </a:t>
            </a:r>
            <a:r>
              <a:rPr sz="3200" dirty="0">
                <a:latin typeface="Arial"/>
                <a:cs typeface="Arial"/>
              </a:rPr>
              <a:t>surveys,  </a:t>
            </a:r>
            <a:r>
              <a:rPr sz="3200" spc="-10" dirty="0">
                <a:latin typeface="Arial"/>
                <a:cs typeface="Arial"/>
              </a:rPr>
              <a:t>triangulation </a:t>
            </a:r>
            <a:r>
              <a:rPr sz="3200" spc="-5" dirty="0">
                <a:latin typeface="Arial"/>
                <a:cs typeface="Arial"/>
              </a:rPr>
              <a:t>base lines, and traverse  distances is often referred </a:t>
            </a:r>
            <a:r>
              <a:rPr sz="3200" dirty="0">
                <a:latin typeface="Arial"/>
                <a:cs typeface="Arial"/>
              </a:rPr>
              <a:t>to </a:t>
            </a:r>
            <a:r>
              <a:rPr sz="3200" spc="-5" dirty="0">
                <a:latin typeface="Arial"/>
                <a:cs typeface="Arial"/>
              </a:rPr>
              <a:t>as</a:t>
            </a:r>
            <a:r>
              <a:rPr sz="3200" spc="10" dirty="0">
                <a:latin typeface="Arial"/>
                <a:cs typeface="Arial"/>
              </a:rPr>
              <a:t> </a:t>
            </a:r>
            <a:r>
              <a:rPr sz="3200" b="1" spc="-5" dirty="0">
                <a:latin typeface="Arial"/>
                <a:cs typeface="Arial"/>
              </a:rPr>
              <a:t>chaining</a:t>
            </a:r>
            <a:r>
              <a:rPr sz="3200" spc="-5" dirty="0">
                <a:latin typeface="Arial"/>
                <a:cs typeface="Arial"/>
              </a:rPr>
              <a:t>.</a:t>
            </a:r>
            <a:endParaRPr sz="3200">
              <a:latin typeface="Arial"/>
              <a:cs typeface="Arial"/>
            </a:endParaRPr>
          </a:p>
          <a:p>
            <a:pPr marL="355600" marR="391795" indent="-342900">
              <a:lnSpc>
                <a:spcPct val="100000"/>
              </a:lnSpc>
              <a:spcBef>
                <a:spcPts val="800"/>
              </a:spcBef>
              <a:buChar char="•"/>
              <a:tabLst>
                <a:tab pos="354965" algn="l"/>
                <a:tab pos="355600" algn="l"/>
              </a:tabLst>
            </a:pPr>
            <a:r>
              <a:rPr sz="3200" spc="-5" dirty="0">
                <a:latin typeface="Arial"/>
                <a:cs typeface="Arial"/>
              </a:rPr>
              <a:t>For centuries </a:t>
            </a:r>
            <a:r>
              <a:rPr sz="3200" spc="-10" dirty="0">
                <a:latin typeface="Arial"/>
                <a:cs typeface="Arial"/>
              </a:rPr>
              <a:t>engineers </a:t>
            </a:r>
            <a:r>
              <a:rPr sz="3200" spc="-5" dirty="0">
                <a:latin typeface="Arial"/>
                <a:cs typeface="Arial"/>
              </a:rPr>
              <a:t>have measured  distances with ropes, lines, or</a:t>
            </a:r>
            <a:r>
              <a:rPr sz="3200" spc="-15" dirty="0">
                <a:latin typeface="Arial"/>
                <a:cs typeface="Arial"/>
              </a:rPr>
              <a:t> </a:t>
            </a:r>
            <a:r>
              <a:rPr sz="3200" spc="-5" dirty="0">
                <a:latin typeface="Arial"/>
                <a:cs typeface="Arial"/>
              </a:rPr>
              <a:t>cords.</a:t>
            </a:r>
            <a:endParaRPr sz="32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273050" rIns="0" bIns="0" rtlCol="0">
            <a:spAutoFit/>
          </a:bodyPr>
          <a:lstStyle/>
          <a:p>
            <a:pPr marL="1885314">
              <a:lnSpc>
                <a:spcPct val="100000"/>
              </a:lnSpc>
            </a:pPr>
            <a:r>
              <a:rPr dirty="0"/>
              <a:t>C</a:t>
            </a:r>
            <a:r>
              <a:rPr spc="-5" dirty="0"/>
              <a:t>h</a:t>
            </a:r>
            <a:r>
              <a:rPr dirty="0"/>
              <a:t>a</a:t>
            </a:r>
            <a:r>
              <a:rPr spc="10" dirty="0"/>
              <a:t>i</a:t>
            </a:r>
            <a:r>
              <a:rPr spc="-5" dirty="0"/>
              <a:t>n</a:t>
            </a:r>
            <a:r>
              <a:rPr spc="10" dirty="0"/>
              <a:t>i</a:t>
            </a:r>
            <a:r>
              <a:rPr dirty="0"/>
              <a:t>ng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34669" y="1647190"/>
            <a:ext cx="7839075" cy="41033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5600" marR="5080" indent="-342900">
              <a:lnSpc>
                <a:spcPct val="100000"/>
              </a:lnSpc>
              <a:buChar char="•"/>
              <a:tabLst>
                <a:tab pos="354965" algn="l"/>
                <a:tab pos="355600" algn="l"/>
              </a:tabLst>
            </a:pPr>
            <a:r>
              <a:rPr sz="3200" spc="-5" dirty="0">
                <a:latin typeface="Arial"/>
                <a:cs typeface="Arial"/>
              </a:rPr>
              <a:t>The term </a:t>
            </a:r>
            <a:r>
              <a:rPr sz="3200" b="1" spc="-5" dirty="0">
                <a:latin typeface="Arial"/>
                <a:cs typeface="Arial"/>
              </a:rPr>
              <a:t>chaining </a:t>
            </a:r>
            <a:r>
              <a:rPr sz="3200" spc="-5" dirty="0">
                <a:latin typeface="Arial"/>
                <a:cs typeface="Arial"/>
              </a:rPr>
              <a:t>is </a:t>
            </a:r>
            <a:r>
              <a:rPr sz="3200" dirty="0">
                <a:latin typeface="Arial"/>
                <a:cs typeface="Arial"/>
              </a:rPr>
              <a:t>a </a:t>
            </a:r>
            <a:r>
              <a:rPr sz="3200" spc="-5" dirty="0">
                <a:latin typeface="Arial"/>
                <a:cs typeface="Arial"/>
              </a:rPr>
              <a:t>carry–over from  the </a:t>
            </a:r>
            <a:r>
              <a:rPr sz="3200" spc="-10" dirty="0">
                <a:latin typeface="Arial"/>
                <a:cs typeface="Arial"/>
              </a:rPr>
              <a:t>time </a:t>
            </a:r>
            <a:r>
              <a:rPr sz="3200" spc="-5" dirty="0">
                <a:latin typeface="Arial"/>
                <a:cs typeface="Arial"/>
              </a:rPr>
              <a:t>when the Gunter chain was used  </a:t>
            </a:r>
            <a:r>
              <a:rPr sz="3200" spc="-10" dirty="0">
                <a:latin typeface="Arial"/>
                <a:cs typeface="Arial"/>
              </a:rPr>
              <a:t>(1600’s-1900’s)</a:t>
            </a:r>
            <a:endParaRPr sz="3200">
              <a:latin typeface="Arial"/>
              <a:cs typeface="Arial"/>
            </a:endParaRPr>
          </a:p>
          <a:p>
            <a:pPr marL="355600" indent="-342900">
              <a:lnSpc>
                <a:spcPts val="3835"/>
              </a:lnSpc>
              <a:spcBef>
                <a:spcPts val="800"/>
              </a:spcBef>
              <a:buChar char="•"/>
              <a:tabLst>
                <a:tab pos="354965" algn="l"/>
                <a:tab pos="355600" algn="l"/>
              </a:tabLst>
            </a:pPr>
            <a:r>
              <a:rPr sz="3200" spc="-5" dirty="0">
                <a:latin typeface="Arial"/>
                <a:cs typeface="Arial"/>
              </a:rPr>
              <a:t>The 66 foot chain is </a:t>
            </a:r>
            <a:r>
              <a:rPr sz="3200" spc="-10" dirty="0">
                <a:latin typeface="Arial"/>
                <a:cs typeface="Arial"/>
              </a:rPr>
              <a:t>made </a:t>
            </a:r>
            <a:r>
              <a:rPr sz="3200" spc="-5" dirty="0">
                <a:latin typeface="Arial"/>
                <a:cs typeface="Arial"/>
              </a:rPr>
              <a:t>of 100</a:t>
            </a:r>
            <a:r>
              <a:rPr sz="3200" spc="-45" dirty="0">
                <a:latin typeface="Arial"/>
                <a:cs typeface="Arial"/>
              </a:rPr>
              <a:t> </a:t>
            </a:r>
            <a:r>
              <a:rPr sz="3200" spc="-5" dirty="0">
                <a:latin typeface="Arial"/>
                <a:cs typeface="Arial"/>
              </a:rPr>
              <a:t>links</a:t>
            </a:r>
            <a:endParaRPr sz="3200">
              <a:latin typeface="Arial"/>
              <a:cs typeface="Arial"/>
            </a:endParaRPr>
          </a:p>
          <a:p>
            <a:pPr marL="354965">
              <a:lnSpc>
                <a:spcPts val="3835"/>
              </a:lnSpc>
            </a:pPr>
            <a:r>
              <a:rPr sz="3200" spc="-5" dirty="0">
                <a:latin typeface="Arial"/>
                <a:cs typeface="Arial"/>
              </a:rPr>
              <a:t>7.92 inches in</a:t>
            </a:r>
            <a:r>
              <a:rPr sz="3200" spc="-90" dirty="0">
                <a:latin typeface="Arial"/>
                <a:cs typeface="Arial"/>
              </a:rPr>
              <a:t> </a:t>
            </a:r>
            <a:r>
              <a:rPr sz="3200" spc="-5" dirty="0">
                <a:latin typeface="Arial"/>
                <a:cs typeface="Arial"/>
              </a:rPr>
              <a:t>length.</a:t>
            </a:r>
            <a:endParaRPr sz="3200">
              <a:latin typeface="Arial"/>
              <a:cs typeface="Arial"/>
            </a:endParaRPr>
          </a:p>
          <a:p>
            <a:pPr marL="355600" marR="71120" indent="-342900">
              <a:lnSpc>
                <a:spcPct val="100000"/>
              </a:lnSpc>
              <a:spcBef>
                <a:spcPts val="800"/>
              </a:spcBef>
              <a:buChar char="•"/>
              <a:tabLst>
                <a:tab pos="354965" algn="l"/>
                <a:tab pos="355600" algn="l"/>
              </a:tabLst>
            </a:pPr>
            <a:r>
              <a:rPr sz="3200" spc="-5" dirty="0">
                <a:latin typeface="Arial"/>
                <a:cs typeface="Arial"/>
              </a:rPr>
              <a:t>In 1785 </a:t>
            </a:r>
            <a:r>
              <a:rPr sz="3200" dirty="0">
                <a:latin typeface="Arial"/>
                <a:cs typeface="Arial"/>
              </a:rPr>
              <a:t>U.S. a </a:t>
            </a:r>
            <a:r>
              <a:rPr sz="3200" spc="-5" dirty="0">
                <a:latin typeface="Arial"/>
                <a:cs typeface="Arial"/>
              </a:rPr>
              <a:t>federal law stated that </a:t>
            </a:r>
            <a:r>
              <a:rPr sz="3200" spc="-10" dirty="0">
                <a:latin typeface="Arial"/>
                <a:cs typeface="Arial"/>
              </a:rPr>
              <a:t>all  </a:t>
            </a:r>
            <a:r>
              <a:rPr sz="3200" spc="-5" dirty="0">
                <a:latin typeface="Arial"/>
                <a:cs typeface="Arial"/>
              </a:rPr>
              <a:t>government surveys must be done with </a:t>
            </a:r>
            <a:r>
              <a:rPr sz="3200" dirty="0">
                <a:latin typeface="Arial"/>
                <a:cs typeface="Arial"/>
              </a:rPr>
              <a:t>a  </a:t>
            </a:r>
            <a:r>
              <a:rPr sz="3200" spc="-5" dirty="0">
                <a:latin typeface="Arial"/>
                <a:cs typeface="Arial"/>
              </a:rPr>
              <a:t>Gunter's</a:t>
            </a:r>
            <a:r>
              <a:rPr sz="3200" spc="-65" dirty="0">
                <a:latin typeface="Arial"/>
                <a:cs typeface="Arial"/>
              </a:rPr>
              <a:t> </a:t>
            </a:r>
            <a:r>
              <a:rPr sz="3200" spc="-5" dirty="0">
                <a:latin typeface="Arial"/>
                <a:cs typeface="Arial"/>
              </a:rPr>
              <a:t>chain</a:t>
            </a:r>
            <a:endParaRPr sz="32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273050" rIns="0" bIns="0" rtlCol="0">
            <a:spAutoFit/>
          </a:bodyPr>
          <a:lstStyle/>
          <a:p>
            <a:pPr marL="1326515">
              <a:lnSpc>
                <a:spcPct val="100000"/>
              </a:lnSpc>
            </a:pPr>
            <a:r>
              <a:rPr spc="-5" dirty="0"/>
              <a:t>Gunter</a:t>
            </a:r>
            <a:r>
              <a:rPr spc="-75" dirty="0"/>
              <a:t> </a:t>
            </a:r>
            <a:r>
              <a:rPr dirty="0"/>
              <a:t>Chain</a:t>
            </a:r>
          </a:p>
        </p:txBody>
      </p:sp>
      <p:sp>
        <p:nvSpPr>
          <p:cNvPr id="3" name="object 3"/>
          <p:cNvSpPr/>
          <p:nvPr/>
        </p:nvSpPr>
        <p:spPr>
          <a:xfrm>
            <a:off x="457200" y="1447800"/>
            <a:ext cx="8230870" cy="393954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441959" y="5416550"/>
            <a:ext cx="8053070" cy="11074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algn="just">
              <a:lnSpc>
                <a:spcPct val="100000"/>
              </a:lnSpc>
            </a:pPr>
            <a:r>
              <a:rPr sz="2400" spc="-5" dirty="0">
                <a:latin typeface="Arial"/>
                <a:cs typeface="Arial"/>
              </a:rPr>
              <a:t>The surveyor's chain was called Gunter's, after its inventor,  the English mathematician </a:t>
            </a:r>
            <a:r>
              <a:rPr sz="2400" spc="-10" dirty="0">
                <a:latin typeface="Arial"/>
                <a:cs typeface="Arial"/>
              </a:rPr>
              <a:t>and </a:t>
            </a:r>
            <a:r>
              <a:rPr sz="2400" spc="-5" dirty="0">
                <a:latin typeface="Arial"/>
                <a:cs typeface="Arial"/>
              </a:rPr>
              <a:t>astronomer Edmund Gunter  (1581-1626).</a:t>
            </a:r>
            <a:endParaRPr sz="2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273050" rIns="0" bIns="0" rtlCol="0">
            <a:spAutoFit/>
          </a:bodyPr>
          <a:lstStyle/>
          <a:p>
            <a:pPr marL="2134235">
              <a:lnSpc>
                <a:spcPct val="100000"/>
              </a:lnSpc>
            </a:pPr>
            <a:r>
              <a:rPr spc="-5" dirty="0"/>
              <a:t>Taping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34669" y="1648185"/>
            <a:ext cx="3009265" cy="48310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5600" marR="5080" indent="-342900">
              <a:lnSpc>
                <a:spcPct val="89900"/>
              </a:lnSpc>
              <a:buChar char="•"/>
              <a:tabLst>
                <a:tab pos="354965" algn="l"/>
                <a:tab pos="355600" algn="l"/>
              </a:tabLst>
            </a:pPr>
            <a:r>
              <a:rPr sz="3200" spc="-5" dirty="0">
                <a:latin typeface="Arial"/>
                <a:cs typeface="Arial"/>
              </a:rPr>
              <a:t>Accurate  surveyors'  </a:t>
            </a:r>
            <a:r>
              <a:rPr sz="3200" spc="-10" dirty="0">
                <a:latin typeface="Arial"/>
                <a:cs typeface="Arial"/>
              </a:rPr>
              <a:t>tapes made </a:t>
            </a:r>
            <a:r>
              <a:rPr sz="3200" spc="-5" dirty="0">
                <a:latin typeface="Arial"/>
                <a:cs typeface="Arial"/>
              </a:rPr>
              <a:t>of  steel or </a:t>
            </a:r>
            <a:r>
              <a:rPr sz="3200" dirty="0">
                <a:latin typeface="Arial"/>
                <a:cs typeface="Arial"/>
              </a:rPr>
              <a:t>a</a:t>
            </a:r>
            <a:r>
              <a:rPr sz="3200" spc="-80" dirty="0">
                <a:latin typeface="Arial"/>
                <a:cs typeface="Arial"/>
              </a:rPr>
              <a:t> </a:t>
            </a:r>
            <a:r>
              <a:rPr sz="3200" spc="-5" dirty="0">
                <a:latin typeface="Arial"/>
                <a:cs typeface="Arial"/>
              </a:rPr>
              <a:t>steel  alloy with </a:t>
            </a:r>
            <a:r>
              <a:rPr sz="3200" dirty="0">
                <a:latin typeface="Arial"/>
                <a:cs typeface="Arial"/>
              </a:rPr>
              <a:t>a  </a:t>
            </a:r>
            <a:r>
              <a:rPr sz="3200" spc="-5" dirty="0">
                <a:latin typeface="Arial"/>
                <a:cs typeface="Arial"/>
              </a:rPr>
              <a:t>typical </a:t>
            </a:r>
            <a:r>
              <a:rPr sz="3200" spc="-10" dirty="0">
                <a:latin typeface="Arial"/>
                <a:cs typeface="Arial"/>
              </a:rPr>
              <a:t>length  </a:t>
            </a:r>
            <a:r>
              <a:rPr sz="3200" spc="-5" dirty="0">
                <a:latin typeface="Arial"/>
                <a:cs typeface="Arial"/>
              </a:rPr>
              <a:t>of 100 </a:t>
            </a:r>
            <a:r>
              <a:rPr sz="3200" spc="-10" dirty="0">
                <a:latin typeface="Arial"/>
                <a:cs typeface="Arial"/>
              </a:rPr>
              <a:t>feet </a:t>
            </a:r>
            <a:r>
              <a:rPr sz="3200" spc="-5" dirty="0">
                <a:latin typeface="Arial"/>
                <a:cs typeface="Arial"/>
              </a:rPr>
              <a:t>or  100 meters  were used for  surveying  distances.</a:t>
            </a:r>
            <a:endParaRPr sz="320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3733800" y="1687829"/>
            <a:ext cx="5106670" cy="291211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3662679" y="4770120"/>
            <a:ext cx="3801110" cy="3759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400" spc="-10" dirty="0">
                <a:latin typeface="Arial"/>
                <a:cs typeface="Arial"/>
              </a:rPr>
              <a:t>1870’s </a:t>
            </a:r>
            <a:r>
              <a:rPr sz="2400" spc="-5" dirty="0">
                <a:latin typeface="Arial"/>
                <a:cs typeface="Arial"/>
              </a:rPr>
              <a:t>surveyor’s steel</a:t>
            </a:r>
            <a:r>
              <a:rPr sz="2400" spc="-25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tape</a:t>
            </a:r>
            <a:endParaRPr sz="2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705600" y="4343400"/>
            <a:ext cx="2385059" cy="25146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273050" rIns="0" bIns="0" rtlCol="0">
            <a:spAutoFit/>
          </a:bodyPr>
          <a:lstStyle/>
          <a:p>
            <a:pPr marL="2134235">
              <a:lnSpc>
                <a:spcPct val="100000"/>
              </a:lnSpc>
            </a:pPr>
            <a:r>
              <a:rPr spc="-5" dirty="0"/>
              <a:t>Taping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534669" y="1647190"/>
            <a:ext cx="8014970" cy="41033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5600" marR="5080" indent="-342900">
              <a:lnSpc>
                <a:spcPct val="100000"/>
              </a:lnSpc>
              <a:buChar char="•"/>
              <a:tabLst>
                <a:tab pos="354965" algn="l"/>
                <a:tab pos="355600" algn="l"/>
              </a:tabLst>
            </a:pPr>
            <a:r>
              <a:rPr sz="3200" spc="-5" dirty="0">
                <a:latin typeface="Arial"/>
                <a:cs typeface="Arial"/>
              </a:rPr>
              <a:t>For </a:t>
            </a:r>
            <a:r>
              <a:rPr sz="3200" dirty="0">
                <a:latin typeface="Arial"/>
                <a:cs typeface="Arial"/>
              </a:rPr>
              <a:t>very </a:t>
            </a:r>
            <a:r>
              <a:rPr sz="3200" spc="-5" dirty="0">
                <a:latin typeface="Arial"/>
                <a:cs typeface="Arial"/>
              </a:rPr>
              <a:t>accurate measurements, the  </a:t>
            </a:r>
            <a:r>
              <a:rPr sz="3200" spc="-10" dirty="0">
                <a:latin typeface="Arial"/>
                <a:cs typeface="Arial"/>
              </a:rPr>
              <a:t>temperature </a:t>
            </a:r>
            <a:r>
              <a:rPr sz="3200" spc="-5" dirty="0">
                <a:latin typeface="Arial"/>
                <a:cs typeface="Arial"/>
              </a:rPr>
              <a:t>of the tape must be taken into  account, as well as the tension of the </a:t>
            </a:r>
            <a:r>
              <a:rPr sz="3200" spc="-10" dirty="0">
                <a:latin typeface="Arial"/>
                <a:cs typeface="Arial"/>
              </a:rPr>
              <a:t>pull.</a:t>
            </a:r>
            <a:endParaRPr sz="3200">
              <a:latin typeface="Arial"/>
              <a:cs typeface="Arial"/>
            </a:endParaRPr>
          </a:p>
          <a:p>
            <a:pPr marL="355600" marR="66040" indent="-342900" algn="just">
              <a:lnSpc>
                <a:spcPct val="100000"/>
              </a:lnSpc>
              <a:spcBef>
                <a:spcPts val="800"/>
              </a:spcBef>
              <a:buChar char="•"/>
              <a:tabLst>
                <a:tab pos="355600" algn="l"/>
              </a:tabLst>
            </a:pPr>
            <a:r>
              <a:rPr sz="3200" dirty="0">
                <a:latin typeface="Arial"/>
                <a:cs typeface="Arial"/>
              </a:rPr>
              <a:t>Each </a:t>
            </a:r>
            <a:r>
              <a:rPr sz="3200" spc="-5" dirty="0">
                <a:latin typeface="Arial"/>
                <a:cs typeface="Arial"/>
              </a:rPr>
              <a:t>Steel Tape had its </a:t>
            </a:r>
            <a:r>
              <a:rPr sz="3200" dirty="0">
                <a:latin typeface="Arial"/>
                <a:cs typeface="Arial"/>
              </a:rPr>
              <a:t>own </a:t>
            </a:r>
            <a:r>
              <a:rPr sz="3200" spc="-5" dirty="0">
                <a:latin typeface="Arial"/>
                <a:cs typeface="Arial"/>
              </a:rPr>
              <a:t>temperature  and tension coefficient, which was used </a:t>
            </a:r>
            <a:r>
              <a:rPr sz="3200" dirty="0">
                <a:latin typeface="Arial"/>
                <a:cs typeface="Arial"/>
              </a:rPr>
              <a:t>to  </a:t>
            </a:r>
            <a:r>
              <a:rPr sz="3200" spc="-5" dirty="0">
                <a:latin typeface="Arial"/>
                <a:cs typeface="Arial"/>
              </a:rPr>
              <a:t>correct each</a:t>
            </a:r>
            <a:r>
              <a:rPr sz="3200" spc="-55" dirty="0">
                <a:latin typeface="Arial"/>
                <a:cs typeface="Arial"/>
              </a:rPr>
              <a:t> </a:t>
            </a:r>
            <a:r>
              <a:rPr sz="3200" spc="-5" dirty="0">
                <a:latin typeface="Arial"/>
                <a:cs typeface="Arial"/>
              </a:rPr>
              <a:t>measurement.</a:t>
            </a:r>
            <a:endParaRPr sz="3200">
              <a:latin typeface="Arial"/>
              <a:cs typeface="Arial"/>
            </a:endParaRPr>
          </a:p>
          <a:p>
            <a:pPr marL="355600" marR="1061720" indent="-342900">
              <a:lnSpc>
                <a:spcPct val="100000"/>
              </a:lnSpc>
              <a:spcBef>
                <a:spcPts val="800"/>
              </a:spcBef>
              <a:buChar char="•"/>
              <a:tabLst>
                <a:tab pos="354965" algn="l"/>
                <a:tab pos="355600" algn="l"/>
              </a:tabLst>
            </a:pPr>
            <a:r>
              <a:rPr sz="3200" spc="-5" dirty="0">
                <a:latin typeface="Arial"/>
                <a:cs typeface="Arial"/>
              </a:rPr>
              <a:t>Non-metallic </a:t>
            </a:r>
            <a:r>
              <a:rPr sz="3200" spc="-10" dirty="0">
                <a:latin typeface="Arial"/>
                <a:cs typeface="Arial"/>
              </a:rPr>
              <a:t>tapes </a:t>
            </a:r>
            <a:r>
              <a:rPr sz="3200" spc="-5" dirty="0">
                <a:latin typeface="Arial"/>
                <a:cs typeface="Arial"/>
              </a:rPr>
              <a:t>are now common  that are woven from synthetic</a:t>
            </a:r>
            <a:r>
              <a:rPr sz="3200" spc="-40" dirty="0">
                <a:latin typeface="Arial"/>
                <a:cs typeface="Arial"/>
              </a:rPr>
              <a:t> </a:t>
            </a:r>
            <a:r>
              <a:rPr sz="3200" spc="-5" dirty="0">
                <a:latin typeface="Arial"/>
                <a:cs typeface="Arial"/>
              </a:rPr>
              <a:t>yarns.</a:t>
            </a:r>
            <a:endParaRPr sz="32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273050" rIns="0" bIns="0" rtlCol="0">
            <a:spAutoFit/>
          </a:bodyPr>
          <a:lstStyle/>
          <a:p>
            <a:pPr marL="1837055">
              <a:lnSpc>
                <a:spcPct val="100000"/>
              </a:lnSpc>
            </a:pPr>
            <a:r>
              <a:rPr dirty="0"/>
              <a:t>A</a:t>
            </a:r>
            <a:r>
              <a:rPr spc="5" dirty="0"/>
              <a:t>cc</a:t>
            </a:r>
            <a:r>
              <a:rPr dirty="0"/>
              <a:t>u</a:t>
            </a:r>
            <a:r>
              <a:rPr spc="-5" dirty="0"/>
              <a:t>r</a:t>
            </a:r>
            <a:r>
              <a:rPr dirty="0"/>
              <a:t>a</a:t>
            </a:r>
            <a:r>
              <a:rPr spc="5" dirty="0"/>
              <a:t>c</a:t>
            </a:r>
            <a:r>
              <a:rPr dirty="0"/>
              <a:t>y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34669" y="1647190"/>
            <a:ext cx="7859395" cy="274193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3200" b="1" spc="-5" dirty="0">
                <a:latin typeface="Arial"/>
                <a:cs typeface="Arial"/>
              </a:rPr>
              <a:t>Pacing; </a:t>
            </a:r>
            <a:r>
              <a:rPr sz="3200" spc="-5" dirty="0">
                <a:latin typeface="Arial"/>
                <a:cs typeface="Arial"/>
              </a:rPr>
              <a:t>1/50 </a:t>
            </a:r>
            <a:r>
              <a:rPr sz="3200" dirty="0">
                <a:latin typeface="Arial"/>
                <a:cs typeface="Arial"/>
              </a:rPr>
              <a:t>to </a:t>
            </a:r>
            <a:r>
              <a:rPr sz="3200" spc="-5" dirty="0">
                <a:latin typeface="Arial"/>
                <a:cs typeface="Arial"/>
              </a:rPr>
              <a:t>1/200;</a:t>
            </a:r>
            <a:r>
              <a:rPr sz="3200" spc="-55" dirty="0">
                <a:latin typeface="Arial"/>
                <a:cs typeface="Arial"/>
              </a:rPr>
              <a:t> </a:t>
            </a:r>
            <a:r>
              <a:rPr sz="3200" spc="-5" dirty="0">
                <a:latin typeface="Arial"/>
                <a:cs typeface="Arial"/>
              </a:rPr>
              <a:t>Reconnaissance</a:t>
            </a:r>
            <a:endParaRPr sz="32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80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3200" b="1" spc="-5" dirty="0">
                <a:latin typeface="Arial"/>
                <a:cs typeface="Arial"/>
              </a:rPr>
              <a:t>Odometer; </a:t>
            </a:r>
            <a:r>
              <a:rPr sz="3200" spc="-5" dirty="0">
                <a:latin typeface="Arial"/>
                <a:cs typeface="Arial"/>
              </a:rPr>
              <a:t>1/200;</a:t>
            </a:r>
            <a:r>
              <a:rPr sz="3200" spc="-35" dirty="0">
                <a:latin typeface="Arial"/>
                <a:cs typeface="Arial"/>
              </a:rPr>
              <a:t> </a:t>
            </a:r>
            <a:r>
              <a:rPr sz="3200" spc="-5" dirty="0">
                <a:latin typeface="Arial"/>
                <a:cs typeface="Arial"/>
              </a:rPr>
              <a:t>Reconnaissance</a:t>
            </a:r>
            <a:endParaRPr sz="32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80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3200" b="1" spc="-5" dirty="0">
                <a:latin typeface="Arial"/>
                <a:cs typeface="Arial"/>
              </a:rPr>
              <a:t>Taping; </a:t>
            </a:r>
            <a:r>
              <a:rPr sz="3200" spc="-5" dirty="0">
                <a:latin typeface="Arial"/>
                <a:cs typeface="Arial"/>
              </a:rPr>
              <a:t>1/1,000 </a:t>
            </a:r>
            <a:r>
              <a:rPr sz="3200" dirty="0">
                <a:latin typeface="Arial"/>
                <a:cs typeface="Arial"/>
              </a:rPr>
              <a:t>to </a:t>
            </a:r>
            <a:r>
              <a:rPr sz="3200" spc="-10" dirty="0">
                <a:latin typeface="Arial"/>
                <a:cs typeface="Arial"/>
              </a:rPr>
              <a:t>1/5,000; </a:t>
            </a:r>
            <a:r>
              <a:rPr sz="3200" spc="-5" dirty="0">
                <a:latin typeface="Arial"/>
                <a:cs typeface="Arial"/>
              </a:rPr>
              <a:t>Land</a:t>
            </a:r>
            <a:r>
              <a:rPr sz="3200" spc="-25" dirty="0">
                <a:latin typeface="Arial"/>
                <a:cs typeface="Arial"/>
              </a:rPr>
              <a:t> </a:t>
            </a:r>
            <a:r>
              <a:rPr sz="3200" spc="-5" dirty="0">
                <a:latin typeface="Arial"/>
                <a:cs typeface="Arial"/>
              </a:rPr>
              <a:t>surveys</a:t>
            </a:r>
            <a:endParaRPr sz="3200">
              <a:latin typeface="Arial"/>
              <a:cs typeface="Arial"/>
            </a:endParaRPr>
          </a:p>
          <a:p>
            <a:pPr marL="354965" marR="751205" indent="-342900">
              <a:lnSpc>
                <a:spcPct val="100000"/>
              </a:lnSpc>
              <a:spcBef>
                <a:spcPts val="790"/>
              </a:spcBef>
              <a:tabLst>
                <a:tab pos="354965" algn="l"/>
              </a:tabLst>
            </a:pPr>
            <a:r>
              <a:rPr sz="4800" baseline="2604" dirty="0">
                <a:latin typeface="Arial"/>
                <a:cs typeface="Arial"/>
              </a:rPr>
              <a:t>•	</a:t>
            </a:r>
            <a:r>
              <a:rPr sz="3200" b="1" spc="-5" dirty="0">
                <a:latin typeface="Arial"/>
                <a:cs typeface="Arial"/>
              </a:rPr>
              <a:t>EDM; </a:t>
            </a:r>
            <a:r>
              <a:rPr sz="3200" spc="-5" dirty="0">
                <a:latin typeface="Arial"/>
                <a:cs typeface="Arial"/>
              </a:rPr>
              <a:t>±0.04 </a:t>
            </a:r>
            <a:r>
              <a:rPr sz="3200" dirty="0">
                <a:latin typeface="Arial"/>
                <a:cs typeface="Arial"/>
              </a:rPr>
              <a:t>to </a:t>
            </a:r>
            <a:r>
              <a:rPr sz="3200" spc="-5" dirty="0">
                <a:latin typeface="Arial"/>
                <a:cs typeface="Arial"/>
              </a:rPr>
              <a:t>1/300,000; </a:t>
            </a:r>
            <a:r>
              <a:rPr sz="3200" dirty="0">
                <a:latin typeface="Arial"/>
                <a:cs typeface="Arial"/>
              </a:rPr>
              <a:t>All</a:t>
            </a:r>
            <a:r>
              <a:rPr sz="3200" spc="-65" dirty="0">
                <a:latin typeface="Arial"/>
                <a:cs typeface="Arial"/>
              </a:rPr>
              <a:t> </a:t>
            </a:r>
            <a:r>
              <a:rPr sz="3200" spc="-5" dirty="0">
                <a:latin typeface="Arial"/>
                <a:cs typeface="Arial"/>
              </a:rPr>
              <a:t>types of </a:t>
            </a:r>
            <a:r>
              <a:rPr sz="3200" dirty="0">
                <a:latin typeface="Arial"/>
                <a:cs typeface="Arial"/>
              </a:rPr>
              <a:t> </a:t>
            </a:r>
            <a:r>
              <a:rPr sz="3200" spc="-5" dirty="0">
                <a:latin typeface="Arial"/>
                <a:cs typeface="Arial"/>
              </a:rPr>
              <a:t>surveying</a:t>
            </a:r>
            <a:endParaRPr sz="32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4604" marR="5080" indent="1901189">
              <a:lnSpc>
                <a:spcPct val="100000"/>
              </a:lnSpc>
            </a:pPr>
            <a:r>
              <a:rPr sz="4000" spc="-5" dirty="0"/>
              <a:t>Duties of  Chaining/Taping</a:t>
            </a:r>
            <a:r>
              <a:rPr sz="4000" spc="-75" dirty="0"/>
              <a:t> </a:t>
            </a:r>
            <a:r>
              <a:rPr sz="4000" spc="-5" dirty="0"/>
              <a:t>Members</a:t>
            </a:r>
            <a:endParaRPr sz="4000"/>
          </a:p>
        </p:txBody>
      </p:sp>
      <p:sp>
        <p:nvSpPr>
          <p:cNvPr id="3" name="object 3"/>
          <p:cNvSpPr txBox="1"/>
          <p:nvPr/>
        </p:nvSpPr>
        <p:spPr>
          <a:xfrm>
            <a:off x="534669" y="1647190"/>
            <a:ext cx="7906384" cy="36156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5600" marR="5080" indent="-342900" algn="just">
              <a:lnSpc>
                <a:spcPct val="100000"/>
              </a:lnSpc>
              <a:buChar char="•"/>
              <a:tabLst>
                <a:tab pos="355600" algn="l"/>
              </a:tabLst>
            </a:pPr>
            <a:r>
              <a:rPr sz="3200" spc="-5" dirty="0">
                <a:latin typeface="Arial"/>
                <a:cs typeface="Arial"/>
              </a:rPr>
              <a:t>The smallest chaining group could consist  of only </a:t>
            </a:r>
            <a:r>
              <a:rPr sz="3200" dirty="0">
                <a:latin typeface="Arial"/>
                <a:cs typeface="Arial"/>
              </a:rPr>
              <a:t>two </a:t>
            </a:r>
            <a:r>
              <a:rPr sz="3200" spc="-10" dirty="0">
                <a:latin typeface="Arial"/>
                <a:cs typeface="Arial"/>
              </a:rPr>
              <a:t>people, </a:t>
            </a:r>
            <a:r>
              <a:rPr sz="3200" spc="-5" dirty="0">
                <a:latin typeface="Arial"/>
                <a:cs typeface="Arial"/>
              </a:rPr>
              <a:t>one at each end of the  </a:t>
            </a:r>
            <a:r>
              <a:rPr sz="3200" spc="-10" dirty="0">
                <a:latin typeface="Arial"/>
                <a:cs typeface="Arial"/>
              </a:rPr>
              <a:t>tape.</a:t>
            </a:r>
            <a:endParaRPr sz="3200">
              <a:latin typeface="Arial"/>
              <a:cs typeface="Arial"/>
            </a:endParaRPr>
          </a:p>
          <a:p>
            <a:pPr marL="355600" marR="70485" indent="-342900">
              <a:lnSpc>
                <a:spcPct val="100000"/>
              </a:lnSpc>
              <a:spcBef>
                <a:spcPts val="800"/>
              </a:spcBef>
              <a:buChar char="•"/>
              <a:tabLst>
                <a:tab pos="354965" algn="l"/>
                <a:tab pos="355600" algn="l"/>
              </a:tabLst>
            </a:pPr>
            <a:r>
              <a:rPr sz="3200" spc="-5" dirty="0">
                <a:latin typeface="Arial"/>
                <a:cs typeface="Arial"/>
              </a:rPr>
              <a:t>The person </a:t>
            </a:r>
            <a:r>
              <a:rPr sz="3200" spc="-10" dirty="0">
                <a:latin typeface="Arial"/>
                <a:cs typeface="Arial"/>
              </a:rPr>
              <a:t>ahead, holding </a:t>
            </a:r>
            <a:r>
              <a:rPr sz="3200" spc="-5" dirty="0">
                <a:latin typeface="Arial"/>
                <a:cs typeface="Arial"/>
              </a:rPr>
              <a:t>the zero end,  is called the </a:t>
            </a:r>
            <a:r>
              <a:rPr sz="3200" b="1" spc="-5" dirty="0">
                <a:latin typeface="Arial"/>
                <a:cs typeface="Arial"/>
              </a:rPr>
              <a:t>head chainman </a:t>
            </a:r>
            <a:r>
              <a:rPr sz="3200" spc="-5" dirty="0">
                <a:latin typeface="Arial"/>
                <a:cs typeface="Arial"/>
              </a:rPr>
              <a:t>(back</a:t>
            </a:r>
            <a:r>
              <a:rPr sz="3200" spc="-35" dirty="0">
                <a:latin typeface="Arial"/>
                <a:cs typeface="Arial"/>
              </a:rPr>
              <a:t> </a:t>
            </a:r>
            <a:r>
              <a:rPr sz="3200" spc="-5" dirty="0">
                <a:latin typeface="Arial"/>
                <a:cs typeface="Arial"/>
              </a:rPr>
              <a:t>man).</a:t>
            </a:r>
            <a:endParaRPr sz="3200">
              <a:latin typeface="Arial"/>
              <a:cs typeface="Arial"/>
            </a:endParaRPr>
          </a:p>
          <a:p>
            <a:pPr marL="355600" marR="655955" indent="-342900">
              <a:lnSpc>
                <a:spcPct val="100000"/>
              </a:lnSpc>
              <a:spcBef>
                <a:spcPts val="800"/>
              </a:spcBef>
              <a:buChar char="•"/>
              <a:tabLst>
                <a:tab pos="354965" algn="l"/>
                <a:tab pos="355600" algn="l"/>
              </a:tabLst>
            </a:pPr>
            <a:r>
              <a:rPr sz="3200" spc="-5" dirty="0">
                <a:latin typeface="Arial"/>
                <a:cs typeface="Arial"/>
              </a:rPr>
              <a:t>The other person is </a:t>
            </a:r>
            <a:r>
              <a:rPr sz="3200" dirty="0">
                <a:latin typeface="Arial"/>
                <a:cs typeface="Arial"/>
              </a:rPr>
              <a:t>known </a:t>
            </a:r>
            <a:r>
              <a:rPr sz="3200" spc="-5" dirty="0">
                <a:latin typeface="Arial"/>
                <a:cs typeface="Arial"/>
              </a:rPr>
              <a:t>as the </a:t>
            </a:r>
            <a:r>
              <a:rPr sz="3200" b="1" spc="-5" dirty="0">
                <a:latin typeface="Arial"/>
                <a:cs typeface="Arial"/>
              </a:rPr>
              <a:t>rear  chainman </a:t>
            </a:r>
            <a:r>
              <a:rPr sz="3200" spc="-5" dirty="0">
                <a:latin typeface="Arial"/>
                <a:cs typeface="Arial"/>
              </a:rPr>
              <a:t>(front</a:t>
            </a:r>
            <a:r>
              <a:rPr sz="3200" spc="-70" dirty="0">
                <a:latin typeface="Arial"/>
                <a:cs typeface="Arial"/>
              </a:rPr>
              <a:t> </a:t>
            </a:r>
            <a:r>
              <a:rPr sz="3200" spc="-5" dirty="0">
                <a:latin typeface="Arial"/>
                <a:cs typeface="Arial"/>
              </a:rPr>
              <a:t>man).</a:t>
            </a:r>
            <a:endParaRPr sz="32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616200" y="510540"/>
            <a:ext cx="3912235" cy="6705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tabLst>
                <a:tab pos="1877060" algn="l"/>
              </a:tabLst>
            </a:pPr>
            <a:r>
              <a:rPr spc="-10" dirty="0"/>
              <a:t>T</a:t>
            </a:r>
            <a:r>
              <a:rPr dirty="0"/>
              <a:t>aping	Proce</a:t>
            </a:r>
            <a:r>
              <a:rPr spc="5" dirty="0"/>
              <a:t>s</a:t>
            </a:r>
            <a:r>
              <a:rPr dirty="0"/>
              <a:t>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34669" y="1598929"/>
            <a:ext cx="8039100" cy="421195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buChar char="•"/>
              <a:tabLst>
                <a:tab pos="354965" algn="l"/>
                <a:tab pos="355600" algn="l"/>
              </a:tabLst>
            </a:pPr>
            <a:r>
              <a:rPr sz="3200" spc="-5" dirty="0">
                <a:latin typeface="Arial"/>
                <a:cs typeface="Arial"/>
              </a:rPr>
              <a:t>Site inspection and</a:t>
            </a:r>
            <a:r>
              <a:rPr sz="3200" spc="-75" dirty="0">
                <a:latin typeface="Arial"/>
                <a:cs typeface="Arial"/>
              </a:rPr>
              <a:t> </a:t>
            </a:r>
            <a:r>
              <a:rPr sz="3200" spc="-5" dirty="0">
                <a:latin typeface="Arial"/>
                <a:cs typeface="Arial"/>
              </a:rPr>
              <a:t>setup</a:t>
            </a:r>
            <a:endParaRPr sz="3200">
              <a:latin typeface="Arial"/>
              <a:cs typeface="Arial"/>
            </a:endParaRPr>
          </a:p>
          <a:p>
            <a:pPr marL="755650" marR="365125" lvl="1" indent="-285750">
              <a:lnSpc>
                <a:spcPct val="90000"/>
              </a:lnSpc>
              <a:spcBef>
                <a:spcPts val="685"/>
              </a:spcBef>
              <a:buFont typeface="Wingdings"/>
              <a:buChar char=""/>
              <a:tabLst>
                <a:tab pos="755650" algn="l"/>
              </a:tabLst>
            </a:pPr>
            <a:r>
              <a:rPr sz="2800" dirty="0">
                <a:latin typeface="Arial"/>
                <a:cs typeface="Arial"/>
              </a:rPr>
              <a:t>A </a:t>
            </a:r>
            <a:r>
              <a:rPr sz="2800" spc="-5" dirty="0">
                <a:latin typeface="Arial"/>
                <a:cs typeface="Arial"/>
              </a:rPr>
              <a:t>preliminary </a:t>
            </a:r>
            <a:r>
              <a:rPr sz="2800" dirty="0">
                <a:latin typeface="Arial"/>
                <a:cs typeface="Arial"/>
              </a:rPr>
              <a:t>investigation of the field site </a:t>
            </a:r>
            <a:r>
              <a:rPr sz="2800" spc="-5" dirty="0">
                <a:latin typeface="Arial"/>
                <a:cs typeface="Arial"/>
              </a:rPr>
              <a:t>is  </a:t>
            </a:r>
            <a:r>
              <a:rPr sz="2800" dirty="0">
                <a:latin typeface="Arial"/>
                <a:cs typeface="Arial"/>
              </a:rPr>
              <a:t>undertaken to </a:t>
            </a:r>
            <a:r>
              <a:rPr sz="2800" spc="-5" dirty="0">
                <a:latin typeface="Arial"/>
                <a:cs typeface="Arial"/>
              </a:rPr>
              <a:t>map </a:t>
            </a:r>
            <a:r>
              <a:rPr sz="2800" dirty="0">
                <a:latin typeface="Arial"/>
                <a:cs typeface="Arial"/>
              </a:rPr>
              <a:t>out a </a:t>
            </a:r>
            <a:r>
              <a:rPr sz="2800" spc="-5" dirty="0">
                <a:latin typeface="Arial"/>
                <a:cs typeface="Arial"/>
              </a:rPr>
              <a:t>measurement  </a:t>
            </a:r>
            <a:r>
              <a:rPr sz="2800" dirty="0">
                <a:latin typeface="Arial"/>
                <a:cs typeface="Arial"/>
              </a:rPr>
              <a:t>strategy, and to identify and locate </a:t>
            </a:r>
            <a:r>
              <a:rPr sz="2800" spc="-5" dirty="0">
                <a:latin typeface="Arial"/>
                <a:cs typeface="Arial"/>
              </a:rPr>
              <a:t>initial  </a:t>
            </a:r>
            <a:r>
              <a:rPr sz="2800" dirty="0">
                <a:latin typeface="Arial"/>
                <a:cs typeface="Arial"/>
              </a:rPr>
              <a:t>starting and fixed</a:t>
            </a:r>
            <a:r>
              <a:rPr sz="2800" spc="-55" dirty="0">
                <a:latin typeface="Arial"/>
                <a:cs typeface="Arial"/>
              </a:rPr>
              <a:t> </a:t>
            </a:r>
            <a:r>
              <a:rPr sz="2800" spc="-5" dirty="0">
                <a:latin typeface="Arial"/>
                <a:cs typeface="Arial"/>
              </a:rPr>
              <a:t>points</a:t>
            </a:r>
            <a:endParaRPr sz="2800">
              <a:latin typeface="Arial"/>
              <a:cs typeface="Arial"/>
            </a:endParaRPr>
          </a:p>
          <a:p>
            <a:pPr marL="755650" marR="27305" lvl="1" indent="-285750">
              <a:lnSpc>
                <a:spcPts val="3020"/>
              </a:lnSpc>
              <a:spcBef>
                <a:spcPts val="740"/>
              </a:spcBef>
              <a:buFont typeface="Wingdings"/>
              <a:buChar char=""/>
              <a:tabLst>
                <a:tab pos="755650" algn="l"/>
              </a:tabLst>
            </a:pPr>
            <a:r>
              <a:rPr sz="2800" spc="-5" dirty="0">
                <a:latin typeface="Arial"/>
                <a:cs typeface="Arial"/>
              </a:rPr>
              <a:t>Range </a:t>
            </a:r>
            <a:r>
              <a:rPr sz="2800" dirty="0">
                <a:latin typeface="Arial"/>
                <a:cs typeface="Arial"/>
              </a:rPr>
              <a:t>poles </a:t>
            </a:r>
            <a:r>
              <a:rPr sz="2800" spc="-5" dirty="0">
                <a:latin typeface="Arial"/>
                <a:cs typeface="Arial"/>
              </a:rPr>
              <a:t>may </a:t>
            </a:r>
            <a:r>
              <a:rPr sz="2800" dirty="0">
                <a:latin typeface="Arial"/>
                <a:cs typeface="Arial"/>
              </a:rPr>
              <a:t>be placed to help define the  </a:t>
            </a:r>
            <a:r>
              <a:rPr sz="2800" spc="-5" dirty="0">
                <a:latin typeface="Arial"/>
                <a:cs typeface="Arial"/>
              </a:rPr>
              <a:t>measurement</a:t>
            </a:r>
            <a:r>
              <a:rPr sz="2800" spc="-55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line</a:t>
            </a:r>
            <a:endParaRPr sz="2800">
              <a:latin typeface="Arial"/>
              <a:cs typeface="Arial"/>
            </a:endParaRPr>
          </a:p>
          <a:p>
            <a:pPr marL="755650" marR="5080" lvl="1" indent="-285750">
              <a:lnSpc>
                <a:spcPts val="3020"/>
              </a:lnSpc>
              <a:spcBef>
                <a:spcPts val="700"/>
              </a:spcBef>
              <a:buFont typeface="Wingdings"/>
              <a:buChar char=""/>
              <a:tabLst>
                <a:tab pos="755650" algn="l"/>
              </a:tabLst>
            </a:pPr>
            <a:r>
              <a:rPr sz="2800" spc="-5" dirty="0">
                <a:latin typeface="Arial"/>
                <a:cs typeface="Arial"/>
              </a:rPr>
              <a:t>Field </a:t>
            </a:r>
            <a:r>
              <a:rPr sz="2800" dirty="0">
                <a:latin typeface="Arial"/>
                <a:cs typeface="Arial"/>
              </a:rPr>
              <a:t>notes should be taken for </a:t>
            </a:r>
            <a:r>
              <a:rPr sz="2800" spc="-5" dirty="0">
                <a:latin typeface="Arial"/>
                <a:cs typeface="Arial"/>
              </a:rPr>
              <a:t>later </a:t>
            </a:r>
            <a:r>
              <a:rPr sz="2800" dirty="0">
                <a:latin typeface="Arial"/>
                <a:cs typeface="Arial"/>
              </a:rPr>
              <a:t>reference  </a:t>
            </a:r>
            <a:r>
              <a:rPr sz="2800" spc="-5" dirty="0">
                <a:latin typeface="Arial"/>
                <a:cs typeface="Arial"/>
              </a:rPr>
              <a:t>(e.g. </a:t>
            </a:r>
            <a:r>
              <a:rPr sz="2800" dirty="0">
                <a:latin typeface="Arial"/>
                <a:cs typeface="Arial"/>
              </a:rPr>
              <a:t>date, weather, </a:t>
            </a:r>
            <a:r>
              <a:rPr sz="2800" spc="-5" dirty="0">
                <a:latin typeface="Arial"/>
                <a:cs typeface="Arial"/>
              </a:rPr>
              <a:t>temperature, </a:t>
            </a:r>
            <a:r>
              <a:rPr sz="2800" dirty="0">
                <a:latin typeface="Arial"/>
                <a:cs typeface="Arial"/>
              </a:rPr>
              <a:t>potential  obstructions, </a:t>
            </a:r>
            <a:r>
              <a:rPr sz="2800" spc="-5" dirty="0">
                <a:latin typeface="Arial"/>
                <a:cs typeface="Arial"/>
              </a:rPr>
              <a:t>topography</a:t>
            </a:r>
            <a:r>
              <a:rPr sz="2800" spc="-30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etc.)</a:t>
            </a:r>
            <a:endParaRPr sz="2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273050" rIns="0" bIns="0" rtlCol="0">
            <a:spAutoFit/>
          </a:bodyPr>
          <a:lstStyle/>
          <a:p>
            <a:pPr marL="1527175">
              <a:lnSpc>
                <a:spcPct val="100000"/>
              </a:lnSpc>
            </a:pPr>
            <a:r>
              <a:rPr spc="5" dirty="0"/>
              <a:t>I</a:t>
            </a:r>
            <a:r>
              <a:rPr spc="-5" dirty="0"/>
              <a:t>n</a:t>
            </a:r>
            <a:r>
              <a:rPr spc="5" dirty="0"/>
              <a:t>t</a:t>
            </a:r>
            <a:r>
              <a:rPr spc="-5" dirty="0"/>
              <a:t>r</a:t>
            </a:r>
            <a:r>
              <a:rPr dirty="0"/>
              <a:t>od</a:t>
            </a:r>
            <a:r>
              <a:rPr spc="-5" dirty="0"/>
              <a:t>u</a:t>
            </a:r>
            <a:r>
              <a:rPr spc="5" dirty="0"/>
              <a:t>ct</a:t>
            </a:r>
            <a:r>
              <a:rPr dirty="0"/>
              <a:t>ion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34669" y="1647190"/>
            <a:ext cx="7906384" cy="35699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5600" marR="5080" indent="-342900">
              <a:lnSpc>
                <a:spcPct val="100000"/>
              </a:lnSpc>
              <a:buChar char="•"/>
              <a:tabLst>
                <a:tab pos="354965" algn="l"/>
                <a:tab pos="355600" algn="l"/>
              </a:tabLst>
            </a:pPr>
            <a:r>
              <a:rPr sz="3200" spc="-5" dirty="0">
                <a:latin typeface="Arial"/>
                <a:cs typeface="Arial"/>
              </a:rPr>
              <a:t>One of the most </a:t>
            </a:r>
            <a:r>
              <a:rPr sz="3200" spc="-10" dirty="0">
                <a:latin typeface="Arial"/>
                <a:cs typeface="Arial"/>
              </a:rPr>
              <a:t>fundamental </a:t>
            </a:r>
            <a:r>
              <a:rPr sz="3200" spc="-5" dirty="0">
                <a:latin typeface="Arial"/>
                <a:cs typeface="Arial"/>
              </a:rPr>
              <a:t>surveying  </a:t>
            </a:r>
            <a:r>
              <a:rPr sz="3200" spc="-10" dirty="0">
                <a:latin typeface="Arial"/>
                <a:cs typeface="Arial"/>
              </a:rPr>
              <a:t>operations </a:t>
            </a:r>
            <a:r>
              <a:rPr sz="3200" spc="-5" dirty="0">
                <a:latin typeface="Arial"/>
                <a:cs typeface="Arial"/>
              </a:rPr>
              <a:t>is the measurement of  horizontal distance between two points on  the surface of the</a:t>
            </a:r>
            <a:r>
              <a:rPr sz="3200" spc="-75" dirty="0">
                <a:latin typeface="Arial"/>
                <a:cs typeface="Arial"/>
              </a:rPr>
              <a:t> </a:t>
            </a:r>
            <a:r>
              <a:rPr sz="3200" spc="-5" dirty="0">
                <a:latin typeface="Arial"/>
                <a:cs typeface="Arial"/>
              </a:rPr>
              <a:t>earth.</a:t>
            </a:r>
            <a:endParaRPr sz="32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790"/>
              </a:spcBef>
              <a:buChar char="•"/>
              <a:tabLst>
                <a:tab pos="354965" algn="l"/>
                <a:tab pos="355600" algn="l"/>
              </a:tabLst>
            </a:pPr>
            <a:r>
              <a:rPr sz="3200" spc="-5" dirty="0">
                <a:latin typeface="Arial"/>
                <a:cs typeface="Arial"/>
              </a:rPr>
              <a:t>There are two basic </a:t>
            </a:r>
            <a:r>
              <a:rPr sz="3200" spc="-10" dirty="0">
                <a:latin typeface="Arial"/>
                <a:cs typeface="Arial"/>
              </a:rPr>
              <a:t>methods</a:t>
            </a:r>
            <a:r>
              <a:rPr sz="3200" spc="-25" dirty="0">
                <a:latin typeface="Arial"/>
                <a:cs typeface="Arial"/>
              </a:rPr>
              <a:t> </a:t>
            </a:r>
            <a:r>
              <a:rPr sz="3200" spc="-5" dirty="0">
                <a:latin typeface="Arial"/>
                <a:cs typeface="Arial"/>
              </a:rPr>
              <a:t>used:</a:t>
            </a:r>
            <a:endParaRPr sz="3200">
              <a:latin typeface="Arial"/>
              <a:cs typeface="Arial"/>
            </a:endParaRPr>
          </a:p>
          <a:p>
            <a:pPr marL="755650" lvl="1" indent="-285750">
              <a:lnSpc>
                <a:spcPct val="100000"/>
              </a:lnSpc>
              <a:spcBef>
                <a:spcPts val="700"/>
              </a:spcBef>
              <a:buFont typeface="Wingdings"/>
              <a:buChar char=""/>
              <a:tabLst>
                <a:tab pos="755650" algn="l"/>
              </a:tabLst>
            </a:pPr>
            <a:r>
              <a:rPr sz="2800" spc="-5" dirty="0">
                <a:latin typeface="Arial"/>
                <a:cs typeface="Arial"/>
              </a:rPr>
              <a:t>Direct.</a:t>
            </a:r>
            <a:endParaRPr sz="2800">
              <a:latin typeface="Arial"/>
              <a:cs typeface="Arial"/>
            </a:endParaRPr>
          </a:p>
          <a:p>
            <a:pPr marL="755650" lvl="1" indent="-285750">
              <a:lnSpc>
                <a:spcPct val="100000"/>
              </a:lnSpc>
              <a:spcBef>
                <a:spcPts val="700"/>
              </a:spcBef>
              <a:buFont typeface="Wingdings"/>
              <a:buChar char=""/>
              <a:tabLst>
                <a:tab pos="755650" algn="l"/>
              </a:tabLst>
            </a:pPr>
            <a:r>
              <a:rPr sz="2800" dirty="0">
                <a:latin typeface="Arial"/>
                <a:cs typeface="Arial"/>
              </a:rPr>
              <a:t>Indirect.</a:t>
            </a:r>
            <a:endParaRPr sz="2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087879" y="510540"/>
            <a:ext cx="4970145" cy="6705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tabLst>
                <a:tab pos="2872740" algn="l"/>
                <a:tab pos="3961129" algn="l"/>
              </a:tabLst>
            </a:pPr>
            <a:r>
              <a:rPr dirty="0"/>
              <a:t>Plumb</a:t>
            </a:r>
            <a:r>
              <a:rPr spc="-5" dirty="0"/>
              <a:t>-</a:t>
            </a:r>
            <a:r>
              <a:rPr dirty="0"/>
              <a:t>bob	and	Peg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34669" y="1647190"/>
            <a:ext cx="7676515" cy="41033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5600" marR="5080" indent="-342900">
              <a:lnSpc>
                <a:spcPct val="100000"/>
              </a:lnSpc>
              <a:buChar char="•"/>
              <a:tabLst>
                <a:tab pos="354965" algn="l"/>
                <a:tab pos="355600" algn="l"/>
              </a:tabLst>
            </a:pPr>
            <a:r>
              <a:rPr sz="3200" dirty="0">
                <a:latin typeface="Arial"/>
                <a:cs typeface="Arial"/>
              </a:rPr>
              <a:t>A </a:t>
            </a:r>
            <a:r>
              <a:rPr sz="3200" spc="-10" dirty="0">
                <a:latin typeface="Arial"/>
                <a:cs typeface="Arial"/>
              </a:rPr>
              <a:t>plumb-bob is </a:t>
            </a:r>
            <a:r>
              <a:rPr sz="3200" spc="-5" dirty="0">
                <a:latin typeface="Arial"/>
                <a:cs typeface="Arial"/>
              </a:rPr>
              <a:t>used </a:t>
            </a:r>
            <a:r>
              <a:rPr sz="3200" dirty="0">
                <a:latin typeface="Arial"/>
                <a:cs typeface="Arial"/>
              </a:rPr>
              <a:t>to </a:t>
            </a:r>
            <a:r>
              <a:rPr sz="3200" spc="-5" dirty="0">
                <a:latin typeface="Arial"/>
                <a:cs typeface="Arial"/>
              </a:rPr>
              <a:t>locate the  measurement point on the tape vertically  above </a:t>
            </a:r>
            <a:r>
              <a:rPr sz="3200" dirty="0">
                <a:latin typeface="Arial"/>
                <a:cs typeface="Arial"/>
              </a:rPr>
              <a:t>a </a:t>
            </a:r>
            <a:r>
              <a:rPr sz="3200" spc="-5" dirty="0">
                <a:latin typeface="Arial"/>
                <a:cs typeface="Arial"/>
              </a:rPr>
              <a:t>fixed marker, or </a:t>
            </a:r>
            <a:r>
              <a:rPr sz="3200" dirty="0">
                <a:latin typeface="Arial"/>
                <a:cs typeface="Arial"/>
              </a:rPr>
              <a:t>to </a:t>
            </a:r>
            <a:r>
              <a:rPr sz="3200" spc="-5" dirty="0">
                <a:latin typeface="Arial"/>
                <a:cs typeface="Arial"/>
              </a:rPr>
              <a:t>place </a:t>
            </a:r>
            <a:r>
              <a:rPr sz="3200" spc="-10" dirty="0">
                <a:latin typeface="Arial"/>
                <a:cs typeface="Arial"/>
              </a:rPr>
              <a:t>taping  </a:t>
            </a:r>
            <a:r>
              <a:rPr sz="3200" spc="-5" dirty="0">
                <a:latin typeface="Arial"/>
                <a:cs typeface="Arial"/>
              </a:rPr>
              <a:t>pins </a:t>
            </a:r>
            <a:r>
              <a:rPr sz="3200" dirty="0">
                <a:latin typeface="Arial"/>
                <a:cs typeface="Arial"/>
              </a:rPr>
              <a:t>to </a:t>
            </a:r>
            <a:r>
              <a:rPr sz="3200" spc="-5" dirty="0">
                <a:latin typeface="Arial"/>
                <a:cs typeface="Arial"/>
              </a:rPr>
              <a:t>mark tape</a:t>
            </a:r>
            <a:r>
              <a:rPr sz="3200" spc="-80" dirty="0">
                <a:latin typeface="Arial"/>
                <a:cs typeface="Arial"/>
              </a:rPr>
              <a:t> </a:t>
            </a:r>
            <a:r>
              <a:rPr sz="3200" spc="-5" dirty="0">
                <a:latin typeface="Arial"/>
                <a:cs typeface="Arial"/>
              </a:rPr>
              <a:t>lengths.</a:t>
            </a:r>
            <a:endParaRPr sz="3200">
              <a:latin typeface="Arial"/>
              <a:cs typeface="Arial"/>
            </a:endParaRPr>
          </a:p>
          <a:p>
            <a:pPr marL="355600" marR="205740" indent="-342900">
              <a:lnSpc>
                <a:spcPct val="100000"/>
              </a:lnSpc>
              <a:spcBef>
                <a:spcPts val="790"/>
              </a:spcBef>
              <a:buChar char="•"/>
              <a:tabLst>
                <a:tab pos="354965" algn="l"/>
                <a:tab pos="355600" algn="l"/>
              </a:tabLst>
            </a:pPr>
            <a:r>
              <a:rPr sz="3200" dirty="0">
                <a:latin typeface="Arial"/>
                <a:cs typeface="Arial"/>
              </a:rPr>
              <a:t>Each </a:t>
            </a:r>
            <a:r>
              <a:rPr sz="3200" spc="-5" dirty="0">
                <a:latin typeface="Arial"/>
                <a:cs typeface="Arial"/>
              </a:rPr>
              <a:t>end </a:t>
            </a:r>
            <a:r>
              <a:rPr sz="3200" spc="-10" dirty="0">
                <a:latin typeface="Arial"/>
                <a:cs typeface="Arial"/>
              </a:rPr>
              <a:t>point </a:t>
            </a:r>
            <a:r>
              <a:rPr sz="3200" spc="-5" dirty="0">
                <a:latin typeface="Arial"/>
                <a:cs typeface="Arial"/>
              </a:rPr>
              <a:t>of </a:t>
            </a:r>
            <a:r>
              <a:rPr sz="3200" dirty="0">
                <a:latin typeface="Arial"/>
                <a:cs typeface="Arial"/>
              </a:rPr>
              <a:t>a </a:t>
            </a:r>
            <a:r>
              <a:rPr sz="3200" spc="-5" dirty="0">
                <a:latin typeface="Arial"/>
                <a:cs typeface="Arial"/>
              </a:rPr>
              <a:t>measurement is  marked by placing the </a:t>
            </a:r>
            <a:r>
              <a:rPr sz="3200" spc="-10" dirty="0">
                <a:latin typeface="Arial"/>
                <a:cs typeface="Arial"/>
              </a:rPr>
              <a:t>plumb-bob </a:t>
            </a:r>
            <a:r>
              <a:rPr sz="3200" spc="-5" dirty="0">
                <a:latin typeface="Arial"/>
                <a:cs typeface="Arial"/>
              </a:rPr>
              <a:t>string  over the</a:t>
            </a:r>
            <a:r>
              <a:rPr sz="3200" spc="-95" dirty="0">
                <a:latin typeface="Arial"/>
                <a:cs typeface="Arial"/>
              </a:rPr>
              <a:t> </a:t>
            </a:r>
            <a:r>
              <a:rPr sz="3200" spc="-5" dirty="0">
                <a:latin typeface="Arial"/>
                <a:cs typeface="Arial"/>
              </a:rPr>
              <a:t>tape.</a:t>
            </a:r>
            <a:endParaRPr sz="32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800"/>
              </a:spcBef>
              <a:buChar char="•"/>
              <a:tabLst>
                <a:tab pos="354965" algn="l"/>
                <a:tab pos="355600" algn="l"/>
              </a:tabLst>
            </a:pPr>
            <a:r>
              <a:rPr sz="3200" spc="-10" dirty="0">
                <a:latin typeface="Arial"/>
                <a:cs typeface="Arial"/>
              </a:rPr>
              <a:t>Pegs </a:t>
            </a:r>
            <a:r>
              <a:rPr sz="3200" spc="-5" dirty="0">
                <a:latin typeface="Arial"/>
                <a:cs typeface="Arial"/>
              </a:rPr>
              <a:t>is </a:t>
            </a:r>
            <a:r>
              <a:rPr sz="3200" dirty="0">
                <a:latin typeface="Arial"/>
                <a:cs typeface="Arial"/>
              </a:rPr>
              <a:t>set </a:t>
            </a:r>
            <a:r>
              <a:rPr sz="3200" spc="-5" dirty="0">
                <a:latin typeface="Arial"/>
                <a:cs typeface="Arial"/>
              </a:rPr>
              <a:t>out </a:t>
            </a:r>
            <a:r>
              <a:rPr sz="3200" dirty="0">
                <a:latin typeface="Arial"/>
                <a:cs typeface="Arial"/>
              </a:rPr>
              <a:t>to </a:t>
            </a:r>
            <a:r>
              <a:rPr sz="3200" spc="-5" dirty="0">
                <a:latin typeface="Arial"/>
                <a:cs typeface="Arial"/>
              </a:rPr>
              <a:t>mark the</a:t>
            </a:r>
            <a:r>
              <a:rPr sz="3200" spc="-35" dirty="0">
                <a:latin typeface="Arial"/>
                <a:cs typeface="Arial"/>
              </a:rPr>
              <a:t> </a:t>
            </a:r>
            <a:r>
              <a:rPr sz="3200" spc="-5" dirty="0">
                <a:latin typeface="Arial"/>
                <a:cs typeface="Arial"/>
              </a:rPr>
              <a:t>positions.</a:t>
            </a:r>
            <a:endParaRPr sz="32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061459" y="510540"/>
            <a:ext cx="1021080" cy="67754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4400" dirty="0">
                <a:latin typeface="Arial"/>
                <a:cs typeface="Arial"/>
              </a:rPr>
              <a:t>Peg</a:t>
            </a:r>
            <a:endParaRPr sz="440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1143000" y="1752600"/>
            <a:ext cx="6781800" cy="453136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0650" rIns="0" bIns="0" rtlCol="0">
            <a:spAutoFit/>
          </a:bodyPr>
          <a:lstStyle/>
          <a:p>
            <a:pPr marL="1905" algn="ctr">
              <a:lnSpc>
                <a:spcPct val="100000"/>
              </a:lnSpc>
            </a:pPr>
            <a:r>
              <a:rPr sz="4000" spc="-5" dirty="0"/>
              <a:t>Site</a:t>
            </a:r>
            <a:r>
              <a:rPr sz="4000" spc="-75" dirty="0"/>
              <a:t> </a:t>
            </a:r>
            <a:r>
              <a:rPr sz="4000" spc="-5" dirty="0"/>
              <a:t>Setup</a:t>
            </a:r>
            <a:endParaRPr sz="4000"/>
          </a:p>
          <a:p>
            <a:pPr marL="1905" algn="ctr">
              <a:lnSpc>
                <a:spcPct val="100000"/>
              </a:lnSpc>
            </a:pPr>
            <a:r>
              <a:rPr sz="2400" spc="-5" dirty="0"/>
              <a:t>Straight</a:t>
            </a:r>
            <a:r>
              <a:rPr sz="2400" spc="-65" dirty="0"/>
              <a:t> </a:t>
            </a:r>
            <a:r>
              <a:rPr sz="2400" spc="-10" dirty="0"/>
              <a:t>Line</a:t>
            </a:r>
            <a:endParaRPr sz="2400"/>
          </a:p>
        </p:txBody>
      </p:sp>
      <p:sp>
        <p:nvSpPr>
          <p:cNvPr id="3" name="object 3"/>
          <p:cNvSpPr/>
          <p:nvPr/>
        </p:nvSpPr>
        <p:spPr>
          <a:xfrm>
            <a:off x="457200" y="1600200"/>
            <a:ext cx="4991100" cy="340106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5792470" y="1494790"/>
            <a:ext cx="2797810" cy="29952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00000"/>
              </a:lnSpc>
            </a:pPr>
            <a:r>
              <a:rPr sz="2800" dirty="0">
                <a:latin typeface="Arial"/>
                <a:cs typeface="Arial"/>
              </a:rPr>
              <a:t>A straight line is  the shortest  distance</a:t>
            </a:r>
            <a:r>
              <a:rPr sz="2800" spc="-60" dirty="0">
                <a:latin typeface="Arial"/>
                <a:cs typeface="Arial"/>
              </a:rPr>
              <a:t> </a:t>
            </a:r>
            <a:r>
              <a:rPr sz="2800" spc="-5" dirty="0">
                <a:latin typeface="Arial"/>
                <a:cs typeface="Arial"/>
              </a:rPr>
              <a:t>between  two points </a:t>
            </a:r>
            <a:r>
              <a:rPr sz="2800" dirty="0">
                <a:latin typeface="Arial"/>
                <a:cs typeface="Arial"/>
              </a:rPr>
              <a:t>on a  </a:t>
            </a:r>
            <a:r>
              <a:rPr sz="2800" spc="-5" dirty="0">
                <a:latin typeface="Arial"/>
                <a:cs typeface="Arial"/>
              </a:rPr>
              <a:t>map </a:t>
            </a:r>
            <a:r>
              <a:rPr sz="2800" dirty="0">
                <a:latin typeface="Arial"/>
                <a:cs typeface="Arial"/>
              </a:rPr>
              <a:t>or </a:t>
            </a:r>
            <a:r>
              <a:rPr sz="2800" spc="-5" dirty="0">
                <a:latin typeface="Arial"/>
                <a:cs typeface="Arial"/>
              </a:rPr>
              <a:t>between  two points </a:t>
            </a:r>
            <a:r>
              <a:rPr sz="2800" dirty="0">
                <a:latin typeface="Arial"/>
                <a:cs typeface="Arial"/>
              </a:rPr>
              <a:t>on the  field.</a:t>
            </a:r>
            <a:endParaRPr sz="2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0650" rIns="0" bIns="0" rtlCol="0">
            <a:spAutoFit/>
          </a:bodyPr>
          <a:lstStyle/>
          <a:p>
            <a:pPr marL="1270" algn="ctr">
              <a:lnSpc>
                <a:spcPct val="100000"/>
              </a:lnSpc>
            </a:pPr>
            <a:r>
              <a:rPr sz="4000" spc="-5" dirty="0"/>
              <a:t>Site</a:t>
            </a:r>
            <a:r>
              <a:rPr sz="4000" spc="-75" dirty="0"/>
              <a:t> </a:t>
            </a:r>
            <a:r>
              <a:rPr sz="4000" spc="-5" dirty="0"/>
              <a:t>Setup</a:t>
            </a:r>
            <a:endParaRPr sz="4000"/>
          </a:p>
          <a:p>
            <a:pPr marL="635" algn="ctr">
              <a:lnSpc>
                <a:spcPct val="100000"/>
              </a:lnSpc>
            </a:pPr>
            <a:r>
              <a:rPr sz="2400" spc="-5" dirty="0"/>
              <a:t>Placing </a:t>
            </a:r>
            <a:r>
              <a:rPr sz="2400" spc="-10" dirty="0"/>
              <a:t>Ranging</a:t>
            </a:r>
            <a:r>
              <a:rPr sz="2400" spc="-65" dirty="0"/>
              <a:t> </a:t>
            </a:r>
            <a:r>
              <a:rPr sz="2400" spc="-5" dirty="0"/>
              <a:t>Pole</a:t>
            </a:r>
            <a:endParaRPr sz="2400"/>
          </a:p>
        </p:txBody>
      </p:sp>
      <p:sp>
        <p:nvSpPr>
          <p:cNvPr id="3" name="object 3"/>
          <p:cNvSpPr/>
          <p:nvPr/>
        </p:nvSpPr>
        <p:spPr>
          <a:xfrm>
            <a:off x="457200" y="1217930"/>
            <a:ext cx="1638300" cy="521081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5969000" y="1924050"/>
            <a:ext cx="2565400" cy="440055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1677670" y="1875790"/>
            <a:ext cx="4146550" cy="21431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00000"/>
              </a:lnSpc>
            </a:pPr>
            <a:r>
              <a:rPr sz="2800" spc="-5" dirty="0">
                <a:latin typeface="Arial"/>
                <a:cs typeface="Arial"/>
              </a:rPr>
              <a:t>The </a:t>
            </a:r>
            <a:r>
              <a:rPr sz="2800" dirty="0">
                <a:latin typeface="Arial"/>
                <a:cs typeface="Arial"/>
              </a:rPr>
              <a:t>correct </a:t>
            </a:r>
            <a:r>
              <a:rPr sz="2800" spc="-5" dirty="0">
                <a:latin typeface="Arial"/>
                <a:cs typeface="Arial"/>
              </a:rPr>
              <a:t>way </a:t>
            </a:r>
            <a:r>
              <a:rPr sz="2800" dirty="0">
                <a:latin typeface="Arial"/>
                <a:cs typeface="Arial"/>
              </a:rPr>
              <a:t>to hold a  ranging </a:t>
            </a:r>
            <a:r>
              <a:rPr sz="2800" spc="-5" dirty="0">
                <a:latin typeface="Arial"/>
                <a:cs typeface="Arial"/>
              </a:rPr>
              <a:t>pole </a:t>
            </a:r>
            <a:r>
              <a:rPr sz="2800" dirty="0">
                <a:latin typeface="Arial"/>
                <a:cs typeface="Arial"/>
              </a:rPr>
              <a:t>is to keep it  loosely </a:t>
            </a:r>
            <a:r>
              <a:rPr sz="2800" spc="-5" dirty="0">
                <a:latin typeface="Arial"/>
                <a:cs typeface="Arial"/>
              </a:rPr>
              <a:t>between thumb  </a:t>
            </a:r>
            <a:r>
              <a:rPr sz="2800" dirty="0">
                <a:latin typeface="Arial"/>
                <a:cs typeface="Arial"/>
              </a:rPr>
              <a:t>and </a:t>
            </a:r>
            <a:r>
              <a:rPr sz="2800" spc="-5" dirty="0">
                <a:latin typeface="Arial"/>
                <a:cs typeface="Arial"/>
              </a:rPr>
              <a:t>index </a:t>
            </a:r>
            <a:r>
              <a:rPr sz="2800" dirty="0">
                <a:latin typeface="Arial"/>
                <a:cs typeface="Arial"/>
              </a:rPr>
              <a:t>finger, about</a:t>
            </a:r>
            <a:r>
              <a:rPr sz="2800" spc="-50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10  cm above </a:t>
            </a:r>
            <a:r>
              <a:rPr sz="2800" spc="-5" dirty="0">
                <a:latin typeface="Arial"/>
                <a:cs typeface="Arial"/>
              </a:rPr>
              <a:t>the</a:t>
            </a:r>
            <a:r>
              <a:rPr sz="2800" spc="-60" dirty="0">
                <a:latin typeface="Arial"/>
                <a:cs typeface="Arial"/>
              </a:rPr>
              <a:t> </a:t>
            </a:r>
            <a:r>
              <a:rPr sz="2800" spc="-5" dirty="0">
                <a:latin typeface="Arial"/>
                <a:cs typeface="Arial"/>
              </a:rPr>
              <a:t>soil</a:t>
            </a:r>
            <a:endParaRPr sz="2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0650" rIns="0" bIns="0" rtlCol="0">
            <a:spAutoFit/>
          </a:bodyPr>
          <a:lstStyle/>
          <a:p>
            <a:pPr marL="1746250">
              <a:lnSpc>
                <a:spcPct val="100000"/>
              </a:lnSpc>
            </a:pPr>
            <a:r>
              <a:rPr sz="4000" spc="-5" dirty="0"/>
              <a:t>Site</a:t>
            </a:r>
            <a:r>
              <a:rPr sz="4000" spc="-80" dirty="0"/>
              <a:t> </a:t>
            </a:r>
            <a:r>
              <a:rPr sz="4000" spc="-5" dirty="0"/>
              <a:t>Setup</a:t>
            </a:r>
            <a:endParaRPr sz="4000"/>
          </a:p>
          <a:p>
            <a:pPr marL="1160780">
              <a:lnSpc>
                <a:spcPct val="100000"/>
              </a:lnSpc>
            </a:pPr>
            <a:r>
              <a:rPr sz="2400" spc="-10" dirty="0"/>
              <a:t>Long </a:t>
            </a:r>
            <a:r>
              <a:rPr sz="2400" spc="-5" dirty="0"/>
              <a:t>Distance Straight</a:t>
            </a:r>
            <a:r>
              <a:rPr sz="2400" spc="-30" dirty="0"/>
              <a:t> </a:t>
            </a:r>
            <a:r>
              <a:rPr sz="2400" spc="-10" dirty="0"/>
              <a:t>Line</a:t>
            </a:r>
            <a:endParaRPr sz="2400"/>
          </a:p>
        </p:txBody>
      </p:sp>
      <p:sp>
        <p:nvSpPr>
          <p:cNvPr id="3" name="object 3"/>
          <p:cNvSpPr/>
          <p:nvPr/>
        </p:nvSpPr>
        <p:spPr>
          <a:xfrm>
            <a:off x="228600" y="1598930"/>
            <a:ext cx="6096000" cy="393446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2819400" y="4248150"/>
            <a:ext cx="6064250" cy="260985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0650" rIns="0" bIns="0" rtlCol="0">
            <a:spAutoFit/>
          </a:bodyPr>
          <a:lstStyle/>
          <a:p>
            <a:pPr marL="1746250">
              <a:lnSpc>
                <a:spcPct val="100000"/>
              </a:lnSpc>
            </a:pPr>
            <a:r>
              <a:rPr sz="4000" spc="-5" dirty="0"/>
              <a:t>Site</a:t>
            </a:r>
            <a:r>
              <a:rPr sz="4000" spc="-80" dirty="0"/>
              <a:t> </a:t>
            </a:r>
            <a:r>
              <a:rPr sz="4000" spc="-5" dirty="0"/>
              <a:t>Setup</a:t>
            </a:r>
            <a:endParaRPr sz="4000"/>
          </a:p>
          <a:p>
            <a:pPr marL="1160780">
              <a:lnSpc>
                <a:spcPct val="100000"/>
              </a:lnSpc>
            </a:pPr>
            <a:r>
              <a:rPr sz="2400" spc="-10" dirty="0"/>
              <a:t>Long </a:t>
            </a:r>
            <a:r>
              <a:rPr sz="2400" spc="-5" dirty="0"/>
              <a:t>Distance Straight</a:t>
            </a:r>
            <a:r>
              <a:rPr sz="2400" spc="-30" dirty="0"/>
              <a:t> </a:t>
            </a:r>
            <a:r>
              <a:rPr sz="2400" spc="-10" dirty="0"/>
              <a:t>Line</a:t>
            </a:r>
            <a:endParaRPr sz="2400"/>
          </a:p>
        </p:txBody>
      </p:sp>
      <p:sp>
        <p:nvSpPr>
          <p:cNvPr id="3" name="object 3"/>
          <p:cNvSpPr/>
          <p:nvPr/>
        </p:nvSpPr>
        <p:spPr>
          <a:xfrm>
            <a:off x="457200" y="1676400"/>
            <a:ext cx="4648200" cy="315468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3886200" y="3503929"/>
            <a:ext cx="5010150" cy="315341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600200" y="3727450"/>
            <a:ext cx="4800600" cy="313055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0650" rIns="0" bIns="0" rtlCol="0">
            <a:spAutoFit/>
          </a:bodyPr>
          <a:lstStyle/>
          <a:p>
            <a:pPr marL="84455" marR="74930" algn="ctr">
              <a:lnSpc>
                <a:spcPct val="100000"/>
              </a:lnSpc>
            </a:pPr>
            <a:r>
              <a:rPr sz="4000" spc="-5" dirty="0"/>
              <a:t>Site</a:t>
            </a:r>
            <a:r>
              <a:rPr sz="4000" spc="-75" dirty="0"/>
              <a:t> </a:t>
            </a:r>
            <a:r>
              <a:rPr sz="4000" spc="-5" dirty="0"/>
              <a:t>Setup</a:t>
            </a:r>
            <a:endParaRPr sz="4000"/>
          </a:p>
          <a:p>
            <a:pPr marL="84455" algn="ctr">
              <a:lnSpc>
                <a:spcPct val="100000"/>
              </a:lnSpc>
            </a:pPr>
            <a:r>
              <a:rPr sz="2400" spc="-10" dirty="0"/>
              <a:t>Long </a:t>
            </a:r>
            <a:r>
              <a:rPr sz="2400" spc="-5" dirty="0"/>
              <a:t>Distance Straight</a:t>
            </a:r>
            <a:r>
              <a:rPr sz="2400" spc="-30" dirty="0"/>
              <a:t> </a:t>
            </a:r>
            <a:r>
              <a:rPr sz="2400" spc="-10" dirty="0"/>
              <a:t>Line</a:t>
            </a:r>
            <a:endParaRPr sz="2400"/>
          </a:p>
        </p:txBody>
      </p:sp>
      <p:sp>
        <p:nvSpPr>
          <p:cNvPr id="4" name="object 4"/>
          <p:cNvSpPr/>
          <p:nvPr/>
        </p:nvSpPr>
        <p:spPr>
          <a:xfrm>
            <a:off x="243840" y="1294130"/>
            <a:ext cx="4267200" cy="272034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4419600" y="1273810"/>
            <a:ext cx="4191000" cy="272034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0650" rIns="0" bIns="0" rtlCol="0">
            <a:spAutoFit/>
          </a:bodyPr>
          <a:lstStyle/>
          <a:p>
            <a:pPr marL="86995" marR="77470" algn="ctr">
              <a:lnSpc>
                <a:spcPct val="100000"/>
              </a:lnSpc>
            </a:pPr>
            <a:r>
              <a:rPr sz="4000" spc="-5" dirty="0"/>
              <a:t>Site</a:t>
            </a:r>
            <a:r>
              <a:rPr sz="4000" spc="-75" dirty="0"/>
              <a:t> </a:t>
            </a:r>
            <a:r>
              <a:rPr sz="4000" spc="-5" dirty="0"/>
              <a:t>Setup</a:t>
            </a:r>
            <a:endParaRPr sz="4000"/>
          </a:p>
          <a:p>
            <a:pPr marL="86995" algn="ctr">
              <a:lnSpc>
                <a:spcPct val="100000"/>
              </a:lnSpc>
            </a:pPr>
            <a:r>
              <a:rPr sz="2400" spc="-5" dirty="0"/>
              <a:t>Over </a:t>
            </a:r>
            <a:r>
              <a:rPr sz="2400" dirty="0"/>
              <a:t>A </a:t>
            </a:r>
            <a:r>
              <a:rPr sz="2400" spc="-5" dirty="0"/>
              <a:t>Ridge or </a:t>
            </a:r>
            <a:r>
              <a:rPr sz="2400" dirty="0"/>
              <a:t>A</a:t>
            </a:r>
            <a:r>
              <a:rPr sz="2400" spc="-50" dirty="0"/>
              <a:t> </a:t>
            </a:r>
            <a:r>
              <a:rPr sz="2400" spc="-10" dirty="0"/>
              <a:t>Hill</a:t>
            </a:r>
            <a:endParaRPr sz="2400"/>
          </a:p>
        </p:txBody>
      </p:sp>
      <p:sp>
        <p:nvSpPr>
          <p:cNvPr id="3" name="object 3"/>
          <p:cNvSpPr/>
          <p:nvPr/>
        </p:nvSpPr>
        <p:spPr>
          <a:xfrm>
            <a:off x="1066800" y="1475739"/>
            <a:ext cx="7067550" cy="538226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0650" rIns="0" bIns="0" rtlCol="0">
            <a:spAutoFit/>
          </a:bodyPr>
          <a:lstStyle/>
          <a:p>
            <a:pPr marL="86995" marR="77470" algn="ctr">
              <a:lnSpc>
                <a:spcPct val="100000"/>
              </a:lnSpc>
            </a:pPr>
            <a:r>
              <a:rPr sz="4000" spc="-5" dirty="0"/>
              <a:t>Site</a:t>
            </a:r>
            <a:r>
              <a:rPr sz="4000" spc="-75" dirty="0"/>
              <a:t> </a:t>
            </a:r>
            <a:r>
              <a:rPr sz="4000" spc="-5" dirty="0"/>
              <a:t>Setup</a:t>
            </a:r>
            <a:endParaRPr sz="4000"/>
          </a:p>
          <a:p>
            <a:pPr marL="86995" algn="ctr">
              <a:lnSpc>
                <a:spcPct val="100000"/>
              </a:lnSpc>
            </a:pPr>
            <a:r>
              <a:rPr sz="2400" spc="-5" dirty="0"/>
              <a:t>Over </a:t>
            </a:r>
            <a:r>
              <a:rPr sz="2400" dirty="0"/>
              <a:t>A </a:t>
            </a:r>
            <a:r>
              <a:rPr sz="2400" spc="-5" dirty="0"/>
              <a:t>Ridge or </a:t>
            </a:r>
            <a:r>
              <a:rPr sz="2400" dirty="0"/>
              <a:t>A</a:t>
            </a:r>
            <a:r>
              <a:rPr sz="2400" spc="-50" dirty="0"/>
              <a:t> </a:t>
            </a:r>
            <a:r>
              <a:rPr sz="2400" spc="-10" dirty="0"/>
              <a:t>Hill</a:t>
            </a:r>
            <a:endParaRPr sz="2400"/>
          </a:p>
        </p:txBody>
      </p:sp>
      <p:sp>
        <p:nvSpPr>
          <p:cNvPr id="3" name="object 3"/>
          <p:cNvSpPr/>
          <p:nvPr/>
        </p:nvSpPr>
        <p:spPr>
          <a:xfrm>
            <a:off x="1219200" y="1447800"/>
            <a:ext cx="6849109" cy="54102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0650" rIns="0" bIns="0" rtlCol="0">
            <a:spAutoFit/>
          </a:bodyPr>
          <a:lstStyle/>
          <a:p>
            <a:pPr marL="86995" marR="77470" algn="ctr">
              <a:lnSpc>
                <a:spcPct val="100000"/>
              </a:lnSpc>
            </a:pPr>
            <a:r>
              <a:rPr sz="4000" spc="-5" dirty="0"/>
              <a:t>Site</a:t>
            </a:r>
            <a:r>
              <a:rPr sz="4000" spc="-75" dirty="0"/>
              <a:t> </a:t>
            </a:r>
            <a:r>
              <a:rPr sz="4000" spc="-5" dirty="0"/>
              <a:t>Setup</a:t>
            </a:r>
            <a:endParaRPr sz="4000"/>
          </a:p>
          <a:p>
            <a:pPr marL="86995" algn="ctr">
              <a:lnSpc>
                <a:spcPct val="100000"/>
              </a:lnSpc>
            </a:pPr>
            <a:r>
              <a:rPr sz="2400" spc="-5" dirty="0"/>
              <a:t>Over </a:t>
            </a:r>
            <a:r>
              <a:rPr sz="2400" dirty="0"/>
              <a:t>A </a:t>
            </a:r>
            <a:r>
              <a:rPr sz="2400" spc="-5" dirty="0"/>
              <a:t>Ridge or </a:t>
            </a:r>
            <a:r>
              <a:rPr sz="2400" dirty="0"/>
              <a:t>A</a:t>
            </a:r>
            <a:r>
              <a:rPr sz="2400" spc="-50" dirty="0"/>
              <a:t> </a:t>
            </a:r>
            <a:r>
              <a:rPr sz="2400" spc="-10" dirty="0"/>
              <a:t>Hill</a:t>
            </a:r>
            <a:endParaRPr sz="2400"/>
          </a:p>
        </p:txBody>
      </p:sp>
      <p:sp>
        <p:nvSpPr>
          <p:cNvPr id="3" name="object 3"/>
          <p:cNvSpPr/>
          <p:nvPr/>
        </p:nvSpPr>
        <p:spPr>
          <a:xfrm>
            <a:off x="1371600" y="1494789"/>
            <a:ext cx="6705600" cy="536321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273050" rIns="0" bIns="0" rtlCol="0">
            <a:spAutoFit/>
          </a:bodyPr>
          <a:lstStyle/>
          <a:p>
            <a:pPr marL="1527175">
              <a:lnSpc>
                <a:spcPct val="100000"/>
              </a:lnSpc>
            </a:pPr>
            <a:r>
              <a:rPr spc="5" dirty="0"/>
              <a:t>I</a:t>
            </a:r>
            <a:r>
              <a:rPr spc="-5" dirty="0"/>
              <a:t>n</a:t>
            </a:r>
            <a:r>
              <a:rPr spc="5" dirty="0"/>
              <a:t>t</a:t>
            </a:r>
            <a:r>
              <a:rPr spc="-5" dirty="0"/>
              <a:t>r</a:t>
            </a:r>
            <a:r>
              <a:rPr dirty="0"/>
              <a:t>od</a:t>
            </a:r>
            <a:r>
              <a:rPr spc="-5" dirty="0"/>
              <a:t>u</a:t>
            </a:r>
            <a:r>
              <a:rPr spc="5" dirty="0"/>
              <a:t>ct</a:t>
            </a:r>
            <a:r>
              <a:rPr dirty="0"/>
              <a:t>ion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34669" y="1647190"/>
            <a:ext cx="7860665" cy="30264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5600" marR="5080" indent="-342900">
              <a:lnSpc>
                <a:spcPct val="100000"/>
              </a:lnSpc>
              <a:buChar char="•"/>
              <a:tabLst>
                <a:tab pos="354965" algn="l"/>
                <a:tab pos="355600" algn="l"/>
              </a:tabLst>
            </a:pPr>
            <a:r>
              <a:rPr sz="3200" spc="-5" dirty="0">
                <a:latin typeface="Arial"/>
                <a:cs typeface="Arial"/>
              </a:rPr>
              <a:t>Direct </a:t>
            </a:r>
            <a:r>
              <a:rPr sz="3200" spc="-10" dirty="0">
                <a:latin typeface="Arial"/>
                <a:cs typeface="Arial"/>
              </a:rPr>
              <a:t>linear </a:t>
            </a:r>
            <a:r>
              <a:rPr sz="3200" spc="-5" dirty="0">
                <a:latin typeface="Arial"/>
                <a:cs typeface="Arial"/>
              </a:rPr>
              <a:t>measurements are methods  used for determining horizontal distances  with </a:t>
            </a:r>
            <a:r>
              <a:rPr sz="3200" dirty="0">
                <a:latin typeface="Arial"/>
                <a:cs typeface="Arial"/>
              </a:rPr>
              <a:t>a </a:t>
            </a:r>
            <a:r>
              <a:rPr sz="3200" spc="-5" dirty="0">
                <a:latin typeface="Arial"/>
                <a:cs typeface="Arial"/>
              </a:rPr>
              <a:t>tape (or chain) and/or with an  electronic distance measuring</a:t>
            </a:r>
            <a:r>
              <a:rPr sz="3200" spc="-50" dirty="0">
                <a:latin typeface="Arial"/>
                <a:cs typeface="Arial"/>
              </a:rPr>
              <a:t> </a:t>
            </a:r>
            <a:r>
              <a:rPr sz="3200" spc="-5" dirty="0">
                <a:latin typeface="Arial"/>
                <a:cs typeface="Arial"/>
              </a:rPr>
              <a:t>instrument.</a:t>
            </a:r>
            <a:endParaRPr sz="3200">
              <a:latin typeface="Arial"/>
              <a:cs typeface="Arial"/>
            </a:endParaRPr>
          </a:p>
          <a:p>
            <a:pPr marL="355600" marR="279400" indent="-342900">
              <a:lnSpc>
                <a:spcPct val="100000"/>
              </a:lnSpc>
              <a:spcBef>
                <a:spcPts val="790"/>
              </a:spcBef>
              <a:buChar char="•"/>
              <a:tabLst>
                <a:tab pos="354965" algn="l"/>
                <a:tab pos="355600" algn="l"/>
              </a:tabLst>
            </a:pPr>
            <a:r>
              <a:rPr sz="3200" spc="-5" dirty="0">
                <a:latin typeface="Arial"/>
                <a:cs typeface="Arial"/>
              </a:rPr>
              <a:t>In indirect methods, the transit and  stadia or </a:t>
            </a:r>
            <a:r>
              <a:rPr sz="3200" spc="-10" dirty="0">
                <a:latin typeface="Arial"/>
                <a:cs typeface="Arial"/>
              </a:rPr>
              <a:t>theodolite </a:t>
            </a:r>
            <a:r>
              <a:rPr sz="3200" spc="-5" dirty="0">
                <a:latin typeface="Arial"/>
                <a:cs typeface="Arial"/>
              </a:rPr>
              <a:t>and stadia are</a:t>
            </a:r>
            <a:r>
              <a:rPr sz="3200" spc="-30" dirty="0">
                <a:latin typeface="Arial"/>
                <a:cs typeface="Arial"/>
              </a:rPr>
              <a:t> </a:t>
            </a:r>
            <a:r>
              <a:rPr sz="3200" spc="-5" dirty="0">
                <a:latin typeface="Arial"/>
                <a:cs typeface="Arial"/>
              </a:rPr>
              <a:t>used.</a:t>
            </a:r>
            <a:endParaRPr sz="32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0650" rIns="0" bIns="0" rtlCol="0">
            <a:spAutoFit/>
          </a:bodyPr>
          <a:lstStyle/>
          <a:p>
            <a:pPr marL="86995" marR="77470" algn="ctr">
              <a:lnSpc>
                <a:spcPct val="100000"/>
              </a:lnSpc>
            </a:pPr>
            <a:r>
              <a:rPr sz="4000" spc="-5" dirty="0"/>
              <a:t>Site</a:t>
            </a:r>
            <a:r>
              <a:rPr sz="4000" spc="-75" dirty="0"/>
              <a:t> </a:t>
            </a:r>
            <a:r>
              <a:rPr sz="4000" spc="-5" dirty="0"/>
              <a:t>Setup</a:t>
            </a:r>
            <a:endParaRPr sz="4000"/>
          </a:p>
          <a:p>
            <a:pPr marL="86995" algn="ctr">
              <a:lnSpc>
                <a:spcPct val="100000"/>
              </a:lnSpc>
            </a:pPr>
            <a:r>
              <a:rPr sz="2400" spc="-5" dirty="0"/>
              <a:t>Over </a:t>
            </a:r>
            <a:r>
              <a:rPr sz="2400" dirty="0"/>
              <a:t>A </a:t>
            </a:r>
            <a:r>
              <a:rPr sz="2400" spc="-5" dirty="0"/>
              <a:t>Ridge or </a:t>
            </a:r>
            <a:r>
              <a:rPr sz="2400" dirty="0"/>
              <a:t>A</a:t>
            </a:r>
            <a:r>
              <a:rPr sz="2400" spc="-50" dirty="0"/>
              <a:t> </a:t>
            </a:r>
            <a:r>
              <a:rPr sz="2400" spc="-10" dirty="0"/>
              <a:t>Hill</a:t>
            </a:r>
            <a:endParaRPr sz="2400"/>
          </a:p>
        </p:txBody>
      </p:sp>
      <p:sp>
        <p:nvSpPr>
          <p:cNvPr id="3" name="object 3"/>
          <p:cNvSpPr/>
          <p:nvPr/>
        </p:nvSpPr>
        <p:spPr>
          <a:xfrm>
            <a:off x="1371600" y="1510030"/>
            <a:ext cx="6705600" cy="534797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0650" rIns="0" bIns="0" rtlCol="0">
            <a:spAutoFit/>
          </a:bodyPr>
          <a:lstStyle/>
          <a:p>
            <a:pPr marL="86995" marR="77470" algn="ctr">
              <a:lnSpc>
                <a:spcPct val="100000"/>
              </a:lnSpc>
            </a:pPr>
            <a:r>
              <a:rPr sz="4000" spc="-5" dirty="0"/>
              <a:t>Site</a:t>
            </a:r>
            <a:r>
              <a:rPr sz="4000" spc="-75" dirty="0"/>
              <a:t> </a:t>
            </a:r>
            <a:r>
              <a:rPr sz="4000" spc="-5" dirty="0"/>
              <a:t>Setup</a:t>
            </a:r>
            <a:endParaRPr sz="4000"/>
          </a:p>
          <a:p>
            <a:pPr marL="86995" algn="ctr">
              <a:lnSpc>
                <a:spcPct val="100000"/>
              </a:lnSpc>
            </a:pPr>
            <a:r>
              <a:rPr sz="2400" spc="-5" dirty="0"/>
              <a:t>Over </a:t>
            </a:r>
            <a:r>
              <a:rPr sz="2400" dirty="0"/>
              <a:t>A </a:t>
            </a:r>
            <a:r>
              <a:rPr sz="2400" spc="-5" dirty="0"/>
              <a:t>Ridge or </a:t>
            </a:r>
            <a:r>
              <a:rPr sz="2400" dirty="0"/>
              <a:t>A</a:t>
            </a:r>
            <a:r>
              <a:rPr sz="2400" spc="-50" dirty="0"/>
              <a:t> </a:t>
            </a:r>
            <a:r>
              <a:rPr sz="2400" spc="-10" dirty="0"/>
              <a:t>Hill</a:t>
            </a:r>
            <a:endParaRPr sz="2400"/>
          </a:p>
        </p:txBody>
      </p:sp>
      <p:sp>
        <p:nvSpPr>
          <p:cNvPr id="3" name="object 3"/>
          <p:cNvSpPr/>
          <p:nvPr/>
        </p:nvSpPr>
        <p:spPr>
          <a:xfrm>
            <a:off x="1295400" y="1475739"/>
            <a:ext cx="6696709" cy="538226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81000" y="914400"/>
            <a:ext cx="8444230" cy="283591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0650" rIns="0" bIns="0" rtlCol="0">
            <a:spAutoFit/>
          </a:bodyPr>
          <a:lstStyle/>
          <a:p>
            <a:pPr marL="2540" algn="ctr">
              <a:lnSpc>
                <a:spcPct val="100000"/>
              </a:lnSpc>
            </a:pPr>
            <a:r>
              <a:rPr sz="4000" spc="-5" dirty="0"/>
              <a:t>Measuring</a:t>
            </a:r>
            <a:r>
              <a:rPr sz="4000" spc="-45" dirty="0"/>
              <a:t> </a:t>
            </a:r>
            <a:r>
              <a:rPr sz="4000" spc="-5" dirty="0"/>
              <a:t>Distance</a:t>
            </a:r>
            <a:endParaRPr sz="4000"/>
          </a:p>
          <a:p>
            <a:pPr marL="2540" algn="ctr">
              <a:lnSpc>
                <a:spcPct val="100000"/>
              </a:lnSpc>
            </a:pPr>
            <a:r>
              <a:rPr sz="2400" spc="-5" dirty="0"/>
              <a:t>Short</a:t>
            </a:r>
            <a:r>
              <a:rPr sz="2400" spc="-70" dirty="0"/>
              <a:t> </a:t>
            </a:r>
            <a:r>
              <a:rPr sz="2400" spc="-5" dirty="0"/>
              <a:t>Distance</a:t>
            </a:r>
            <a:endParaRPr sz="2400"/>
          </a:p>
        </p:txBody>
      </p:sp>
      <p:sp>
        <p:nvSpPr>
          <p:cNvPr id="4" name="object 4"/>
          <p:cNvSpPr/>
          <p:nvPr/>
        </p:nvSpPr>
        <p:spPr>
          <a:xfrm>
            <a:off x="0" y="4118609"/>
            <a:ext cx="6783070" cy="215519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6915150" y="3905250"/>
            <a:ext cx="2171700" cy="2895600"/>
          </a:xfrm>
          <a:custGeom>
            <a:avLst/>
            <a:gdLst/>
            <a:ahLst/>
            <a:cxnLst/>
            <a:rect l="l" t="t" r="r" b="b"/>
            <a:pathLst>
              <a:path w="2171700" h="2895600">
                <a:moveTo>
                  <a:pt x="0" y="0"/>
                </a:moveTo>
                <a:lnTo>
                  <a:pt x="2171700" y="0"/>
                </a:lnTo>
                <a:lnTo>
                  <a:pt x="2171700" y="2895600"/>
                </a:lnTo>
                <a:lnTo>
                  <a:pt x="0" y="2895600"/>
                </a:lnTo>
                <a:lnTo>
                  <a:pt x="0" y="0"/>
                </a:lnTo>
                <a:close/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6992619" y="3952240"/>
            <a:ext cx="1971039" cy="15036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400" b="1" dirty="0">
                <a:latin typeface="Arial"/>
                <a:cs typeface="Arial"/>
              </a:rPr>
              <a:t>Tip</a:t>
            </a:r>
            <a:endParaRPr sz="1400">
              <a:latin typeface="Arial"/>
              <a:cs typeface="Arial"/>
            </a:endParaRPr>
          </a:p>
          <a:p>
            <a:pPr marL="12700" marR="5080">
              <a:lnSpc>
                <a:spcPct val="99900"/>
              </a:lnSpc>
            </a:pPr>
            <a:r>
              <a:rPr sz="1400" dirty="0">
                <a:latin typeface="Arial"/>
                <a:cs typeface="Arial"/>
              </a:rPr>
              <a:t>Each </a:t>
            </a:r>
            <a:r>
              <a:rPr sz="1400" spc="-5" dirty="0">
                <a:latin typeface="Arial"/>
                <a:cs typeface="Arial"/>
              </a:rPr>
              <a:t>small division  </a:t>
            </a:r>
            <a:r>
              <a:rPr sz="1400" dirty="0">
                <a:latin typeface="Arial"/>
                <a:cs typeface="Arial"/>
              </a:rPr>
              <a:t>represents </a:t>
            </a:r>
            <a:r>
              <a:rPr sz="1400" spc="-5" dirty="0">
                <a:latin typeface="Arial"/>
                <a:cs typeface="Arial"/>
              </a:rPr>
              <a:t>1mm. </a:t>
            </a:r>
            <a:r>
              <a:rPr sz="1400" dirty="0">
                <a:latin typeface="Arial"/>
                <a:cs typeface="Arial"/>
              </a:rPr>
              <a:t>So </a:t>
            </a:r>
            <a:r>
              <a:rPr sz="1400" spc="-5" dirty="0">
                <a:latin typeface="Arial"/>
                <a:cs typeface="Arial"/>
              </a:rPr>
              <a:t>if  </a:t>
            </a:r>
            <a:r>
              <a:rPr sz="1400" dirty="0">
                <a:latin typeface="Arial"/>
                <a:cs typeface="Arial"/>
              </a:rPr>
              <a:t>the </a:t>
            </a:r>
            <a:r>
              <a:rPr sz="1400" spc="-5" dirty="0">
                <a:latin typeface="Arial"/>
                <a:cs typeface="Arial"/>
              </a:rPr>
              <a:t>nail is </a:t>
            </a:r>
            <a:r>
              <a:rPr sz="1400" dirty="0">
                <a:latin typeface="Arial"/>
                <a:cs typeface="Arial"/>
              </a:rPr>
              <a:t>positioned </a:t>
            </a:r>
            <a:r>
              <a:rPr sz="1400" spc="-5" dirty="0">
                <a:latin typeface="Arial"/>
                <a:cs typeface="Arial"/>
              </a:rPr>
              <a:t>two  small divisions </a:t>
            </a:r>
            <a:r>
              <a:rPr sz="1400" dirty="0">
                <a:latin typeface="Arial"/>
                <a:cs typeface="Arial"/>
              </a:rPr>
              <a:t>after  7280 </a:t>
            </a:r>
            <a:r>
              <a:rPr sz="1400" spc="-5" dirty="0">
                <a:latin typeface="Arial"/>
                <a:cs typeface="Arial"/>
              </a:rPr>
              <a:t>mm, it is marking  </a:t>
            </a:r>
            <a:r>
              <a:rPr sz="1400" dirty="0">
                <a:latin typeface="Arial"/>
                <a:cs typeface="Arial"/>
              </a:rPr>
              <a:t>7282</a:t>
            </a:r>
            <a:r>
              <a:rPr sz="1400" spc="-95" dirty="0">
                <a:latin typeface="Arial"/>
                <a:cs typeface="Arial"/>
              </a:rPr>
              <a:t> </a:t>
            </a:r>
            <a:r>
              <a:rPr sz="1400" spc="-5" dirty="0">
                <a:latin typeface="Arial"/>
                <a:cs typeface="Arial"/>
              </a:rPr>
              <a:t>mm.</a:t>
            </a:r>
            <a:endParaRPr sz="1400">
              <a:latin typeface="Arial"/>
              <a:cs typeface="Arial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7296150" y="5580379"/>
            <a:ext cx="1371600" cy="109601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0650" rIns="0" bIns="0" rtlCol="0">
            <a:spAutoFit/>
          </a:bodyPr>
          <a:lstStyle/>
          <a:p>
            <a:pPr marL="746125">
              <a:lnSpc>
                <a:spcPct val="100000"/>
              </a:lnSpc>
            </a:pPr>
            <a:r>
              <a:rPr sz="4000" spc="-5" dirty="0"/>
              <a:t>Measuring</a:t>
            </a:r>
            <a:r>
              <a:rPr sz="4000" spc="-45" dirty="0"/>
              <a:t> </a:t>
            </a:r>
            <a:r>
              <a:rPr sz="4000" spc="-5" dirty="0"/>
              <a:t>Distance</a:t>
            </a:r>
            <a:endParaRPr sz="4000"/>
          </a:p>
        </p:txBody>
      </p:sp>
      <p:sp>
        <p:nvSpPr>
          <p:cNvPr id="3" name="object 3"/>
          <p:cNvSpPr txBox="1"/>
          <p:nvPr/>
        </p:nvSpPr>
        <p:spPr>
          <a:xfrm>
            <a:off x="534669" y="967740"/>
            <a:ext cx="7139940" cy="32270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063875">
              <a:lnSpc>
                <a:spcPct val="100000"/>
              </a:lnSpc>
            </a:pPr>
            <a:r>
              <a:rPr sz="2400" spc="-10" dirty="0">
                <a:latin typeface="Arial"/>
                <a:cs typeface="Arial"/>
              </a:rPr>
              <a:t>Long</a:t>
            </a:r>
            <a:r>
              <a:rPr sz="2400" spc="-75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Distance</a:t>
            </a:r>
            <a:endParaRPr sz="24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5"/>
              </a:spcBef>
            </a:pPr>
            <a:endParaRPr sz="2100">
              <a:latin typeface="Times New Roman"/>
              <a:cs typeface="Times New Roman"/>
            </a:endParaRPr>
          </a:p>
          <a:p>
            <a:pPr marL="355600" marR="5080" indent="-342900">
              <a:lnSpc>
                <a:spcPct val="100000"/>
              </a:lnSpc>
              <a:buChar char="•"/>
              <a:tabLst>
                <a:tab pos="354965" algn="l"/>
                <a:tab pos="355600" algn="l"/>
                <a:tab pos="4079875" algn="l"/>
                <a:tab pos="4981575" algn="l"/>
                <a:tab pos="6562725" algn="l"/>
              </a:tabLst>
            </a:pPr>
            <a:r>
              <a:rPr sz="3200" spc="-5" dirty="0">
                <a:latin typeface="Arial"/>
                <a:cs typeface="Arial"/>
              </a:rPr>
              <a:t>The head chainman also acts as the  </a:t>
            </a:r>
            <a:r>
              <a:rPr sz="3200" dirty="0">
                <a:latin typeface="Arial"/>
                <a:cs typeface="Arial"/>
              </a:rPr>
              <a:t>r</a:t>
            </a:r>
            <a:r>
              <a:rPr sz="3200" spc="-10" dirty="0">
                <a:latin typeface="Arial"/>
                <a:cs typeface="Arial"/>
              </a:rPr>
              <a:t>e</a:t>
            </a:r>
            <a:r>
              <a:rPr sz="3200" spc="5" dirty="0">
                <a:latin typeface="Arial"/>
                <a:cs typeface="Arial"/>
              </a:rPr>
              <a:t>c</a:t>
            </a:r>
            <a:r>
              <a:rPr sz="3200" spc="-10" dirty="0">
                <a:latin typeface="Arial"/>
                <a:cs typeface="Arial"/>
              </a:rPr>
              <a:t>o</a:t>
            </a:r>
            <a:r>
              <a:rPr sz="3200" dirty="0">
                <a:latin typeface="Arial"/>
                <a:cs typeface="Arial"/>
              </a:rPr>
              <a:t>r</a:t>
            </a:r>
            <a:r>
              <a:rPr sz="3200" spc="-5" dirty="0">
                <a:latin typeface="Arial"/>
                <a:cs typeface="Arial"/>
              </a:rPr>
              <a:t>de</a:t>
            </a:r>
            <a:r>
              <a:rPr sz="3200" dirty="0">
                <a:latin typeface="Arial"/>
                <a:cs typeface="Arial"/>
              </a:rPr>
              <a:t>r</a:t>
            </a:r>
            <a:r>
              <a:rPr sz="3200" spc="-10" dirty="0">
                <a:latin typeface="Arial"/>
                <a:cs typeface="Arial"/>
              </a:rPr>
              <a:t> </a:t>
            </a:r>
            <a:r>
              <a:rPr sz="3200" spc="-5" dirty="0">
                <a:latin typeface="Arial"/>
                <a:cs typeface="Arial"/>
              </a:rPr>
              <a:t>a</a:t>
            </a:r>
            <a:r>
              <a:rPr sz="3200" spc="-15" dirty="0">
                <a:latin typeface="Arial"/>
                <a:cs typeface="Arial"/>
              </a:rPr>
              <a:t>l</a:t>
            </a:r>
            <a:r>
              <a:rPr sz="3200" spc="5" dirty="0">
                <a:latin typeface="Arial"/>
                <a:cs typeface="Arial"/>
              </a:rPr>
              <a:t>s</a:t>
            </a:r>
            <a:r>
              <a:rPr sz="3200" dirty="0">
                <a:latin typeface="Arial"/>
                <a:cs typeface="Arial"/>
              </a:rPr>
              <a:t>o </a:t>
            </a:r>
            <a:r>
              <a:rPr sz="3200" spc="-10" dirty="0">
                <a:latin typeface="Arial"/>
                <a:cs typeface="Arial"/>
              </a:rPr>
              <a:t>r</a:t>
            </a:r>
            <a:r>
              <a:rPr sz="3200" spc="-5" dirty="0">
                <a:latin typeface="Arial"/>
                <a:cs typeface="Arial"/>
              </a:rPr>
              <a:t>ea</a:t>
            </a:r>
            <a:r>
              <a:rPr sz="3200" spc="-10" dirty="0">
                <a:latin typeface="Arial"/>
                <a:cs typeface="Arial"/>
              </a:rPr>
              <a:t>d</a:t>
            </a:r>
            <a:r>
              <a:rPr sz="3200" dirty="0">
                <a:latin typeface="Arial"/>
                <a:cs typeface="Arial"/>
              </a:rPr>
              <a:t>s	</a:t>
            </a:r>
            <a:r>
              <a:rPr sz="3200" spc="-10" dirty="0">
                <a:latin typeface="Arial"/>
                <a:cs typeface="Arial"/>
              </a:rPr>
              <a:t>a</a:t>
            </a:r>
            <a:r>
              <a:rPr sz="3200" spc="-5" dirty="0">
                <a:latin typeface="Arial"/>
                <a:cs typeface="Arial"/>
              </a:rPr>
              <a:t>n</a:t>
            </a:r>
            <a:r>
              <a:rPr sz="3200" dirty="0">
                <a:latin typeface="Arial"/>
                <a:cs typeface="Arial"/>
              </a:rPr>
              <a:t>d	r</a:t>
            </a:r>
            <a:r>
              <a:rPr sz="3200" spc="-5" dirty="0">
                <a:latin typeface="Arial"/>
                <a:cs typeface="Arial"/>
              </a:rPr>
              <a:t>eco</a:t>
            </a:r>
            <a:r>
              <a:rPr sz="3200" dirty="0">
                <a:latin typeface="Arial"/>
                <a:cs typeface="Arial"/>
              </a:rPr>
              <a:t>r</a:t>
            </a:r>
            <a:r>
              <a:rPr sz="3200" spc="-10" dirty="0">
                <a:latin typeface="Arial"/>
                <a:cs typeface="Arial"/>
              </a:rPr>
              <a:t>d</a:t>
            </a:r>
            <a:r>
              <a:rPr sz="3200" dirty="0">
                <a:latin typeface="Arial"/>
                <a:cs typeface="Arial"/>
              </a:rPr>
              <a:t>s	</a:t>
            </a:r>
            <a:r>
              <a:rPr sz="3200" spc="-10" dirty="0">
                <a:latin typeface="Arial"/>
                <a:cs typeface="Arial"/>
              </a:rPr>
              <a:t>t</a:t>
            </a:r>
            <a:r>
              <a:rPr sz="3200" spc="-5" dirty="0">
                <a:latin typeface="Arial"/>
                <a:cs typeface="Arial"/>
              </a:rPr>
              <a:t>he  </a:t>
            </a:r>
            <a:r>
              <a:rPr sz="3200" spc="-10" dirty="0">
                <a:latin typeface="Arial"/>
                <a:cs typeface="Arial"/>
              </a:rPr>
              <a:t>temperature </a:t>
            </a:r>
            <a:r>
              <a:rPr sz="3200" spc="-5" dirty="0">
                <a:latin typeface="Arial"/>
                <a:cs typeface="Arial"/>
              </a:rPr>
              <a:t>of the</a:t>
            </a:r>
            <a:r>
              <a:rPr sz="3200" spc="-10" dirty="0">
                <a:latin typeface="Arial"/>
                <a:cs typeface="Arial"/>
              </a:rPr>
              <a:t> tape.</a:t>
            </a:r>
            <a:endParaRPr sz="3200">
              <a:latin typeface="Arial"/>
              <a:cs typeface="Arial"/>
            </a:endParaRPr>
          </a:p>
          <a:p>
            <a:pPr marL="355600" marR="187325" indent="-342900">
              <a:lnSpc>
                <a:spcPct val="100000"/>
              </a:lnSpc>
              <a:spcBef>
                <a:spcPts val="800"/>
              </a:spcBef>
              <a:buChar char="•"/>
              <a:tabLst>
                <a:tab pos="354965" algn="l"/>
                <a:tab pos="355600" algn="l"/>
              </a:tabLst>
            </a:pPr>
            <a:r>
              <a:rPr sz="3200" spc="-5" dirty="0">
                <a:latin typeface="Arial"/>
                <a:cs typeface="Arial"/>
              </a:rPr>
              <a:t>The rear chainman is responsible </a:t>
            </a:r>
            <a:r>
              <a:rPr sz="3200" spc="-10" dirty="0">
                <a:latin typeface="Arial"/>
                <a:cs typeface="Arial"/>
              </a:rPr>
              <a:t>for  </a:t>
            </a:r>
            <a:r>
              <a:rPr sz="3200" spc="-5" dirty="0">
                <a:latin typeface="Arial"/>
                <a:cs typeface="Arial"/>
              </a:rPr>
              <a:t>keeping the tape in</a:t>
            </a:r>
            <a:r>
              <a:rPr sz="3200" spc="-55" dirty="0">
                <a:latin typeface="Arial"/>
                <a:cs typeface="Arial"/>
              </a:rPr>
              <a:t> </a:t>
            </a:r>
            <a:r>
              <a:rPr sz="3200" spc="-10" dirty="0">
                <a:latin typeface="Arial"/>
                <a:cs typeface="Arial"/>
              </a:rPr>
              <a:t>alignment.</a:t>
            </a:r>
            <a:endParaRPr sz="32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0650" rIns="0" bIns="0" rtlCol="0">
            <a:spAutoFit/>
          </a:bodyPr>
          <a:lstStyle/>
          <a:p>
            <a:pPr marL="2540" algn="ctr">
              <a:lnSpc>
                <a:spcPct val="100000"/>
              </a:lnSpc>
            </a:pPr>
            <a:r>
              <a:rPr sz="4000" spc="-5" dirty="0"/>
              <a:t>Measuring</a:t>
            </a:r>
            <a:r>
              <a:rPr sz="4000" spc="-45" dirty="0"/>
              <a:t> </a:t>
            </a:r>
            <a:r>
              <a:rPr sz="4000" spc="-5" dirty="0"/>
              <a:t>Distance</a:t>
            </a:r>
            <a:endParaRPr sz="4000"/>
          </a:p>
          <a:p>
            <a:pPr marL="2540" algn="ctr">
              <a:lnSpc>
                <a:spcPct val="100000"/>
              </a:lnSpc>
            </a:pPr>
            <a:r>
              <a:rPr sz="2400" spc="-10" dirty="0"/>
              <a:t>Long</a:t>
            </a:r>
            <a:r>
              <a:rPr sz="2400" spc="-75" dirty="0"/>
              <a:t> </a:t>
            </a:r>
            <a:r>
              <a:rPr sz="2400" spc="-5" dirty="0"/>
              <a:t>Distance</a:t>
            </a:r>
            <a:endParaRPr sz="2400"/>
          </a:p>
        </p:txBody>
      </p:sp>
      <p:sp>
        <p:nvSpPr>
          <p:cNvPr id="3" name="object 3"/>
          <p:cNvSpPr/>
          <p:nvPr/>
        </p:nvSpPr>
        <p:spPr>
          <a:xfrm>
            <a:off x="228600" y="1905000"/>
            <a:ext cx="8610600" cy="119126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533400" y="3487420"/>
            <a:ext cx="8305800" cy="93217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533400" y="4719320"/>
            <a:ext cx="8394700" cy="91948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273050" rIns="0" bIns="0" rtlCol="0">
            <a:spAutoFit/>
          </a:bodyPr>
          <a:lstStyle/>
          <a:p>
            <a:pPr marL="1310005">
              <a:lnSpc>
                <a:spcPct val="100000"/>
              </a:lnSpc>
            </a:pPr>
            <a:r>
              <a:rPr spc="-5" dirty="0"/>
              <a:t>Stretcherman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34669" y="1647190"/>
            <a:ext cx="7989570" cy="41033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5600" marR="925830" indent="-342900">
              <a:lnSpc>
                <a:spcPct val="100000"/>
              </a:lnSpc>
              <a:buChar char="•"/>
              <a:tabLst>
                <a:tab pos="354965" algn="l"/>
                <a:tab pos="355600" algn="l"/>
              </a:tabLst>
            </a:pPr>
            <a:r>
              <a:rPr sz="3200" spc="-5" dirty="0">
                <a:latin typeface="Arial"/>
                <a:cs typeface="Arial"/>
              </a:rPr>
              <a:t>For </a:t>
            </a:r>
            <a:r>
              <a:rPr sz="3200" spc="-10" dirty="0">
                <a:latin typeface="Arial"/>
                <a:cs typeface="Arial"/>
              </a:rPr>
              <a:t>more </a:t>
            </a:r>
            <a:r>
              <a:rPr sz="3200" spc="-5" dirty="0">
                <a:latin typeface="Arial"/>
                <a:cs typeface="Arial"/>
              </a:rPr>
              <a:t>precise taping, </a:t>
            </a:r>
            <a:r>
              <a:rPr sz="3200" dirty="0">
                <a:latin typeface="Arial"/>
                <a:cs typeface="Arial"/>
              </a:rPr>
              <a:t>a </a:t>
            </a:r>
            <a:r>
              <a:rPr sz="3200" spc="-10" dirty="0">
                <a:latin typeface="Arial"/>
                <a:cs typeface="Arial"/>
              </a:rPr>
              <a:t>three-man  </a:t>
            </a:r>
            <a:r>
              <a:rPr sz="3200" spc="-5" dirty="0">
                <a:latin typeface="Arial"/>
                <a:cs typeface="Arial"/>
              </a:rPr>
              <a:t>party is</a:t>
            </a:r>
            <a:r>
              <a:rPr sz="3200" spc="-65" dirty="0">
                <a:latin typeface="Arial"/>
                <a:cs typeface="Arial"/>
              </a:rPr>
              <a:t> </a:t>
            </a:r>
            <a:r>
              <a:rPr sz="3200" spc="-5" dirty="0">
                <a:latin typeface="Arial"/>
                <a:cs typeface="Arial"/>
              </a:rPr>
              <a:t>essential.</a:t>
            </a:r>
            <a:endParaRPr sz="3200">
              <a:latin typeface="Arial"/>
              <a:cs typeface="Arial"/>
            </a:endParaRPr>
          </a:p>
          <a:p>
            <a:pPr marL="355600" marR="5080" indent="-342900">
              <a:lnSpc>
                <a:spcPct val="100000"/>
              </a:lnSpc>
              <a:spcBef>
                <a:spcPts val="800"/>
              </a:spcBef>
              <a:buChar char="•"/>
              <a:tabLst>
                <a:tab pos="354965" algn="l"/>
                <a:tab pos="355600" algn="l"/>
              </a:tabLst>
            </a:pPr>
            <a:r>
              <a:rPr sz="3200" spc="-5" dirty="0">
                <a:latin typeface="Arial"/>
                <a:cs typeface="Arial"/>
              </a:rPr>
              <a:t>In </a:t>
            </a:r>
            <a:r>
              <a:rPr sz="3200" spc="-10" dirty="0">
                <a:latin typeface="Arial"/>
                <a:cs typeface="Arial"/>
              </a:rPr>
              <a:t>addition </a:t>
            </a:r>
            <a:r>
              <a:rPr sz="3200" dirty="0">
                <a:latin typeface="Arial"/>
                <a:cs typeface="Arial"/>
              </a:rPr>
              <a:t>to </a:t>
            </a:r>
            <a:r>
              <a:rPr sz="3200" spc="-5" dirty="0">
                <a:latin typeface="Arial"/>
                <a:cs typeface="Arial"/>
              </a:rPr>
              <a:t>the head and rear chainmen,  </a:t>
            </a:r>
            <a:r>
              <a:rPr sz="3200" dirty="0">
                <a:latin typeface="Arial"/>
                <a:cs typeface="Arial"/>
              </a:rPr>
              <a:t>a </a:t>
            </a:r>
            <a:r>
              <a:rPr sz="3200" b="1" spc="-5" dirty="0">
                <a:latin typeface="Arial"/>
                <a:cs typeface="Arial"/>
              </a:rPr>
              <a:t>stretcherman </a:t>
            </a:r>
            <a:r>
              <a:rPr sz="3200" spc="-5" dirty="0">
                <a:latin typeface="Arial"/>
                <a:cs typeface="Arial"/>
              </a:rPr>
              <a:t>is</a:t>
            </a:r>
            <a:r>
              <a:rPr sz="3200" spc="-40" dirty="0">
                <a:latin typeface="Arial"/>
                <a:cs typeface="Arial"/>
              </a:rPr>
              <a:t> </a:t>
            </a:r>
            <a:r>
              <a:rPr sz="3200" spc="-10" dirty="0">
                <a:latin typeface="Arial"/>
                <a:cs typeface="Arial"/>
              </a:rPr>
              <a:t>added.</a:t>
            </a:r>
            <a:endParaRPr sz="3200">
              <a:latin typeface="Arial"/>
              <a:cs typeface="Arial"/>
            </a:endParaRPr>
          </a:p>
          <a:p>
            <a:pPr marL="355600" marR="315595" indent="-342900">
              <a:lnSpc>
                <a:spcPct val="100000"/>
              </a:lnSpc>
              <a:spcBef>
                <a:spcPts val="790"/>
              </a:spcBef>
              <a:buChar char="•"/>
              <a:tabLst>
                <a:tab pos="354965" algn="l"/>
                <a:tab pos="355600" algn="l"/>
              </a:tabLst>
            </a:pPr>
            <a:r>
              <a:rPr sz="3200" spc="-5" dirty="0">
                <a:latin typeface="Arial"/>
                <a:cs typeface="Arial"/>
              </a:rPr>
              <a:t>The duties of the </a:t>
            </a:r>
            <a:r>
              <a:rPr sz="3200" b="1" spc="-5" dirty="0">
                <a:latin typeface="Arial"/>
                <a:cs typeface="Arial"/>
              </a:rPr>
              <a:t>stretcherman </a:t>
            </a:r>
            <a:r>
              <a:rPr sz="3200" spc="-5" dirty="0">
                <a:latin typeface="Arial"/>
                <a:cs typeface="Arial"/>
              </a:rPr>
              <a:t>are </a:t>
            </a:r>
            <a:r>
              <a:rPr sz="3200" dirty="0">
                <a:latin typeface="Arial"/>
                <a:cs typeface="Arial"/>
              </a:rPr>
              <a:t>to  </a:t>
            </a:r>
            <a:r>
              <a:rPr sz="3200" spc="-10" dirty="0">
                <a:latin typeface="Arial"/>
                <a:cs typeface="Arial"/>
              </a:rPr>
              <a:t>apply </a:t>
            </a:r>
            <a:r>
              <a:rPr sz="3200" spc="-5" dirty="0">
                <a:latin typeface="Arial"/>
                <a:cs typeface="Arial"/>
              </a:rPr>
              <a:t>and to </a:t>
            </a:r>
            <a:r>
              <a:rPr sz="3200" spc="-10" dirty="0">
                <a:latin typeface="Arial"/>
                <a:cs typeface="Arial"/>
              </a:rPr>
              <a:t>maintain </a:t>
            </a:r>
            <a:r>
              <a:rPr sz="3200" spc="-5" dirty="0">
                <a:latin typeface="Arial"/>
                <a:cs typeface="Arial"/>
              </a:rPr>
              <a:t>the correct tension  on the </a:t>
            </a:r>
            <a:r>
              <a:rPr sz="3200" spc="-10" dirty="0">
                <a:latin typeface="Arial"/>
                <a:cs typeface="Arial"/>
              </a:rPr>
              <a:t>tape </a:t>
            </a:r>
            <a:r>
              <a:rPr sz="3200" spc="-5" dirty="0">
                <a:latin typeface="Arial"/>
                <a:cs typeface="Arial"/>
              </a:rPr>
              <a:t>while the chainmen do the  </a:t>
            </a:r>
            <a:r>
              <a:rPr sz="3200" spc="-10" dirty="0">
                <a:latin typeface="Arial"/>
                <a:cs typeface="Arial"/>
              </a:rPr>
              <a:t>measuring.</a:t>
            </a:r>
            <a:endParaRPr sz="32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0650" rIns="0" bIns="0" rtlCol="0">
            <a:spAutoFit/>
          </a:bodyPr>
          <a:lstStyle/>
          <a:p>
            <a:pPr marL="2540" algn="ctr">
              <a:lnSpc>
                <a:spcPct val="100000"/>
              </a:lnSpc>
            </a:pPr>
            <a:r>
              <a:rPr sz="4000" spc="-5" dirty="0"/>
              <a:t>Measuring</a:t>
            </a:r>
            <a:r>
              <a:rPr sz="4000" spc="-45" dirty="0"/>
              <a:t> </a:t>
            </a:r>
            <a:r>
              <a:rPr sz="4000" spc="-5" dirty="0"/>
              <a:t>Distance</a:t>
            </a:r>
            <a:endParaRPr sz="4000"/>
          </a:p>
          <a:p>
            <a:pPr marL="2540" algn="ctr">
              <a:lnSpc>
                <a:spcPct val="100000"/>
              </a:lnSpc>
            </a:pPr>
            <a:r>
              <a:rPr sz="2400" spc="-5" dirty="0"/>
              <a:t>in </a:t>
            </a:r>
            <a:r>
              <a:rPr sz="2400" dirty="0"/>
              <a:t>A </a:t>
            </a:r>
            <a:r>
              <a:rPr sz="2400" spc="-5" dirty="0"/>
              <a:t>Tall Growing</a:t>
            </a:r>
            <a:r>
              <a:rPr sz="2400" spc="-65" dirty="0"/>
              <a:t> </a:t>
            </a:r>
            <a:r>
              <a:rPr sz="2400" spc="-5" dirty="0"/>
              <a:t>Crop</a:t>
            </a:r>
            <a:endParaRPr sz="2400"/>
          </a:p>
        </p:txBody>
      </p:sp>
      <p:sp>
        <p:nvSpPr>
          <p:cNvPr id="3" name="object 3"/>
          <p:cNvSpPr/>
          <p:nvPr/>
        </p:nvSpPr>
        <p:spPr>
          <a:xfrm>
            <a:off x="381000" y="2061210"/>
            <a:ext cx="8610600" cy="330072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325880" y="510540"/>
            <a:ext cx="6492875" cy="6705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tabLst>
                <a:tab pos="1878330" algn="l"/>
              </a:tabLst>
            </a:pPr>
            <a:r>
              <a:rPr dirty="0"/>
              <a:t>Taping	over Level</a:t>
            </a:r>
            <a:r>
              <a:rPr spc="-75" dirty="0"/>
              <a:t> </a:t>
            </a:r>
            <a:r>
              <a:rPr spc="-5" dirty="0"/>
              <a:t>Ground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34669" y="1647190"/>
            <a:ext cx="7883525" cy="30264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5600" marR="548640" indent="-342900">
              <a:lnSpc>
                <a:spcPct val="100000"/>
              </a:lnSpc>
              <a:buChar char="•"/>
              <a:tabLst>
                <a:tab pos="354965" algn="l"/>
                <a:tab pos="355600" algn="l"/>
              </a:tabLst>
            </a:pPr>
            <a:r>
              <a:rPr sz="3200" spc="-5" dirty="0">
                <a:latin typeface="Arial"/>
                <a:cs typeface="Arial"/>
              </a:rPr>
              <a:t>If the </a:t>
            </a:r>
            <a:r>
              <a:rPr sz="3200" spc="-10" dirty="0">
                <a:latin typeface="Arial"/>
                <a:cs typeface="Arial"/>
              </a:rPr>
              <a:t>taping </a:t>
            </a:r>
            <a:r>
              <a:rPr sz="3200" spc="-5" dirty="0">
                <a:latin typeface="Arial"/>
                <a:cs typeface="Arial"/>
              </a:rPr>
              <a:t>is done over level ground  where there is no underbrush, the tape  </a:t>
            </a:r>
            <a:r>
              <a:rPr sz="3200" dirty="0">
                <a:latin typeface="Arial"/>
                <a:cs typeface="Arial"/>
              </a:rPr>
              <a:t>can </a:t>
            </a:r>
            <a:r>
              <a:rPr sz="3200" spc="-5" dirty="0">
                <a:latin typeface="Arial"/>
                <a:cs typeface="Arial"/>
              </a:rPr>
              <a:t>rest on the</a:t>
            </a:r>
            <a:r>
              <a:rPr sz="3200" spc="-100" dirty="0">
                <a:latin typeface="Arial"/>
                <a:cs typeface="Arial"/>
              </a:rPr>
              <a:t> </a:t>
            </a:r>
            <a:r>
              <a:rPr sz="3200" spc="-5" dirty="0">
                <a:latin typeface="Arial"/>
                <a:cs typeface="Arial"/>
              </a:rPr>
              <a:t>ground</a:t>
            </a:r>
            <a:endParaRPr sz="3200">
              <a:latin typeface="Arial"/>
              <a:cs typeface="Arial"/>
            </a:endParaRPr>
          </a:p>
          <a:p>
            <a:pPr marL="355600" marR="5080" indent="-342900">
              <a:lnSpc>
                <a:spcPct val="100000"/>
              </a:lnSpc>
              <a:spcBef>
                <a:spcPts val="800"/>
              </a:spcBef>
              <a:buChar char="•"/>
              <a:tabLst>
                <a:tab pos="354965" algn="l"/>
                <a:tab pos="355600" algn="l"/>
              </a:tabLst>
            </a:pPr>
            <a:r>
              <a:rPr sz="3200" spc="-5" dirty="0">
                <a:latin typeface="Arial"/>
                <a:cs typeface="Arial"/>
              </a:rPr>
              <a:t>if the distance </a:t>
            </a:r>
            <a:r>
              <a:rPr sz="3200" spc="-10" dirty="0">
                <a:latin typeface="Arial"/>
                <a:cs typeface="Arial"/>
              </a:rPr>
              <a:t>being </a:t>
            </a:r>
            <a:r>
              <a:rPr sz="3200" spc="-5" dirty="0">
                <a:latin typeface="Arial"/>
                <a:cs typeface="Arial"/>
              </a:rPr>
              <a:t>measured is greater  than </a:t>
            </a:r>
            <a:r>
              <a:rPr sz="3200" dirty="0">
                <a:latin typeface="Arial"/>
                <a:cs typeface="Arial"/>
              </a:rPr>
              <a:t>a </a:t>
            </a:r>
            <a:r>
              <a:rPr sz="3200" spc="-10" dirty="0">
                <a:latin typeface="Arial"/>
                <a:cs typeface="Arial"/>
              </a:rPr>
              <a:t>tape </a:t>
            </a:r>
            <a:r>
              <a:rPr sz="3200" spc="-5" dirty="0">
                <a:latin typeface="Arial"/>
                <a:cs typeface="Arial"/>
              </a:rPr>
              <a:t>length, </a:t>
            </a:r>
            <a:r>
              <a:rPr sz="3200" spc="-10" dirty="0">
                <a:latin typeface="Arial"/>
                <a:cs typeface="Arial"/>
              </a:rPr>
              <a:t>it </a:t>
            </a:r>
            <a:r>
              <a:rPr sz="3200" spc="-5" dirty="0">
                <a:latin typeface="Arial"/>
                <a:cs typeface="Arial"/>
              </a:rPr>
              <a:t>is necessary to mark  the </a:t>
            </a:r>
            <a:r>
              <a:rPr sz="3200" spc="-10" dirty="0">
                <a:latin typeface="Arial"/>
                <a:cs typeface="Arial"/>
              </a:rPr>
              <a:t>terminal point </a:t>
            </a:r>
            <a:r>
              <a:rPr sz="3200" spc="-5" dirty="0">
                <a:latin typeface="Arial"/>
                <a:cs typeface="Arial"/>
              </a:rPr>
              <a:t>with </a:t>
            </a:r>
            <a:r>
              <a:rPr sz="3200" dirty="0">
                <a:latin typeface="Arial"/>
                <a:cs typeface="Arial"/>
              </a:rPr>
              <a:t>a </a:t>
            </a:r>
            <a:r>
              <a:rPr sz="3200" spc="-5" dirty="0">
                <a:latin typeface="Arial"/>
                <a:cs typeface="Arial"/>
              </a:rPr>
              <a:t>range </a:t>
            </a:r>
            <a:r>
              <a:rPr sz="3200" spc="-10" dirty="0">
                <a:latin typeface="Arial"/>
                <a:cs typeface="Arial"/>
              </a:rPr>
              <a:t>pole.</a:t>
            </a:r>
            <a:endParaRPr sz="32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371600" y="2559050"/>
            <a:ext cx="7772400" cy="429895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663189" y="510540"/>
            <a:ext cx="3819525" cy="6705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tabLst>
                <a:tab pos="2531110" algn="l"/>
              </a:tabLst>
            </a:pPr>
            <a:r>
              <a:rPr dirty="0"/>
              <a:t>B</a:t>
            </a:r>
            <a:r>
              <a:rPr spc="-5" dirty="0"/>
              <a:t>r</a:t>
            </a:r>
            <a:r>
              <a:rPr dirty="0"/>
              <a:t>ea</a:t>
            </a:r>
            <a:r>
              <a:rPr spc="5" dirty="0"/>
              <a:t>k</a:t>
            </a:r>
            <a:r>
              <a:rPr dirty="0"/>
              <a:t>ing	Tape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534669" y="1647190"/>
            <a:ext cx="7565390" cy="243713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5600" marR="5080" indent="-342900">
              <a:lnSpc>
                <a:spcPct val="100000"/>
              </a:lnSpc>
              <a:buChar char="•"/>
              <a:tabLst>
                <a:tab pos="354965" algn="l"/>
                <a:tab pos="355600" algn="l"/>
                <a:tab pos="3874135" algn="l"/>
              </a:tabLst>
            </a:pPr>
            <a:r>
              <a:rPr sz="3200" spc="-5" dirty="0">
                <a:latin typeface="Arial"/>
                <a:cs typeface="Arial"/>
              </a:rPr>
              <a:t>The term breaking	tape is</a:t>
            </a:r>
            <a:r>
              <a:rPr sz="3200" spc="-60" dirty="0">
                <a:latin typeface="Arial"/>
                <a:cs typeface="Arial"/>
              </a:rPr>
              <a:t> </a:t>
            </a:r>
            <a:r>
              <a:rPr sz="3200" spc="-5" dirty="0">
                <a:latin typeface="Arial"/>
                <a:cs typeface="Arial"/>
              </a:rPr>
              <a:t>used</a:t>
            </a:r>
            <a:r>
              <a:rPr sz="3200" spc="-40" dirty="0">
                <a:latin typeface="Arial"/>
                <a:cs typeface="Arial"/>
              </a:rPr>
              <a:t> </a:t>
            </a:r>
            <a:r>
              <a:rPr sz="3200" dirty="0">
                <a:latin typeface="Arial"/>
                <a:cs typeface="Arial"/>
              </a:rPr>
              <a:t>to  </a:t>
            </a:r>
            <a:r>
              <a:rPr sz="3200" spc="-5" dirty="0">
                <a:latin typeface="Arial"/>
                <a:cs typeface="Arial"/>
              </a:rPr>
              <a:t>describe the procedure for </a:t>
            </a:r>
            <a:r>
              <a:rPr sz="3200" spc="-10" dirty="0">
                <a:latin typeface="Arial"/>
                <a:cs typeface="Arial"/>
              </a:rPr>
              <a:t>measuring  </a:t>
            </a:r>
            <a:r>
              <a:rPr sz="3200" spc="-5" dirty="0">
                <a:latin typeface="Arial"/>
                <a:cs typeface="Arial"/>
              </a:rPr>
              <a:t>directly horizontal distance on </a:t>
            </a:r>
            <a:r>
              <a:rPr sz="3200" spc="-10" dirty="0">
                <a:latin typeface="Arial"/>
                <a:cs typeface="Arial"/>
              </a:rPr>
              <a:t>sloping  ground, </a:t>
            </a:r>
            <a:r>
              <a:rPr sz="3200" spc="-5" dirty="0">
                <a:latin typeface="Arial"/>
                <a:cs typeface="Arial"/>
              </a:rPr>
              <a:t>or through obstacles that do </a:t>
            </a:r>
            <a:r>
              <a:rPr sz="3200" spc="-10" dirty="0">
                <a:latin typeface="Arial"/>
                <a:cs typeface="Arial"/>
              </a:rPr>
              <a:t>not  </a:t>
            </a:r>
            <a:r>
              <a:rPr sz="3200" spc="-5" dirty="0">
                <a:latin typeface="Arial"/>
                <a:cs typeface="Arial"/>
              </a:rPr>
              <a:t>permit the </a:t>
            </a:r>
            <a:r>
              <a:rPr sz="3200" dirty="0">
                <a:latin typeface="Arial"/>
                <a:cs typeface="Arial"/>
              </a:rPr>
              <a:t>use </a:t>
            </a:r>
            <a:r>
              <a:rPr sz="3200" spc="-5" dirty="0">
                <a:latin typeface="Arial"/>
                <a:cs typeface="Arial"/>
              </a:rPr>
              <a:t>of </a:t>
            </a:r>
            <a:r>
              <a:rPr sz="3200" dirty="0">
                <a:latin typeface="Arial"/>
                <a:cs typeface="Arial"/>
              </a:rPr>
              <a:t>a </a:t>
            </a:r>
            <a:r>
              <a:rPr sz="3200" spc="-5" dirty="0">
                <a:latin typeface="Arial"/>
                <a:cs typeface="Arial"/>
              </a:rPr>
              <a:t>full tape</a:t>
            </a:r>
            <a:r>
              <a:rPr sz="3200" spc="-85" dirty="0">
                <a:latin typeface="Arial"/>
                <a:cs typeface="Arial"/>
              </a:rPr>
              <a:t> </a:t>
            </a:r>
            <a:r>
              <a:rPr sz="3200" spc="-10" dirty="0">
                <a:latin typeface="Arial"/>
                <a:cs typeface="Arial"/>
              </a:rPr>
              <a:t>length.</a:t>
            </a:r>
            <a:endParaRPr sz="32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0650" rIns="0" bIns="0" rtlCol="0">
            <a:spAutoFit/>
          </a:bodyPr>
          <a:lstStyle/>
          <a:p>
            <a:pPr marL="675005">
              <a:lnSpc>
                <a:spcPct val="100000"/>
              </a:lnSpc>
            </a:pPr>
            <a:r>
              <a:rPr sz="4000" spc="-5" dirty="0"/>
              <a:t>Measuring</a:t>
            </a:r>
            <a:r>
              <a:rPr sz="4000" spc="-50" dirty="0"/>
              <a:t> </a:t>
            </a:r>
            <a:r>
              <a:rPr sz="4000" spc="-5" dirty="0"/>
              <a:t>Distance</a:t>
            </a:r>
            <a:endParaRPr sz="4000"/>
          </a:p>
          <a:p>
            <a:pPr marL="1440180">
              <a:lnSpc>
                <a:spcPct val="100000"/>
              </a:lnSpc>
            </a:pPr>
            <a:r>
              <a:rPr sz="2400" spc="-5" dirty="0"/>
              <a:t>in Steep </a:t>
            </a:r>
            <a:r>
              <a:rPr sz="2400" spc="-10" dirty="0"/>
              <a:t>Sloping</a:t>
            </a:r>
            <a:r>
              <a:rPr sz="2400" spc="-50" dirty="0"/>
              <a:t> </a:t>
            </a:r>
            <a:r>
              <a:rPr sz="2400" spc="-5" dirty="0"/>
              <a:t>Areas</a:t>
            </a:r>
            <a:endParaRPr sz="2400"/>
          </a:p>
        </p:txBody>
      </p:sp>
      <p:sp>
        <p:nvSpPr>
          <p:cNvPr id="3" name="object 3"/>
          <p:cNvSpPr/>
          <p:nvPr/>
        </p:nvSpPr>
        <p:spPr>
          <a:xfrm>
            <a:off x="457200" y="1903729"/>
            <a:ext cx="4267200" cy="136271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5257800" y="1485900"/>
            <a:ext cx="3406140" cy="168275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066800" y="3906520"/>
            <a:ext cx="3429000" cy="218186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5105400" y="3806190"/>
            <a:ext cx="3600450" cy="206121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273050" rIns="0" bIns="0" rtlCol="0">
            <a:spAutoFit/>
          </a:bodyPr>
          <a:lstStyle/>
          <a:p>
            <a:pPr marL="563245">
              <a:lnSpc>
                <a:spcPct val="100000"/>
              </a:lnSpc>
            </a:pPr>
            <a:r>
              <a:rPr spc="-5" dirty="0"/>
              <a:t>Horizontal</a:t>
            </a:r>
            <a:r>
              <a:rPr spc="-40" dirty="0"/>
              <a:t> </a:t>
            </a:r>
            <a:r>
              <a:rPr dirty="0"/>
              <a:t>Distance</a:t>
            </a:r>
          </a:p>
        </p:txBody>
      </p:sp>
      <p:sp>
        <p:nvSpPr>
          <p:cNvPr id="3" name="object 3"/>
          <p:cNvSpPr/>
          <p:nvPr/>
        </p:nvSpPr>
        <p:spPr>
          <a:xfrm>
            <a:off x="977900" y="2745204"/>
            <a:ext cx="7489190" cy="2313305"/>
          </a:xfrm>
          <a:custGeom>
            <a:avLst/>
            <a:gdLst/>
            <a:ahLst/>
            <a:cxnLst/>
            <a:rect l="l" t="t" r="r" b="b"/>
            <a:pathLst>
              <a:path w="7489190" h="2313304">
                <a:moveTo>
                  <a:pt x="0" y="2313205"/>
                </a:moveTo>
                <a:lnTo>
                  <a:pt x="21508" y="2266147"/>
                </a:lnTo>
                <a:lnTo>
                  <a:pt x="43050" y="2219145"/>
                </a:lnTo>
                <a:lnTo>
                  <a:pt x="64650" y="2172216"/>
                </a:lnTo>
                <a:lnTo>
                  <a:pt x="86334" y="2125378"/>
                </a:lnTo>
                <a:lnTo>
                  <a:pt x="108124" y="2078649"/>
                </a:lnTo>
                <a:lnTo>
                  <a:pt x="130045" y="2032045"/>
                </a:lnTo>
                <a:lnTo>
                  <a:pt x="152122" y="1985585"/>
                </a:lnTo>
                <a:lnTo>
                  <a:pt x="174378" y="1939285"/>
                </a:lnTo>
                <a:lnTo>
                  <a:pt x="196839" y="1893162"/>
                </a:lnTo>
                <a:lnTo>
                  <a:pt x="219528" y="1847235"/>
                </a:lnTo>
                <a:lnTo>
                  <a:pt x="242470" y="1801520"/>
                </a:lnTo>
                <a:lnTo>
                  <a:pt x="265689" y="1756034"/>
                </a:lnTo>
                <a:lnTo>
                  <a:pt x="289209" y="1710796"/>
                </a:lnTo>
                <a:lnTo>
                  <a:pt x="313054" y="1665823"/>
                </a:lnTo>
                <a:lnTo>
                  <a:pt x="337250" y="1621131"/>
                </a:lnTo>
                <a:lnTo>
                  <a:pt x="361820" y="1576738"/>
                </a:lnTo>
                <a:lnTo>
                  <a:pt x="386788" y="1532663"/>
                </a:lnTo>
                <a:lnTo>
                  <a:pt x="412179" y="1488921"/>
                </a:lnTo>
                <a:lnTo>
                  <a:pt x="438017" y="1445530"/>
                </a:lnTo>
                <a:lnTo>
                  <a:pt x="464327" y="1402508"/>
                </a:lnTo>
                <a:lnTo>
                  <a:pt x="491132" y="1359872"/>
                </a:lnTo>
                <a:lnTo>
                  <a:pt x="518458" y="1317639"/>
                </a:lnTo>
                <a:lnTo>
                  <a:pt x="546327" y="1275827"/>
                </a:lnTo>
                <a:lnTo>
                  <a:pt x="574765" y="1234453"/>
                </a:lnTo>
                <a:lnTo>
                  <a:pt x="603796" y="1193535"/>
                </a:lnTo>
                <a:lnTo>
                  <a:pt x="633444" y="1153089"/>
                </a:lnTo>
                <a:lnTo>
                  <a:pt x="663734" y="1113133"/>
                </a:lnTo>
                <a:lnTo>
                  <a:pt x="694689" y="1073685"/>
                </a:lnTo>
                <a:lnTo>
                  <a:pt x="725185" y="1035679"/>
                </a:lnTo>
                <a:lnTo>
                  <a:pt x="756230" y="997385"/>
                </a:lnTo>
                <a:lnTo>
                  <a:pt x="787810" y="958876"/>
                </a:lnTo>
                <a:lnTo>
                  <a:pt x="819913" y="920227"/>
                </a:lnTo>
                <a:lnTo>
                  <a:pt x="852524" y="881511"/>
                </a:lnTo>
                <a:lnTo>
                  <a:pt x="885632" y="842804"/>
                </a:lnTo>
                <a:lnTo>
                  <a:pt x="919223" y="804178"/>
                </a:lnTo>
                <a:lnTo>
                  <a:pt x="953284" y="765708"/>
                </a:lnTo>
                <a:lnTo>
                  <a:pt x="987802" y="727469"/>
                </a:lnTo>
                <a:lnTo>
                  <a:pt x="1022763" y="689533"/>
                </a:lnTo>
                <a:lnTo>
                  <a:pt x="1058155" y="651975"/>
                </a:lnTo>
                <a:lnTo>
                  <a:pt x="1093964" y="614869"/>
                </a:lnTo>
                <a:lnTo>
                  <a:pt x="1130177" y="578290"/>
                </a:lnTo>
                <a:lnTo>
                  <a:pt x="1166782" y="542310"/>
                </a:lnTo>
                <a:lnTo>
                  <a:pt x="1203765" y="507005"/>
                </a:lnTo>
                <a:lnTo>
                  <a:pt x="1241112" y="472448"/>
                </a:lnTo>
                <a:lnTo>
                  <a:pt x="1278812" y="438714"/>
                </a:lnTo>
                <a:lnTo>
                  <a:pt x="1316850" y="405876"/>
                </a:lnTo>
                <a:lnTo>
                  <a:pt x="1355214" y="374008"/>
                </a:lnTo>
                <a:lnTo>
                  <a:pt x="1393890" y="343185"/>
                </a:lnTo>
                <a:lnTo>
                  <a:pt x="1432865" y="313480"/>
                </a:lnTo>
                <a:lnTo>
                  <a:pt x="1472127" y="284968"/>
                </a:lnTo>
                <a:lnTo>
                  <a:pt x="1511662" y="257723"/>
                </a:lnTo>
                <a:lnTo>
                  <a:pt x="1551456" y="231818"/>
                </a:lnTo>
                <a:lnTo>
                  <a:pt x="1591498" y="207328"/>
                </a:lnTo>
                <a:lnTo>
                  <a:pt x="1631773" y="184326"/>
                </a:lnTo>
                <a:lnTo>
                  <a:pt x="1672269" y="162888"/>
                </a:lnTo>
                <a:lnTo>
                  <a:pt x="1712972" y="143086"/>
                </a:lnTo>
                <a:lnTo>
                  <a:pt x="1753870" y="124995"/>
                </a:lnTo>
                <a:lnTo>
                  <a:pt x="1798254" y="107388"/>
                </a:lnTo>
                <a:lnTo>
                  <a:pt x="1843587" y="91235"/>
                </a:lnTo>
                <a:lnTo>
                  <a:pt x="1889791" y="76507"/>
                </a:lnTo>
                <a:lnTo>
                  <a:pt x="1936789" y="63174"/>
                </a:lnTo>
                <a:lnTo>
                  <a:pt x="1984505" y="51205"/>
                </a:lnTo>
                <a:lnTo>
                  <a:pt x="2032862" y="40572"/>
                </a:lnTo>
                <a:lnTo>
                  <a:pt x="2081783" y="31245"/>
                </a:lnTo>
                <a:lnTo>
                  <a:pt x="2131192" y="23193"/>
                </a:lnTo>
                <a:lnTo>
                  <a:pt x="2181013" y="16387"/>
                </a:lnTo>
                <a:lnTo>
                  <a:pt x="2231168" y="10796"/>
                </a:lnTo>
                <a:lnTo>
                  <a:pt x="2281580" y="6392"/>
                </a:lnTo>
                <a:lnTo>
                  <a:pt x="2332174" y="3145"/>
                </a:lnTo>
                <a:lnTo>
                  <a:pt x="2382873" y="1024"/>
                </a:lnTo>
                <a:lnTo>
                  <a:pt x="2433599" y="0"/>
                </a:lnTo>
                <a:lnTo>
                  <a:pt x="2484276" y="42"/>
                </a:lnTo>
                <a:lnTo>
                  <a:pt x="2534828" y="1122"/>
                </a:lnTo>
                <a:lnTo>
                  <a:pt x="2585178" y="3209"/>
                </a:lnTo>
                <a:lnTo>
                  <a:pt x="2635249" y="6274"/>
                </a:lnTo>
                <a:lnTo>
                  <a:pt x="2684965" y="10286"/>
                </a:lnTo>
                <a:lnTo>
                  <a:pt x="2734249" y="15216"/>
                </a:lnTo>
                <a:lnTo>
                  <a:pt x="2783024" y="21035"/>
                </a:lnTo>
                <a:lnTo>
                  <a:pt x="2831214" y="27711"/>
                </a:lnTo>
                <a:lnTo>
                  <a:pt x="2878742" y="35216"/>
                </a:lnTo>
                <a:lnTo>
                  <a:pt x="2925531" y="43520"/>
                </a:lnTo>
                <a:lnTo>
                  <a:pt x="2971505" y="52593"/>
                </a:lnTo>
                <a:lnTo>
                  <a:pt x="3016586" y="62404"/>
                </a:lnTo>
                <a:lnTo>
                  <a:pt x="3060700" y="72925"/>
                </a:lnTo>
                <a:lnTo>
                  <a:pt x="3107554" y="85384"/>
                </a:lnTo>
                <a:lnTo>
                  <a:pt x="3153660" y="99540"/>
                </a:lnTo>
                <a:lnTo>
                  <a:pt x="3199061" y="115312"/>
                </a:lnTo>
                <a:lnTo>
                  <a:pt x="3243799" y="132616"/>
                </a:lnTo>
                <a:lnTo>
                  <a:pt x="3287918" y="151371"/>
                </a:lnTo>
                <a:lnTo>
                  <a:pt x="3331461" y="171493"/>
                </a:lnTo>
                <a:lnTo>
                  <a:pt x="3374473" y="192901"/>
                </a:lnTo>
                <a:lnTo>
                  <a:pt x="3416996" y="215512"/>
                </a:lnTo>
                <a:lnTo>
                  <a:pt x="3459074" y="239244"/>
                </a:lnTo>
                <a:lnTo>
                  <a:pt x="3500749" y="264014"/>
                </a:lnTo>
                <a:lnTo>
                  <a:pt x="3542067" y="289740"/>
                </a:lnTo>
                <a:lnTo>
                  <a:pt x="3583069" y="316340"/>
                </a:lnTo>
                <a:lnTo>
                  <a:pt x="3623800" y="343730"/>
                </a:lnTo>
                <a:lnTo>
                  <a:pt x="3664302" y="371829"/>
                </a:lnTo>
                <a:lnTo>
                  <a:pt x="3704620" y="400555"/>
                </a:lnTo>
                <a:lnTo>
                  <a:pt x="3744796" y="429824"/>
                </a:lnTo>
                <a:lnTo>
                  <a:pt x="3784874" y="459554"/>
                </a:lnTo>
                <a:lnTo>
                  <a:pt x="3824898" y="489663"/>
                </a:lnTo>
                <a:lnTo>
                  <a:pt x="3864910" y="520069"/>
                </a:lnTo>
                <a:lnTo>
                  <a:pt x="3904955" y="550689"/>
                </a:lnTo>
                <a:lnTo>
                  <a:pt x="3945075" y="581441"/>
                </a:lnTo>
                <a:lnTo>
                  <a:pt x="3985314" y="612241"/>
                </a:lnTo>
                <a:lnTo>
                  <a:pt x="4025716" y="643009"/>
                </a:lnTo>
                <a:lnTo>
                  <a:pt x="4066323" y="673661"/>
                </a:lnTo>
                <a:lnTo>
                  <a:pt x="4107179" y="704115"/>
                </a:lnTo>
                <a:lnTo>
                  <a:pt x="4145339" y="732933"/>
                </a:lnTo>
                <a:lnTo>
                  <a:pt x="4183866" y="763399"/>
                </a:lnTo>
                <a:lnTo>
                  <a:pt x="4222709" y="795355"/>
                </a:lnTo>
                <a:lnTo>
                  <a:pt x="4261819" y="828640"/>
                </a:lnTo>
                <a:lnTo>
                  <a:pt x="4301144" y="863096"/>
                </a:lnTo>
                <a:lnTo>
                  <a:pt x="4340633" y="898563"/>
                </a:lnTo>
                <a:lnTo>
                  <a:pt x="4380236" y="934881"/>
                </a:lnTo>
                <a:lnTo>
                  <a:pt x="4419902" y="971891"/>
                </a:lnTo>
                <a:lnTo>
                  <a:pt x="4459581" y="1009433"/>
                </a:lnTo>
                <a:lnTo>
                  <a:pt x="4499221" y="1047347"/>
                </a:lnTo>
                <a:lnTo>
                  <a:pt x="4538773" y="1085476"/>
                </a:lnTo>
                <a:lnTo>
                  <a:pt x="4578184" y="1123658"/>
                </a:lnTo>
                <a:lnTo>
                  <a:pt x="4617405" y="1161734"/>
                </a:lnTo>
                <a:lnTo>
                  <a:pt x="4656385" y="1199545"/>
                </a:lnTo>
                <a:lnTo>
                  <a:pt x="4695073" y="1236932"/>
                </a:lnTo>
                <a:lnTo>
                  <a:pt x="4733418" y="1273734"/>
                </a:lnTo>
                <a:lnTo>
                  <a:pt x="4771370" y="1309792"/>
                </a:lnTo>
                <a:lnTo>
                  <a:pt x="4808878" y="1344948"/>
                </a:lnTo>
                <a:lnTo>
                  <a:pt x="4845891" y="1379040"/>
                </a:lnTo>
                <a:lnTo>
                  <a:pt x="4882359" y="1411911"/>
                </a:lnTo>
                <a:lnTo>
                  <a:pt x="4918230" y="1443400"/>
                </a:lnTo>
                <a:lnTo>
                  <a:pt x="4953455" y="1473347"/>
                </a:lnTo>
                <a:lnTo>
                  <a:pt x="4987982" y="1501594"/>
                </a:lnTo>
                <a:lnTo>
                  <a:pt x="5021761" y="1527981"/>
                </a:lnTo>
                <a:lnTo>
                  <a:pt x="5054740" y="1552348"/>
                </a:lnTo>
                <a:lnTo>
                  <a:pt x="5086870" y="1574536"/>
                </a:lnTo>
                <a:lnTo>
                  <a:pt x="5174290" y="1626267"/>
                </a:lnTo>
                <a:lnTo>
                  <a:pt x="5225809" y="1651161"/>
                </a:lnTo>
                <a:lnTo>
                  <a:pt x="5273429" y="1669896"/>
                </a:lnTo>
                <a:lnTo>
                  <a:pt x="5317923" y="1683300"/>
                </a:lnTo>
                <a:lnTo>
                  <a:pt x="5360061" y="1692199"/>
                </a:lnTo>
                <a:lnTo>
                  <a:pt x="5400617" y="1697422"/>
                </a:lnTo>
                <a:lnTo>
                  <a:pt x="5440362" y="1699795"/>
                </a:lnTo>
                <a:lnTo>
                  <a:pt x="5480068" y="1700147"/>
                </a:lnTo>
                <a:lnTo>
                  <a:pt x="5520507" y="1699305"/>
                </a:lnTo>
                <a:lnTo>
                  <a:pt x="5562451" y="1698096"/>
                </a:lnTo>
                <a:lnTo>
                  <a:pt x="5606673" y="1697348"/>
                </a:lnTo>
                <a:lnTo>
                  <a:pt x="5653943" y="1697888"/>
                </a:lnTo>
                <a:lnTo>
                  <a:pt x="5705035" y="1700545"/>
                </a:lnTo>
                <a:lnTo>
                  <a:pt x="5760720" y="1706145"/>
                </a:lnTo>
                <a:lnTo>
                  <a:pt x="5802667" y="1711017"/>
                </a:lnTo>
                <a:lnTo>
                  <a:pt x="5846822" y="1715059"/>
                </a:lnTo>
                <a:lnTo>
                  <a:pt x="5892952" y="1718414"/>
                </a:lnTo>
                <a:lnTo>
                  <a:pt x="5940826" y="1721223"/>
                </a:lnTo>
                <a:lnTo>
                  <a:pt x="5990212" y="1723628"/>
                </a:lnTo>
                <a:lnTo>
                  <a:pt x="6040880" y="1725770"/>
                </a:lnTo>
                <a:lnTo>
                  <a:pt x="6092598" y="1727793"/>
                </a:lnTo>
                <a:lnTo>
                  <a:pt x="6145133" y="1729838"/>
                </a:lnTo>
                <a:lnTo>
                  <a:pt x="6198256" y="1732047"/>
                </a:lnTo>
                <a:lnTo>
                  <a:pt x="6251733" y="1734561"/>
                </a:lnTo>
                <a:lnTo>
                  <a:pt x="6305335" y="1737524"/>
                </a:lnTo>
                <a:lnTo>
                  <a:pt x="6358829" y="1741075"/>
                </a:lnTo>
                <a:lnTo>
                  <a:pt x="6411983" y="1745358"/>
                </a:lnTo>
                <a:lnTo>
                  <a:pt x="6464567" y="1750515"/>
                </a:lnTo>
                <a:lnTo>
                  <a:pt x="6516350" y="1756687"/>
                </a:lnTo>
                <a:lnTo>
                  <a:pt x="6567098" y="1764017"/>
                </a:lnTo>
                <a:lnTo>
                  <a:pt x="6616582" y="1772645"/>
                </a:lnTo>
                <a:lnTo>
                  <a:pt x="6664570" y="1782715"/>
                </a:lnTo>
                <a:lnTo>
                  <a:pt x="6710829" y="1794367"/>
                </a:lnTo>
                <a:lnTo>
                  <a:pt x="6755130" y="1807745"/>
                </a:lnTo>
                <a:lnTo>
                  <a:pt x="6802378" y="1824697"/>
                </a:lnTo>
                <a:lnTo>
                  <a:pt x="6848496" y="1843316"/>
                </a:lnTo>
                <a:lnTo>
                  <a:pt x="6893554" y="1863502"/>
                </a:lnTo>
                <a:lnTo>
                  <a:pt x="6937619" y="1885158"/>
                </a:lnTo>
                <a:lnTo>
                  <a:pt x="6980762" y="1908186"/>
                </a:lnTo>
                <a:lnTo>
                  <a:pt x="7023052" y="1932487"/>
                </a:lnTo>
                <a:lnTo>
                  <a:pt x="7064559" y="1957965"/>
                </a:lnTo>
                <a:lnTo>
                  <a:pt x="7105350" y="1984521"/>
                </a:lnTo>
                <a:lnTo>
                  <a:pt x="7145496" y="2012056"/>
                </a:lnTo>
                <a:lnTo>
                  <a:pt x="7185065" y="2040474"/>
                </a:lnTo>
                <a:lnTo>
                  <a:pt x="7224128" y="2069675"/>
                </a:lnTo>
                <a:lnTo>
                  <a:pt x="7262753" y="2099563"/>
                </a:lnTo>
                <a:lnTo>
                  <a:pt x="7301010" y="2130038"/>
                </a:lnTo>
                <a:lnTo>
                  <a:pt x="7338967" y="2161004"/>
                </a:lnTo>
                <a:lnTo>
                  <a:pt x="7376695" y="2192361"/>
                </a:lnTo>
                <a:lnTo>
                  <a:pt x="7414261" y="2224012"/>
                </a:lnTo>
                <a:lnTo>
                  <a:pt x="7451736" y="2255860"/>
                </a:lnTo>
                <a:lnTo>
                  <a:pt x="7489190" y="2287805"/>
                </a:lnTo>
              </a:path>
            </a:pathLst>
          </a:custGeom>
          <a:ln w="9344">
            <a:solidFill>
              <a:srgbClr val="6633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210050" y="2781300"/>
            <a:ext cx="118110" cy="116839"/>
          </a:xfrm>
          <a:custGeom>
            <a:avLst/>
            <a:gdLst/>
            <a:ahLst/>
            <a:cxnLst/>
            <a:rect l="l" t="t" r="r" b="b"/>
            <a:pathLst>
              <a:path w="118110" h="116839">
                <a:moveTo>
                  <a:pt x="118110" y="0"/>
                </a:moveTo>
                <a:lnTo>
                  <a:pt x="0" y="0"/>
                </a:lnTo>
                <a:lnTo>
                  <a:pt x="0" y="116839"/>
                </a:lnTo>
                <a:lnTo>
                  <a:pt x="118110" y="116839"/>
                </a:lnTo>
                <a:lnTo>
                  <a:pt x="118110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4210050" y="2781300"/>
            <a:ext cx="118110" cy="116839"/>
          </a:xfrm>
          <a:custGeom>
            <a:avLst/>
            <a:gdLst/>
            <a:ahLst/>
            <a:cxnLst/>
            <a:rect l="l" t="t" r="r" b="b"/>
            <a:pathLst>
              <a:path w="118110" h="116839">
                <a:moveTo>
                  <a:pt x="58420" y="116839"/>
                </a:moveTo>
                <a:lnTo>
                  <a:pt x="0" y="116839"/>
                </a:lnTo>
                <a:lnTo>
                  <a:pt x="0" y="0"/>
                </a:lnTo>
                <a:lnTo>
                  <a:pt x="118110" y="0"/>
                </a:lnTo>
                <a:lnTo>
                  <a:pt x="118110" y="116839"/>
                </a:lnTo>
                <a:lnTo>
                  <a:pt x="58420" y="116839"/>
                </a:lnTo>
                <a:close/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6579869" y="4483100"/>
            <a:ext cx="229235" cy="3759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400" dirty="0">
                <a:latin typeface="Arial"/>
                <a:cs typeface="Arial"/>
              </a:rPr>
              <a:t>B</a:t>
            </a:r>
            <a:endParaRPr sz="2400">
              <a:latin typeface="Arial"/>
              <a:cs typeface="Arial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4335779" y="2843529"/>
            <a:ext cx="2321560" cy="0"/>
          </a:xfrm>
          <a:custGeom>
            <a:avLst/>
            <a:gdLst/>
            <a:ahLst/>
            <a:cxnLst/>
            <a:rect l="l" t="t" r="r" b="b"/>
            <a:pathLst>
              <a:path w="2321559">
                <a:moveTo>
                  <a:pt x="0" y="0"/>
                </a:moveTo>
                <a:lnTo>
                  <a:pt x="2321560" y="0"/>
                </a:lnTo>
              </a:path>
            </a:pathLst>
          </a:custGeom>
          <a:ln w="2228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6657340" y="4343400"/>
            <a:ext cx="10160" cy="0"/>
          </a:xfrm>
          <a:custGeom>
            <a:avLst/>
            <a:gdLst/>
            <a:ahLst/>
            <a:cxnLst/>
            <a:rect l="l" t="t" r="r" b="b"/>
            <a:pathLst>
              <a:path w="10159">
                <a:moveTo>
                  <a:pt x="0" y="0"/>
                </a:moveTo>
                <a:lnTo>
                  <a:pt x="10159" y="0"/>
                </a:lnTo>
              </a:path>
            </a:pathLst>
          </a:custGeom>
          <a:ln w="1016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6657340" y="4324350"/>
            <a:ext cx="10160" cy="0"/>
          </a:xfrm>
          <a:custGeom>
            <a:avLst/>
            <a:gdLst/>
            <a:ahLst/>
            <a:cxnLst/>
            <a:rect l="l" t="t" r="r" b="b"/>
            <a:pathLst>
              <a:path w="10159">
                <a:moveTo>
                  <a:pt x="0" y="0"/>
                </a:moveTo>
                <a:lnTo>
                  <a:pt x="10159" y="0"/>
                </a:lnTo>
              </a:path>
            </a:pathLst>
          </a:custGeom>
          <a:ln w="1016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6657340" y="4304665"/>
            <a:ext cx="10160" cy="0"/>
          </a:xfrm>
          <a:custGeom>
            <a:avLst/>
            <a:gdLst/>
            <a:ahLst/>
            <a:cxnLst/>
            <a:rect l="l" t="t" r="r" b="b"/>
            <a:pathLst>
              <a:path w="10159">
                <a:moveTo>
                  <a:pt x="0" y="0"/>
                </a:moveTo>
                <a:lnTo>
                  <a:pt x="10159" y="0"/>
                </a:lnTo>
              </a:path>
            </a:pathLst>
          </a:custGeom>
          <a:ln w="889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6657340" y="4285615"/>
            <a:ext cx="10160" cy="0"/>
          </a:xfrm>
          <a:custGeom>
            <a:avLst/>
            <a:gdLst/>
            <a:ahLst/>
            <a:cxnLst/>
            <a:rect l="l" t="t" r="r" b="b"/>
            <a:pathLst>
              <a:path w="10159">
                <a:moveTo>
                  <a:pt x="0" y="0"/>
                </a:moveTo>
                <a:lnTo>
                  <a:pt x="10159" y="0"/>
                </a:lnTo>
              </a:path>
            </a:pathLst>
          </a:custGeom>
          <a:ln w="889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6657340" y="4265929"/>
            <a:ext cx="10160" cy="0"/>
          </a:xfrm>
          <a:custGeom>
            <a:avLst/>
            <a:gdLst/>
            <a:ahLst/>
            <a:cxnLst/>
            <a:rect l="l" t="t" r="r" b="b"/>
            <a:pathLst>
              <a:path w="10159">
                <a:moveTo>
                  <a:pt x="0" y="0"/>
                </a:moveTo>
                <a:lnTo>
                  <a:pt x="10159" y="0"/>
                </a:lnTo>
              </a:path>
            </a:pathLst>
          </a:custGeom>
          <a:ln w="1016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6657340" y="4246879"/>
            <a:ext cx="10160" cy="0"/>
          </a:xfrm>
          <a:custGeom>
            <a:avLst/>
            <a:gdLst/>
            <a:ahLst/>
            <a:cxnLst/>
            <a:rect l="l" t="t" r="r" b="b"/>
            <a:pathLst>
              <a:path w="10159">
                <a:moveTo>
                  <a:pt x="0" y="0"/>
                </a:moveTo>
                <a:lnTo>
                  <a:pt x="10159" y="0"/>
                </a:lnTo>
              </a:path>
            </a:pathLst>
          </a:custGeom>
          <a:ln w="1016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6657340" y="4227195"/>
            <a:ext cx="10160" cy="0"/>
          </a:xfrm>
          <a:custGeom>
            <a:avLst/>
            <a:gdLst/>
            <a:ahLst/>
            <a:cxnLst/>
            <a:rect l="l" t="t" r="r" b="b"/>
            <a:pathLst>
              <a:path w="10159">
                <a:moveTo>
                  <a:pt x="0" y="0"/>
                </a:moveTo>
                <a:lnTo>
                  <a:pt x="10159" y="0"/>
                </a:lnTo>
              </a:path>
            </a:pathLst>
          </a:custGeom>
          <a:ln w="888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6657340" y="4207509"/>
            <a:ext cx="10160" cy="0"/>
          </a:xfrm>
          <a:custGeom>
            <a:avLst/>
            <a:gdLst/>
            <a:ahLst/>
            <a:cxnLst/>
            <a:rect l="l" t="t" r="r" b="b"/>
            <a:pathLst>
              <a:path w="10159">
                <a:moveTo>
                  <a:pt x="0" y="0"/>
                </a:moveTo>
                <a:lnTo>
                  <a:pt x="10159" y="0"/>
                </a:lnTo>
              </a:path>
            </a:pathLst>
          </a:custGeom>
          <a:ln w="1015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6657340" y="4188459"/>
            <a:ext cx="10160" cy="0"/>
          </a:xfrm>
          <a:custGeom>
            <a:avLst/>
            <a:gdLst/>
            <a:ahLst/>
            <a:cxnLst/>
            <a:rect l="l" t="t" r="r" b="b"/>
            <a:pathLst>
              <a:path w="10159">
                <a:moveTo>
                  <a:pt x="0" y="0"/>
                </a:moveTo>
                <a:lnTo>
                  <a:pt x="10159" y="0"/>
                </a:lnTo>
              </a:path>
            </a:pathLst>
          </a:custGeom>
          <a:ln w="1015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6657340" y="4168775"/>
            <a:ext cx="10160" cy="0"/>
          </a:xfrm>
          <a:custGeom>
            <a:avLst/>
            <a:gdLst/>
            <a:ahLst/>
            <a:cxnLst/>
            <a:rect l="l" t="t" r="r" b="b"/>
            <a:pathLst>
              <a:path w="10159">
                <a:moveTo>
                  <a:pt x="0" y="0"/>
                </a:moveTo>
                <a:lnTo>
                  <a:pt x="10159" y="0"/>
                </a:lnTo>
              </a:path>
            </a:pathLst>
          </a:custGeom>
          <a:ln w="888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6657340" y="4149725"/>
            <a:ext cx="10160" cy="0"/>
          </a:xfrm>
          <a:custGeom>
            <a:avLst/>
            <a:gdLst/>
            <a:ahLst/>
            <a:cxnLst/>
            <a:rect l="l" t="t" r="r" b="b"/>
            <a:pathLst>
              <a:path w="10159">
                <a:moveTo>
                  <a:pt x="0" y="0"/>
                </a:moveTo>
                <a:lnTo>
                  <a:pt x="10159" y="0"/>
                </a:lnTo>
              </a:path>
            </a:pathLst>
          </a:custGeom>
          <a:ln w="888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6657340" y="4130040"/>
            <a:ext cx="10160" cy="0"/>
          </a:xfrm>
          <a:custGeom>
            <a:avLst/>
            <a:gdLst/>
            <a:ahLst/>
            <a:cxnLst/>
            <a:rect l="l" t="t" r="r" b="b"/>
            <a:pathLst>
              <a:path w="10159">
                <a:moveTo>
                  <a:pt x="0" y="0"/>
                </a:moveTo>
                <a:lnTo>
                  <a:pt x="10159" y="0"/>
                </a:lnTo>
              </a:path>
            </a:pathLst>
          </a:custGeom>
          <a:ln w="1015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6657340" y="4110990"/>
            <a:ext cx="10160" cy="0"/>
          </a:xfrm>
          <a:custGeom>
            <a:avLst/>
            <a:gdLst/>
            <a:ahLst/>
            <a:cxnLst/>
            <a:rect l="l" t="t" r="r" b="b"/>
            <a:pathLst>
              <a:path w="10159">
                <a:moveTo>
                  <a:pt x="0" y="0"/>
                </a:moveTo>
                <a:lnTo>
                  <a:pt x="10159" y="0"/>
                </a:lnTo>
              </a:path>
            </a:pathLst>
          </a:custGeom>
          <a:ln w="1015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6657340" y="4091940"/>
            <a:ext cx="10160" cy="0"/>
          </a:xfrm>
          <a:custGeom>
            <a:avLst/>
            <a:gdLst/>
            <a:ahLst/>
            <a:cxnLst/>
            <a:rect l="l" t="t" r="r" b="b"/>
            <a:pathLst>
              <a:path w="10159">
                <a:moveTo>
                  <a:pt x="0" y="0"/>
                </a:moveTo>
                <a:lnTo>
                  <a:pt x="10159" y="0"/>
                </a:lnTo>
              </a:path>
            </a:pathLst>
          </a:custGeom>
          <a:ln w="1015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6657340" y="4072254"/>
            <a:ext cx="10160" cy="0"/>
          </a:xfrm>
          <a:custGeom>
            <a:avLst/>
            <a:gdLst/>
            <a:ahLst/>
            <a:cxnLst/>
            <a:rect l="l" t="t" r="r" b="b"/>
            <a:pathLst>
              <a:path w="10159">
                <a:moveTo>
                  <a:pt x="0" y="0"/>
                </a:moveTo>
                <a:lnTo>
                  <a:pt x="10159" y="0"/>
                </a:lnTo>
              </a:path>
            </a:pathLst>
          </a:custGeom>
          <a:ln w="888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6657340" y="4052570"/>
            <a:ext cx="10160" cy="0"/>
          </a:xfrm>
          <a:custGeom>
            <a:avLst/>
            <a:gdLst/>
            <a:ahLst/>
            <a:cxnLst/>
            <a:rect l="l" t="t" r="r" b="b"/>
            <a:pathLst>
              <a:path w="10159">
                <a:moveTo>
                  <a:pt x="0" y="0"/>
                </a:moveTo>
                <a:lnTo>
                  <a:pt x="10159" y="0"/>
                </a:lnTo>
              </a:path>
            </a:pathLst>
          </a:custGeom>
          <a:ln w="1016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6657340" y="4033520"/>
            <a:ext cx="10160" cy="0"/>
          </a:xfrm>
          <a:custGeom>
            <a:avLst/>
            <a:gdLst/>
            <a:ahLst/>
            <a:cxnLst/>
            <a:rect l="l" t="t" r="r" b="b"/>
            <a:pathLst>
              <a:path w="10159">
                <a:moveTo>
                  <a:pt x="0" y="0"/>
                </a:moveTo>
                <a:lnTo>
                  <a:pt x="10159" y="0"/>
                </a:lnTo>
              </a:path>
            </a:pathLst>
          </a:custGeom>
          <a:ln w="1016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6657340" y="4013834"/>
            <a:ext cx="10160" cy="0"/>
          </a:xfrm>
          <a:custGeom>
            <a:avLst/>
            <a:gdLst/>
            <a:ahLst/>
            <a:cxnLst/>
            <a:rect l="l" t="t" r="r" b="b"/>
            <a:pathLst>
              <a:path w="10159">
                <a:moveTo>
                  <a:pt x="0" y="0"/>
                </a:moveTo>
                <a:lnTo>
                  <a:pt x="10159" y="0"/>
                </a:lnTo>
              </a:path>
            </a:pathLst>
          </a:custGeom>
          <a:ln w="889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6657340" y="3994150"/>
            <a:ext cx="10160" cy="0"/>
          </a:xfrm>
          <a:custGeom>
            <a:avLst/>
            <a:gdLst/>
            <a:ahLst/>
            <a:cxnLst/>
            <a:rect l="l" t="t" r="r" b="b"/>
            <a:pathLst>
              <a:path w="10159">
                <a:moveTo>
                  <a:pt x="0" y="0"/>
                </a:moveTo>
                <a:lnTo>
                  <a:pt x="10159" y="0"/>
                </a:lnTo>
              </a:path>
            </a:pathLst>
          </a:custGeom>
          <a:ln w="1016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6657340" y="3975100"/>
            <a:ext cx="10160" cy="0"/>
          </a:xfrm>
          <a:custGeom>
            <a:avLst/>
            <a:gdLst/>
            <a:ahLst/>
            <a:cxnLst/>
            <a:rect l="l" t="t" r="r" b="b"/>
            <a:pathLst>
              <a:path w="10159">
                <a:moveTo>
                  <a:pt x="0" y="0"/>
                </a:moveTo>
                <a:lnTo>
                  <a:pt x="10159" y="0"/>
                </a:lnTo>
              </a:path>
            </a:pathLst>
          </a:custGeom>
          <a:ln w="1016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6657340" y="3955415"/>
            <a:ext cx="10160" cy="0"/>
          </a:xfrm>
          <a:custGeom>
            <a:avLst/>
            <a:gdLst/>
            <a:ahLst/>
            <a:cxnLst/>
            <a:rect l="l" t="t" r="r" b="b"/>
            <a:pathLst>
              <a:path w="10159">
                <a:moveTo>
                  <a:pt x="0" y="0"/>
                </a:moveTo>
                <a:lnTo>
                  <a:pt x="10159" y="0"/>
                </a:lnTo>
              </a:path>
            </a:pathLst>
          </a:custGeom>
          <a:ln w="889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6657340" y="3935729"/>
            <a:ext cx="10160" cy="0"/>
          </a:xfrm>
          <a:custGeom>
            <a:avLst/>
            <a:gdLst/>
            <a:ahLst/>
            <a:cxnLst/>
            <a:rect l="l" t="t" r="r" b="b"/>
            <a:pathLst>
              <a:path w="10159">
                <a:moveTo>
                  <a:pt x="0" y="0"/>
                </a:moveTo>
                <a:lnTo>
                  <a:pt x="10159" y="0"/>
                </a:lnTo>
              </a:path>
            </a:pathLst>
          </a:custGeom>
          <a:ln w="1016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6657340" y="3916679"/>
            <a:ext cx="10160" cy="0"/>
          </a:xfrm>
          <a:custGeom>
            <a:avLst/>
            <a:gdLst/>
            <a:ahLst/>
            <a:cxnLst/>
            <a:rect l="l" t="t" r="r" b="b"/>
            <a:pathLst>
              <a:path w="10159">
                <a:moveTo>
                  <a:pt x="0" y="0"/>
                </a:moveTo>
                <a:lnTo>
                  <a:pt x="10159" y="0"/>
                </a:lnTo>
              </a:path>
            </a:pathLst>
          </a:custGeom>
          <a:ln w="1016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6657340" y="3896995"/>
            <a:ext cx="10160" cy="0"/>
          </a:xfrm>
          <a:custGeom>
            <a:avLst/>
            <a:gdLst/>
            <a:ahLst/>
            <a:cxnLst/>
            <a:rect l="l" t="t" r="r" b="b"/>
            <a:pathLst>
              <a:path w="10159">
                <a:moveTo>
                  <a:pt x="0" y="0"/>
                </a:moveTo>
                <a:lnTo>
                  <a:pt x="10159" y="0"/>
                </a:lnTo>
              </a:path>
            </a:pathLst>
          </a:custGeom>
          <a:ln w="888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6657340" y="3877945"/>
            <a:ext cx="10160" cy="0"/>
          </a:xfrm>
          <a:custGeom>
            <a:avLst/>
            <a:gdLst/>
            <a:ahLst/>
            <a:cxnLst/>
            <a:rect l="l" t="t" r="r" b="b"/>
            <a:pathLst>
              <a:path w="10159">
                <a:moveTo>
                  <a:pt x="0" y="0"/>
                </a:moveTo>
                <a:lnTo>
                  <a:pt x="10159" y="0"/>
                </a:lnTo>
              </a:path>
            </a:pathLst>
          </a:custGeom>
          <a:ln w="888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6657340" y="3858259"/>
            <a:ext cx="10160" cy="0"/>
          </a:xfrm>
          <a:custGeom>
            <a:avLst/>
            <a:gdLst/>
            <a:ahLst/>
            <a:cxnLst/>
            <a:rect l="l" t="t" r="r" b="b"/>
            <a:pathLst>
              <a:path w="10159">
                <a:moveTo>
                  <a:pt x="0" y="0"/>
                </a:moveTo>
                <a:lnTo>
                  <a:pt x="10159" y="0"/>
                </a:lnTo>
              </a:path>
            </a:pathLst>
          </a:custGeom>
          <a:ln w="1015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6657340" y="3839209"/>
            <a:ext cx="10160" cy="0"/>
          </a:xfrm>
          <a:custGeom>
            <a:avLst/>
            <a:gdLst/>
            <a:ahLst/>
            <a:cxnLst/>
            <a:rect l="l" t="t" r="r" b="b"/>
            <a:pathLst>
              <a:path w="10159">
                <a:moveTo>
                  <a:pt x="0" y="0"/>
                </a:moveTo>
                <a:lnTo>
                  <a:pt x="10159" y="0"/>
                </a:lnTo>
              </a:path>
            </a:pathLst>
          </a:custGeom>
          <a:ln w="1015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6657340" y="3820159"/>
            <a:ext cx="10160" cy="0"/>
          </a:xfrm>
          <a:custGeom>
            <a:avLst/>
            <a:gdLst/>
            <a:ahLst/>
            <a:cxnLst/>
            <a:rect l="l" t="t" r="r" b="b"/>
            <a:pathLst>
              <a:path w="10159">
                <a:moveTo>
                  <a:pt x="0" y="0"/>
                </a:moveTo>
                <a:lnTo>
                  <a:pt x="10159" y="0"/>
                </a:lnTo>
              </a:path>
            </a:pathLst>
          </a:custGeom>
          <a:ln w="1015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6657340" y="3800475"/>
            <a:ext cx="10160" cy="0"/>
          </a:xfrm>
          <a:custGeom>
            <a:avLst/>
            <a:gdLst/>
            <a:ahLst/>
            <a:cxnLst/>
            <a:rect l="l" t="t" r="r" b="b"/>
            <a:pathLst>
              <a:path w="10159">
                <a:moveTo>
                  <a:pt x="0" y="0"/>
                </a:moveTo>
                <a:lnTo>
                  <a:pt x="10159" y="0"/>
                </a:lnTo>
              </a:path>
            </a:pathLst>
          </a:custGeom>
          <a:ln w="888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6657340" y="3780790"/>
            <a:ext cx="10160" cy="0"/>
          </a:xfrm>
          <a:custGeom>
            <a:avLst/>
            <a:gdLst/>
            <a:ahLst/>
            <a:cxnLst/>
            <a:rect l="l" t="t" r="r" b="b"/>
            <a:pathLst>
              <a:path w="10159">
                <a:moveTo>
                  <a:pt x="0" y="0"/>
                </a:moveTo>
                <a:lnTo>
                  <a:pt x="10159" y="0"/>
                </a:lnTo>
              </a:path>
            </a:pathLst>
          </a:custGeom>
          <a:ln w="1015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6657340" y="3761740"/>
            <a:ext cx="10160" cy="0"/>
          </a:xfrm>
          <a:custGeom>
            <a:avLst/>
            <a:gdLst/>
            <a:ahLst/>
            <a:cxnLst/>
            <a:rect l="l" t="t" r="r" b="b"/>
            <a:pathLst>
              <a:path w="10159">
                <a:moveTo>
                  <a:pt x="0" y="0"/>
                </a:moveTo>
                <a:lnTo>
                  <a:pt x="10159" y="0"/>
                </a:lnTo>
              </a:path>
            </a:pathLst>
          </a:custGeom>
          <a:ln w="1015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6657340" y="3742054"/>
            <a:ext cx="10160" cy="0"/>
          </a:xfrm>
          <a:custGeom>
            <a:avLst/>
            <a:gdLst/>
            <a:ahLst/>
            <a:cxnLst/>
            <a:rect l="l" t="t" r="r" b="b"/>
            <a:pathLst>
              <a:path w="10159">
                <a:moveTo>
                  <a:pt x="0" y="0"/>
                </a:moveTo>
                <a:lnTo>
                  <a:pt x="10159" y="0"/>
                </a:lnTo>
              </a:path>
            </a:pathLst>
          </a:custGeom>
          <a:ln w="888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6657340" y="3722370"/>
            <a:ext cx="10160" cy="0"/>
          </a:xfrm>
          <a:custGeom>
            <a:avLst/>
            <a:gdLst/>
            <a:ahLst/>
            <a:cxnLst/>
            <a:rect l="l" t="t" r="r" b="b"/>
            <a:pathLst>
              <a:path w="10159">
                <a:moveTo>
                  <a:pt x="0" y="0"/>
                </a:moveTo>
                <a:lnTo>
                  <a:pt x="10159" y="0"/>
                </a:lnTo>
              </a:path>
            </a:pathLst>
          </a:custGeom>
          <a:ln w="1016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6657340" y="3703320"/>
            <a:ext cx="10160" cy="0"/>
          </a:xfrm>
          <a:custGeom>
            <a:avLst/>
            <a:gdLst/>
            <a:ahLst/>
            <a:cxnLst/>
            <a:rect l="l" t="t" r="r" b="b"/>
            <a:pathLst>
              <a:path w="10159">
                <a:moveTo>
                  <a:pt x="0" y="0"/>
                </a:moveTo>
                <a:lnTo>
                  <a:pt x="10159" y="0"/>
                </a:lnTo>
              </a:path>
            </a:pathLst>
          </a:custGeom>
          <a:ln w="1016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6657340" y="3684270"/>
            <a:ext cx="10160" cy="0"/>
          </a:xfrm>
          <a:custGeom>
            <a:avLst/>
            <a:gdLst/>
            <a:ahLst/>
            <a:cxnLst/>
            <a:rect l="l" t="t" r="r" b="b"/>
            <a:pathLst>
              <a:path w="10159">
                <a:moveTo>
                  <a:pt x="0" y="0"/>
                </a:moveTo>
                <a:lnTo>
                  <a:pt x="10159" y="0"/>
                </a:lnTo>
              </a:path>
            </a:pathLst>
          </a:custGeom>
          <a:ln w="1016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6657340" y="3664584"/>
            <a:ext cx="10160" cy="0"/>
          </a:xfrm>
          <a:custGeom>
            <a:avLst/>
            <a:gdLst/>
            <a:ahLst/>
            <a:cxnLst/>
            <a:rect l="l" t="t" r="r" b="b"/>
            <a:pathLst>
              <a:path w="10159">
                <a:moveTo>
                  <a:pt x="0" y="0"/>
                </a:moveTo>
                <a:lnTo>
                  <a:pt x="10159" y="0"/>
                </a:lnTo>
              </a:path>
            </a:pathLst>
          </a:custGeom>
          <a:ln w="889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6657340" y="3644900"/>
            <a:ext cx="10160" cy="0"/>
          </a:xfrm>
          <a:custGeom>
            <a:avLst/>
            <a:gdLst/>
            <a:ahLst/>
            <a:cxnLst/>
            <a:rect l="l" t="t" r="r" b="b"/>
            <a:pathLst>
              <a:path w="10159">
                <a:moveTo>
                  <a:pt x="0" y="0"/>
                </a:moveTo>
                <a:lnTo>
                  <a:pt x="10159" y="0"/>
                </a:lnTo>
              </a:path>
            </a:pathLst>
          </a:custGeom>
          <a:ln w="1016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6657340" y="3625850"/>
            <a:ext cx="10160" cy="0"/>
          </a:xfrm>
          <a:custGeom>
            <a:avLst/>
            <a:gdLst/>
            <a:ahLst/>
            <a:cxnLst/>
            <a:rect l="l" t="t" r="r" b="b"/>
            <a:pathLst>
              <a:path w="10159">
                <a:moveTo>
                  <a:pt x="0" y="0"/>
                </a:moveTo>
                <a:lnTo>
                  <a:pt x="10159" y="0"/>
                </a:lnTo>
              </a:path>
            </a:pathLst>
          </a:custGeom>
          <a:ln w="1016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6657340" y="3606165"/>
            <a:ext cx="10160" cy="0"/>
          </a:xfrm>
          <a:custGeom>
            <a:avLst/>
            <a:gdLst/>
            <a:ahLst/>
            <a:cxnLst/>
            <a:rect l="l" t="t" r="r" b="b"/>
            <a:pathLst>
              <a:path w="10159">
                <a:moveTo>
                  <a:pt x="0" y="0"/>
                </a:moveTo>
                <a:lnTo>
                  <a:pt x="10159" y="0"/>
                </a:lnTo>
              </a:path>
            </a:pathLst>
          </a:custGeom>
          <a:ln w="888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6657340" y="3586479"/>
            <a:ext cx="10160" cy="0"/>
          </a:xfrm>
          <a:custGeom>
            <a:avLst/>
            <a:gdLst/>
            <a:ahLst/>
            <a:cxnLst/>
            <a:rect l="l" t="t" r="r" b="b"/>
            <a:pathLst>
              <a:path w="10159">
                <a:moveTo>
                  <a:pt x="0" y="0"/>
                </a:moveTo>
                <a:lnTo>
                  <a:pt x="10159" y="0"/>
                </a:lnTo>
              </a:path>
            </a:pathLst>
          </a:custGeom>
          <a:ln w="1016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6657340" y="3567429"/>
            <a:ext cx="10160" cy="0"/>
          </a:xfrm>
          <a:custGeom>
            <a:avLst/>
            <a:gdLst/>
            <a:ahLst/>
            <a:cxnLst/>
            <a:rect l="l" t="t" r="r" b="b"/>
            <a:pathLst>
              <a:path w="10159">
                <a:moveTo>
                  <a:pt x="0" y="0"/>
                </a:moveTo>
                <a:lnTo>
                  <a:pt x="10159" y="0"/>
                </a:lnTo>
              </a:path>
            </a:pathLst>
          </a:custGeom>
          <a:ln w="1016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6657340" y="3548379"/>
            <a:ext cx="10160" cy="0"/>
          </a:xfrm>
          <a:custGeom>
            <a:avLst/>
            <a:gdLst/>
            <a:ahLst/>
            <a:cxnLst/>
            <a:rect l="l" t="t" r="r" b="b"/>
            <a:pathLst>
              <a:path w="10159">
                <a:moveTo>
                  <a:pt x="0" y="0"/>
                </a:moveTo>
                <a:lnTo>
                  <a:pt x="10159" y="0"/>
                </a:lnTo>
              </a:path>
            </a:pathLst>
          </a:custGeom>
          <a:ln w="1016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6657340" y="3528695"/>
            <a:ext cx="10160" cy="0"/>
          </a:xfrm>
          <a:custGeom>
            <a:avLst/>
            <a:gdLst/>
            <a:ahLst/>
            <a:cxnLst/>
            <a:rect l="l" t="t" r="r" b="b"/>
            <a:pathLst>
              <a:path w="10159">
                <a:moveTo>
                  <a:pt x="0" y="0"/>
                </a:moveTo>
                <a:lnTo>
                  <a:pt x="10159" y="0"/>
                </a:lnTo>
              </a:path>
            </a:pathLst>
          </a:custGeom>
          <a:ln w="888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6657340" y="3509645"/>
            <a:ext cx="10160" cy="0"/>
          </a:xfrm>
          <a:custGeom>
            <a:avLst/>
            <a:gdLst/>
            <a:ahLst/>
            <a:cxnLst/>
            <a:rect l="l" t="t" r="r" b="b"/>
            <a:pathLst>
              <a:path w="10159">
                <a:moveTo>
                  <a:pt x="0" y="0"/>
                </a:moveTo>
                <a:lnTo>
                  <a:pt x="10159" y="0"/>
                </a:lnTo>
              </a:path>
            </a:pathLst>
          </a:custGeom>
          <a:ln w="888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6657340" y="3489959"/>
            <a:ext cx="10160" cy="0"/>
          </a:xfrm>
          <a:custGeom>
            <a:avLst/>
            <a:gdLst/>
            <a:ahLst/>
            <a:cxnLst/>
            <a:rect l="l" t="t" r="r" b="b"/>
            <a:pathLst>
              <a:path w="10159">
                <a:moveTo>
                  <a:pt x="0" y="0"/>
                </a:moveTo>
                <a:lnTo>
                  <a:pt x="10159" y="0"/>
                </a:lnTo>
              </a:path>
            </a:pathLst>
          </a:custGeom>
          <a:ln w="1016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6657340" y="3470909"/>
            <a:ext cx="10160" cy="0"/>
          </a:xfrm>
          <a:custGeom>
            <a:avLst/>
            <a:gdLst/>
            <a:ahLst/>
            <a:cxnLst/>
            <a:rect l="l" t="t" r="r" b="b"/>
            <a:pathLst>
              <a:path w="10159">
                <a:moveTo>
                  <a:pt x="0" y="0"/>
                </a:moveTo>
                <a:lnTo>
                  <a:pt x="10159" y="0"/>
                </a:lnTo>
              </a:path>
            </a:pathLst>
          </a:custGeom>
          <a:ln w="1016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6657340" y="3451225"/>
            <a:ext cx="10160" cy="0"/>
          </a:xfrm>
          <a:custGeom>
            <a:avLst/>
            <a:gdLst/>
            <a:ahLst/>
            <a:cxnLst/>
            <a:rect l="l" t="t" r="r" b="b"/>
            <a:pathLst>
              <a:path w="10159">
                <a:moveTo>
                  <a:pt x="0" y="0"/>
                </a:moveTo>
                <a:lnTo>
                  <a:pt x="10159" y="0"/>
                </a:lnTo>
              </a:path>
            </a:pathLst>
          </a:custGeom>
          <a:ln w="889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6657340" y="3431540"/>
            <a:ext cx="10160" cy="0"/>
          </a:xfrm>
          <a:custGeom>
            <a:avLst/>
            <a:gdLst/>
            <a:ahLst/>
            <a:cxnLst/>
            <a:rect l="l" t="t" r="r" b="b"/>
            <a:pathLst>
              <a:path w="10159">
                <a:moveTo>
                  <a:pt x="0" y="0"/>
                </a:moveTo>
                <a:lnTo>
                  <a:pt x="10159" y="0"/>
                </a:lnTo>
              </a:path>
            </a:pathLst>
          </a:custGeom>
          <a:ln w="1016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6657340" y="3412490"/>
            <a:ext cx="10160" cy="0"/>
          </a:xfrm>
          <a:custGeom>
            <a:avLst/>
            <a:gdLst/>
            <a:ahLst/>
            <a:cxnLst/>
            <a:rect l="l" t="t" r="r" b="b"/>
            <a:pathLst>
              <a:path w="10159">
                <a:moveTo>
                  <a:pt x="0" y="0"/>
                </a:moveTo>
                <a:lnTo>
                  <a:pt x="10159" y="0"/>
                </a:lnTo>
              </a:path>
            </a:pathLst>
          </a:custGeom>
          <a:ln w="1016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6657340" y="3392804"/>
            <a:ext cx="10160" cy="0"/>
          </a:xfrm>
          <a:custGeom>
            <a:avLst/>
            <a:gdLst/>
            <a:ahLst/>
            <a:cxnLst/>
            <a:rect l="l" t="t" r="r" b="b"/>
            <a:pathLst>
              <a:path w="10159">
                <a:moveTo>
                  <a:pt x="0" y="0"/>
                </a:moveTo>
                <a:lnTo>
                  <a:pt x="10159" y="0"/>
                </a:lnTo>
              </a:path>
            </a:pathLst>
          </a:custGeom>
          <a:ln w="888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6657340" y="3373120"/>
            <a:ext cx="10160" cy="0"/>
          </a:xfrm>
          <a:custGeom>
            <a:avLst/>
            <a:gdLst/>
            <a:ahLst/>
            <a:cxnLst/>
            <a:rect l="l" t="t" r="r" b="b"/>
            <a:pathLst>
              <a:path w="10159">
                <a:moveTo>
                  <a:pt x="0" y="0"/>
                </a:moveTo>
                <a:lnTo>
                  <a:pt x="10159" y="0"/>
                </a:lnTo>
              </a:path>
            </a:pathLst>
          </a:custGeom>
          <a:ln w="1016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6657340" y="3354070"/>
            <a:ext cx="10160" cy="0"/>
          </a:xfrm>
          <a:custGeom>
            <a:avLst/>
            <a:gdLst/>
            <a:ahLst/>
            <a:cxnLst/>
            <a:rect l="l" t="t" r="r" b="b"/>
            <a:pathLst>
              <a:path w="10159">
                <a:moveTo>
                  <a:pt x="0" y="0"/>
                </a:moveTo>
                <a:lnTo>
                  <a:pt x="10159" y="0"/>
                </a:lnTo>
              </a:path>
            </a:pathLst>
          </a:custGeom>
          <a:ln w="1016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6657340" y="3334384"/>
            <a:ext cx="10160" cy="0"/>
          </a:xfrm>
          <a:custGeom>
            <a:avLst/>
            <a:gdLst/>
            <a:ahLst/>
            <a:cxnLst/>
            <a:rect l="l" t="t" r="r" b="b"/>
            <a:pathLst>
              <a:path w="10159">
                <a:moveTo>
                  <a:pt x="0" y="0"/>
                </a:moveTo>
                <a:lnTo>
                  <a:pt x="10159" y="0"/>
                </a:lnTo>
              </a:path>
            </a:pathLst>
          </a:custGeom>
          <a:ln w="888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" name="object 61"/>
          <p:cNvSpPr/>
          <p:nvPr/>
        </p:nvSpPr>
        <p:spPr>
          <a:xfrm>
            <a:off x="6657340" y="3315334"/>
            <a:ext cx="10160" cy="0"/>
          </a:xfrm>
          <a:custGeom>
            <a:avLst/>
            <a:gdLst/>
            <a:ahLst/>
            <a:cxnLst/>
            <a:rect l="l" t="t" r="r" b="b"/>
            <a:pathLst>
              <a:path w="10159">
                <a:moveTo>
                  <a:pt x="0" y="0"/>
                </a:moveTo>
                <a:lnTo>
                  <a:pt x="10159" y="0"/>
                </a:lnTo>
              </a:path>
            </a:pathLst>
          </a:custGeom>
          <a:ln w="888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" name="object 62"/>
          <p:cNvSpPr/>
          <p:nvPr/>
        </p:nvSpPr>
        <p:spPr>
          <a:xfrm>
            <a:off x="6657340" y="3295650"/>
            <a:ext cx="10160" cy="0"/>
          </a:xfrm>
          <a:custGeom>
            <a:avLst/>
            <a:gdLst/>
            <a:ahLst/>
            <a:cxnLst/>
            <a:rect l="l" t="t" r="r" b="b"/>
            <a:pathLst>
              <a:path w="10159">
                <a:moveTo>
                  <a:pt x="0" y="0"/>
                </a:moveTo>
                <a:lnTo>
                  <a:pt x="10159" y="0"/>
                </a:lnTo>
              </a:path>
            </a:pathLst>
          </a:custGeom>
          <a:ln w="1015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" name="object 63"/>
          <p:cNvSpPr/>
          <p:nvPr/>
        </p:nvSpPr>
        <p:spPr>
          <a:xfrm>
            <a:off x="6657340" y="3276600"/>
            <a:ext cx="10160" cy="0"/>
          </a:xfrm>
          <a:custGeom>
            <a:avLst/>
            <a:gdLst/>
            <a:ahLst/>
            <a:cxnLst/>
            <a:rect l="l" t="t" r="r" b="b"/>
            <a:pathLst>
              <a:path w="10159">
                <a:moveTo>
                  <a:pt x="0" y="0"/>
                </a:moveTo>
                <a:lnTo>
                  <a:pt x="10159" y="0"/>
                </a:lnTo>
              </a:path>
            </a:pathLst>
          </a:custGeom>
          <a:ln w="1015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" name="object 64"/>
          <p:cNvSpPr/>
          <p:nvPr/>
        </p:nvSpPr>
        <p:spPr>
          <a:xfrm>
            <a:off x="6657340" y="3256915"/>
            <a:ext cx="10160" cy="0"/>
          </a:xfrm>
          <a:custGeom>
            <a:avLst/>
            <a:gdLst/>
            <a:ahLst/>
            <a:cxnLst/>
            <a:rect l="l" t="t" r="r" b="b"/>
            <a:pathLst>
              <a:path w="10159">
                <a:moveTo>
                  <a:pt x="0" y="0"/>
                </a:moveTo>
                <a:lnTo>
                  <a:pt x="10159" y="0"/>
                </a:lnTo>
              </a:path>
            </a:pathLst>
          </a:custGeom>
          <a:ln w="888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" name="object 65"/>
          <p:cNvSpPr/>
          <p:nvPr/>
        </p:nvSpPr>
        <p:spPr>
          <a:xfrm>
            <a:off x="6657340" y="3237864"/>
            <a:ext cx="10160" cy="0"/>
          </a:xfrm>
          <a:custGeom>
            <a:avLst/>
            <a:gdLst/>
            <a:ahLst/>
            <a:cxnLst/>
            <a:rect l="l" t="t" r="r" b="b"/>
            <a:pathLst>
              <a:path w="10159">
                <a:moveTo>
                  <a:pt x="0" y="0"/>
                </a:moveTo>
                <a:lnTo>
                  <a:pt x="10159" y="0"/>
                </a:lnTo>
              </a:path>
            </a:pathLst>
          </a:custGeom>
          <a:ln w="888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" name="object 66"/>
          <p:cNvSpPr/>
          <p:nvPr/>
        </p:nvSpPr>
        <p:spPr>
          <a:xfrm>
            <a:off x="6657340" y="3218179"/>
            <a:ext cx="10160" cy="0"/>
          </a:xfrm>
          <a:custGeom>
            <a:avLst/>
            <a:gdLst/>
            <a:ahLst/>
            <a:cxnLst/>
            <a:rect l="l" t="t" r="r" b="b"/>
            <a:pathLst>
              <a:path w="10159">
                <a:moveTo>
                  <a:pt x="0" y="0"/>
                </a:moveTo>
                <a:lnTo>
                  <a:pt x="10159" y="0"/>
                </a:lnTo>
              </a:path>
            </a:pathLst>
          </a:custGeom>
          <a:ln w="1016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" name="object 67"/>
          <p:cNvSpPr/>
          <p:nvPr/>
        </p:nvSpPr>
        <p:spPr>
          <a:xfrm>
            <a:off x="6657340" y="3199129"/>
            <a:ext cx="10160" cy="0"/>
          </a:xfrm>
          <a:custGeom>
            <a:avLst/>
            <a:gdLst/>
            <a:ahLst/>
            <a:cxnLst/>
            <a:rect l="l" t="t" r="r" b="b"/>
            <a:pathLst>
              <a:path w="10159">
                <a:moveTo>
                  <a:pt x="0" y="0"/>
                </a:moveTo>
                <a:lnTo>
                  <a:pt x="10159" y="0"/>
                </a:lnTo>
              </a:path>
            </a:pathLst>
          </a:custGeom>
          <a:ln w="1016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" name="object 68"/>
          <p:cNvSpPr/>
          <p:nvPr/>
        </p:nvSpPr>
        <p:spPr>
          <a:xfrm>
            <a:off x="6657340" y="3179445"/>
            <a:ext cx="10160" cy="0"/>
          </a:xfrm>
          <a:custGeom>
            <a:avLst/>
            <a:gdLst/>
            <a:ahLst/>
            <a:cxnLst/>
            <a:rect l="l" t="t" r="r" b="b"/>
            <a:pathLst>
              <a:path w="10159">
                <a:moveTo>
                  <a:pt x="0" y="0"/>
                </a:moveTo>
                <a:lnTo>
                  <a:pt x="10159" y="0"/>
                </a:lnTo>
              </a:path>
            </a:pathLst>
          </a:custGeom>
          <a:ln w="888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" name="object 69"/>
          <p:cNvSpPr/>
          <p:nvPr/>
        </p:nvSpPr>
        <p:spPr>
          <a:xfrm>
            <a:off x="6657340" y="3159760"/>
            <a:ext cx="10160" cy="0"/>
          </a:xfrm>
          <a:custGeom>
            <a:avLst/>
            <a:gdLst/>
            <a:ahLst/>
            <a:cxnLst/>
            <a:rect l="l" t="t" r="r" b="b"/>
            <a:pathLst>
              <a:path w="10159">
                <a:moveTo>
                  <a:pt x="0" y="0"/>
                </a:moveTo>
                <a:lnTo>
                  <a:pt x="10159" y="0"/>
                </a:lnTo>
              </a:path>
            </a:pathLst>
          </a:custGeom>
          <a:ln w="1016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" name="object 70"/>
          <p:cNvSpPr/>
          <p:nvPr/>
        </p:nvSpPr>
        <p:spPr>
          <a:xfrm>
            <a:off x="6657340" y="3140710"/>
            <a:ext cx="10160" cy="0"/>
          </a:xfrm>
          <a:custGeom>
            <a:avLst/>
            <a:gdLst/>
            <a:ahLst/>
            <a:cxnLst/>
            <a:rect l="l" t="t" r="r" b="b"/>
            <a:pathLst>
              <a:path w="10159">
                <a:moveTo>
                  <a:pt x="0" y="0"/>
                </a:moveTo>
                <a:lnTo>
                  <a:pt x="10159" y="0"/>
                </a:lnTo>
              </a:path>
            </a:pathLst>
          </a:custGeom>
          <a:ln w="1016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" name="object 71"/>
          <p:cNvSpPr/>
          <p:nvPr/>
        </p:nvSpPr>
        <p:spPr>
          <a:xfrm>
            <a:off x="6657340" y="3121660"/>
            <a:ext cx="10160" cy="0"/>
          </a:xfrm>
          <a:custGeom>
            <a:avLst/>
            <a:gdLst/>
            <a:ahLst/>
            <a:cxnLst/>
            <a:rect l="l" t="t" r="r" b="b"/>
            <a:pathLst>
              <a:path w="10159">
                <a:moveTo>
                  <a:pt x="0" y="0"/>
                </a:moveTo>
                <a:lnTo>
                  <a:pt x="10159" y="0"/>
                </a:lnTo>
              </a:path>
            </a:pathLst>
          </a:custGeom>
          <a:ln w="1016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" name="object 72"/>
          <p:cNvSpPr/>
          <p:nvPr/>
        </p:nvSpPr>
        <p:spPr>
          <a:xfrm>
            <a:off x="6657340" y="3101975"/>
            <a:ext cx="10160" cy="0"/>
          </a:xfrm>
          <a:custGeom>
            <a:avLst/>
            <a:gdLst/>
            <a:ahLst/>
            <a:cxnLst/>
            <a:rect l="l" t="t" r="r" b="b"/>
            <a:pathLst>
              <a:path w="10159">
                <a:moveTo>
                  <a:pt x="0" y="0"/>
                </a:moveTo>
                <a:lnTo>
                  <a:pt x="10159" y="0"/>
                </a:lnTo>
              </a:path>
            </a:pathLst>
          </a:custGeom>
          <a:ln w="889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" name="object 73"/>
          <p:cNvSpPr/>
          <p:nvPr/>
        </p:nvSpPr>
        <p:spPr>
          <a:xfrm>
            <a:off x="6657340" y="3082289"/>
            <a:ext cx="10160" cy="0"/>
          </a:xfrm>
          <a:custGeom>
            <a:avLst/>
            <a:gdLst/>
            <a:ahLst/>
            <a:cxnLst/>
            <a:rect l="l" t="t" r="r" b="b"/>
            <a:pathLst>
              <a:path w="10159">
                <a:moveTo>
                  <a:pt x="0" y="0"/>
                </a:moveTo>
                <a:lnTo>
                  <a:pt x="10159" y="0"/>
                </a:lnTo>
              </a:path>
            </a:pathLst>
          </a:custGeom>
          <a:ln w="1016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" name="object 74"/>
          <p:cNvSpPr/>
          <p:nvPr/>
        </p:nvSpPr>
        <p:spPr>
          <a:xfrm>
            <a:off x="6657340" y="3063239"/>
            <a:ext cx="10160" cy="0"/>
          </a:xfrm>
          <a:custGeom>
            <a:avLst/>
            <a:gdLst/>
            <a:ahLst/>
            <a:cxnLst/>
            <a:rect l="l" t="t" r="r" b="b"/>
            <a:pathLst>
              <a:path w="10159">
                <a:moveTo>
                  <a:pt x="0" y="0"/>
                </a:moveTo>
                <a:lnTo>
                  <a:pt x="10159" y="0"/>
                </a:lnTo>
              </a:path>
            </a:pathLst>
          </a:custGeom>
          <a:ln w="1016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5" name="object 75"/>
          <p:cNvSpPr/>
          <p:nvPr/>
        </p:nvSpPr>
        <p:spPr>
          <a:xfrm>
            <a:off x="6657340" y="3043554"/>
            <a:ext cx="10160" cy="0"/>
          </a:xfrm>
          <a:custGeom>
            <a:avLst/>
            <a:gdLst/>
            <a:ahLst/>
            <a:cxnLst/>
            <a:rect l="l" t="t" r="r" b="b"/>
            <a:pathLst>
              <a:path w="10159">
                <a:moveTo>
                  <a:pt x="0" y="0"/>
                </a:moveTo>
                <a:lnTo>
                  <a:pt x="10159" y="0"/>
                </a:lnTo>
              </a:path>
            </a:pathLst>
          </a:custGeom>
          <a:ln w="888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6" name="object 76"/>
          <p:cNvSpPr/>
          <p:nvPr/>
        </p:nvSpPr>
        <p:spPr>
          <a:xfrm>
            <a:off x="6657340" y="3023870"/>
            <a:ext cx="10160" cy="0"/>
          </a:xfrm>
          <a:custGeom>
            <a:avLst/>
            <a:gdLst/>
            <a:ahLst/>
            <a:cxnLst/>
            <a:rect l="l" t="t" r="r" b="b"/>
            <a:pathLst>
              <a:path w="10159">
                <a:moveTo>
                  <a:pt x="0" y="0"/>
                </a:moveTo>
                <a:lnTo>
                  <a:pt x="10159" y="0"/>
                </a:lnTo>
              </a:path>
            </a:pathLst>
          </a:custGeom>
          <a:ln w="1016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7" name="object 77"/>
          <p:cNvSpPr/>
          <p:nvPr/>
        </p:nvSpPr>
        <p:spPr>
          <a:xfrm>
            <a:off x="6657340" y="3004820"/>
            <a:ext cx="10160" cy="0"/>
          </a:xfrm>
          <a:custGeom>
            <a:avLst/>
            <a:gdLst/>
            <a:ahLst/>
            <a:cxnLst/>
            <a:rect l="l" t="t" r="r" b="b"/>
            <a:pathLst>
              <a:path w="10159">
                <a:moveTo>
                  <a:pt x="0" y="0"/>
                </a:moveTo>
                <a:lnTo>
                  <a:pt x="10159" y="0"/>
                </a:lnTo>
              </a:path>
            </a:pathLst>
          </a:custGeom>
          <a:ln w="1016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8" name="object 78"/>
          <p:cNvSpPr/>
          <p:nvPr/>
        </p:nvSpPr>
        <p:spPr>
          <a:xfrm>
            <a:off x="6657340" y="2985135"/>
            <a:ext cx="10160" cy="0"/>
          </a:xfrm>
          <a:custGeom>
            <a:avLst/>
            <a:gdLst/>
            <a:ahLst/>
            <a:cxnLst/>
            <a:rect l="l" t="t" r="r" b="b"/>
            <a:pathLst>
              <a:path w="10159">
                <a:moveTo>
                  <a:pt x="0" y="0"/>
                </a:moveTo>
                <a:lnTo>
                  <a:pt x="10159" y="0"/>
                </a:lnTo>
              </a:path>
            </a:pathLst>
          </a:custGeom>
          <a:ln w="888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9" name="object 79"/>
          <p:cNvSpPr/>
          <p:nvPr/>
        </p:nvSpPr>
        <p:spPr>
          <a:xfrm>
            <a:off x="6657340" y="2965450"/>
            <a:ext cx="10160" cy="0"/>
          </a:xfrm>
          <a:custGeom>
            <a:avLst/>
            <a:gdLst/>
            <a:ahLst/>
            <a:cxnLst/>
            <a:rect l="l" t="t" r="r" b="b"/>
            <a:pathLst>
              <a:path w="10159">
                <a:moveTo>
                  <a:pt x="0" y="0"/>
                </a:moveTo>
                <a:lnTo>
                  <a:pt x="10159" y="0"/>
                </a:lnTo>
              </a:path>
            </a:pathLst>
          </a:custGeom>
          <a:ln w="1015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0" name="object 80"/>
          <p:cNvSpPr/>
          <p:nvPr/>
        </p:nvSpPr>
        <p:spPr>
          <a:xfrm>
            <a:off x="6657340" y="2946400"/>
            <a:ext cx="10160" cy="0"/>
          </a:xfrm>
          <a:custGeom>
            <a:avLst/>
            <a:gdLst/>
            <a:ahLst/>
            <a:cxnLst/>
            <a:rect l="l" t="t" r="r" b="b"/>
            <a:pathLst>
              <a:path w="10159">
                <a:moveTo>
                  <a:pt x="0" y="0"/>
                </a:moveTo>
                <a:lnTo>
                  <a:pt x="10159" y="0"/>
                </a:lnTo>
              </a:path>
            </a:pathLst>
          </a:custGeom>
          <a:ln w="1015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1" name="object 81"/>
          <p:cNvSpPr/>
          <p:nvPr/>
        </p:nvSpPr>
        <p:spPr>
          <a:xfrm>
            <a:off x="6657340" y="2927350"/>
            <a:ext cx="10160" cy="0"/>
          </a:xfrm>
          <a:custGeom>
            <a:avLst/>
            <a:gdLst/>
            <a:ahLst/>
            <a:cxnLst/>
            <a:rect l="l" t="t" r="r" b="b"/>
            <a:pathLst>
              <a:path w="10159">
                <a:moveTo>
                  <a:pt x="0" y="0"/>
                </a:moveTo>
                <a:lnTo>
                  <a:pt x="10159" y="0"/>
                </a:lnTo>
              </a:path>
            </a:pathLst>
          </a:custGeom>
          <a:ln w="1015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2" name="object 82"/>
          <p:cNvSpPr/>
          <p:nvPr/>
        </p:nvSpPr>
        <p:spPr>
          <a:xfrm>
            <a:off x="6657340" y="2908300"/>
            <a:ext cx="10160" cy="0"/>
          </a:xfrm>
          <a:custGeom>
            <a:avLst/>
            <a:gdLst/>
            <a:ahLst/>
            <a:cxnLst/>
            <a:rect l="l" t="t" r="r" b="b"/>
            <a:pathLst>
              <a:path w="10159">
                <a:moveTo>
                  <a:pt x="0" y="0"/>
                </a:moveTo>
                <a:lnTo>
                  <a:pt x="10159" y="0"/>
                </a:lnTo>
              </a:path>
            </a:pathLst>
          </a:custGeom>
          <a:ln w="1015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3" name="object 83"/>
          <p:cNvSpPr/>
          <p:nvPr/>
        </p:nvSpPr>
        <p:spPr>
          <a:xfrm>
            <a:off x="6657340" y="2888614"/>
            <a:ext cx="10160" cy="0"/>
          </a:xfrm>
          <a:custGeom>
            <a:avLst/>
            <a:gdLst/>
            <a:ahLst/>
            <a:cxnLst/>
            <a:rect l="l" t="t" r="r" b="b"/>
            <a:pathLst>
              <a:path w="10159">
                <a:moveTo>
                  <a:pt x="0" y="0"/>
                </a:moveTo>
                <a:lnTo>
                  <a:pt x="10159" y="0"/>
                </a:lnTo>
              </a:path>
            </a:pathLst>
          </a:custGeom>
          <a:ln w="888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4" name="object 84"/>
          <p:cNvSpPr/>
          <p:nvPr/>
        </p:nvSpPr>
        <p:spPr>
          <a:xfrm>
            <a:off x="6657340" y="2868929"/>
            <a:ext cx="10160" cy="0"/>
          </a:xfrm>
          <a:custGeom>
            <a:avLst/>
            <a:gdLst/>
            <a:ahLst/>
            <a:cxnLst/>
            <a:rect l="l" t="t" r="r" b="b"/>
            <a:pathLst>
              <a:path w="10159">
                <a:moveTo>
                  <a:pt x="0" y="0"/>
                </a:moveTo>
                <a:lnTo>
                  <a:pt x="10159" y="0"/>
                </a:lnTo>
              </a:path>
            </a:pathLst>
          </a:custGeom>
          <a:ln w="1016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5" name="object 85"/>
          <p:cNvSpPr/>
          <p:nvPr/>
        </p:nvSpPr>
        <p:spPr>
          <a:xfrm>
            <a:off x="6657340" y="2849879"/>
            <a:ext cx="10160" cy="0"/>
          </a:xfrm>
          <a:custGeom>
            <a:avLst/>
            <a:gdLst/>
            <a:ahLst/>
            <a:cxnLst/>
            <a:rect l="l" t="t" r="r" b="b"/>
            <a:pathLst>
              <a:path w="10159">
                <a:moveTo>
                  <a:pt x="0" y="0"/>
                </a:moveTo>
                <a:lnTo>
                  <a:pt x="10159" y="0"/>
                </a:lnTo>
              </a:path>
            </a:pathLst>
          </a:custGeom>
          <a:ln w="1016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6" name="object 86"/>
          <p:cNvSpPr/>
          <p:nvPr/>
        </p:nvSpPr>
        <p:spPr>
          <a:xfrm>
            <a:off x="6657340" y="2830195"/>
            <a:ext cx="10160" cy="0"/>
          </a:xfrm>
          <a:custGeom>
            <a:avLst/>
            <a:gdLst/>
            <a:ahLst/>
            <a:cxnLst/>
            <a:rect l="l" t="t" r="r" b="b"/>
            <a:pathLst>
              <a:path w="10159">
                <a:moveTo>
                  <a:pt x="0" y="0"/>
                </a:moveTo>
                <a:lnTo>
                  <a:pt x="10159" y="0"/>
                </a:lnTo>
              </a:path>
            </a:pathLst>
          </a:custGeom>
          <a:ln w="888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7" name="object 87"/>
          <p:cNvSpPr/>
          <p:nvPr/>
        </p:nvSpPr>
        <p:spPr>
          <a:xfrm>
            <a:off x="6657340" y="2810510"/>
            <a:ext cx="10160" cy="0"/>
          </a:xfrm>
          <a:custGeom>
            <a:avLst/>
            <a:gdLst/>
            <a:ahLst/>
            <a:cxnLst/>
            <a:rect l="l" t="t" r="r" b="b"/>
            <a:pathLst>
              <a:path w="10159">
                <a:moveTo>
                  <a:pt x="0" y="0"/>
                </a:moveTo>
                <a:lnTo>
                  <a:pt x="10159" y="0"/>
                </a:lnTo>
              </a:path>
            </a:pathLst>
          </a:custGeom>
          <a:ln w="1016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8" name="object 88"/>
          <p:cNvSpPr/>
          <p:nvPr/>
        </p:nvSpPr>
        <p:spPr>
          <a:xfrm>
            <a:off x="6657340" y="2791460"/>
            <a:ext cx="10160" cy="0"/>
          </a:xfrm>
          <a:custGeom>
            <a:avLst/>
            <a:gdLst/>
            <a:ahLst/>
            <a:cxnLst/>
            <a:rect l="l" t="t" r="r" b="b"/>
            <a:pathLst>
              <a:path w="10159">
                <a:moveTo>
                  <a:pt x="0" y="0"/>
                </a:moveTo>
                <a:lnTo>
                  <a:pt x="10159" y="0"/>
                </a:lnTo>
              </a:path>
            </a:pathLst>
          </a:custGeom>
          <a:ln w="1016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9" name="object 89"/>
          <p:cNvSpPr/>
          <p:nvPr/>
        </p:nvSpPr>
        <p:spPr>
          <a:xfrm>
            <a:off x="6657340" y="2771775"/>
            <a:ext cx="10160" cy="0"/>
          </a:xfrm>
          <a:custGeom>
            <a:avLst/>
            <a:gdLst/>
            <a:ahLst/>
            <a:cxnLst/>
            <a:rect l="l" t="t" r="r" b="b"/>
            <a:pathLst>
              <a:path w="10159">
                <a:moveTo>
                  <a:pt x="0" y="0"/>
                </a:moveTo>
                <a:lnTo>
                  <a:pt x="10159" y="0"/>
                </a:lnTo>
              </a:path>
            </a:pathLst>
          </a:custGeom>
          <a:ln w="889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0" name="object 90"/>
          <p:cNvSpPr/>
          <p:nvPr/>
        </p:nvSpPr>
        <p:spPr>
          <a:xfrm>
            <a:off x="6657340" y="2752089"/>
            <a:ext cx="10160" cy="0"/>
          </a:xfrm>
          <a:custGeom>
            <a:avLst/>
            <a:gdLst/>
            <a:ahLst/>
            <a:cxnLst/>
            <a:rect l="l" t="t" r="r" b="b"/>
            <a:pathLst>
              <a:path w="10159">
                <a:moveTo>
                  <a:pt x="0" y="0"/>
                </a:moveTo>
                <a:lnTo>
                  <a:pt x="10159" y="0"/>
                </a:lnTo>
              </a:path>
            </a:pathLst>
          </a:custGeom>
          <a:ln w="1016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1" name="object 91"/>
          <p:cNvSpPr/>
          <p:nvPr/>
        </p:nvSpPr>
        <p:spPr>
          <a:xfrm>
            <a:off x="6657340" y="2733039"/>
            <a:ext cx="10160" cy="0"/>
          </a:xfrm>
          <a:custGeom>
            <a:avLst/>
            <a:gdLst/>
            <a:ahLst/>
            <a:cxnLst/>
            <a:rect l="l" t="t" r="r" b="b"/>
            <a:pathLst>
              <a:path w="10159">
                <a:moveTo>
                  <a:pt x="0" y="0"/>
                </a:moveTo>
                <a:lnTo>
                  <a:pt x="10159" y="0"/>
                </a:lnTo>
              </a:path>
            </a:pathLst>
          </a:custGeom>
          <a:ln w="1016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2" name="object 92"/>
          <p:cNvSpPr/>
          <p:nvPr/>
        </p:nvSpPr>
        <p:spPr>
          <a:xfrm>
            <a:off x="6657340" y="2713989"/>
            <a:ext cx="10160" cy="0"/>
          </a:xfrm>
          <a:custGeom>
            <a:avLst/>
            <a:gdLst/>
            <a:ahLst/>
            <a:cxnLst/>
            <a:rect l="l" t="t" r="r" b="b"/>
            <a:pathLst>
              <a:path w="10159">
                <a:moveTo>
                  <a:pt x="0" y="0"/>
                </a:moveTo>
                <a:lnTo>
                  <a:pt x="10159" y="0"/>
                </a:lnTo>
              </a:path>
            </a:pathLst>
          </a:custGeom>
          <a:ln w="1016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3" name="object 93"/>
          <p:cNvSpPr/>
          <p:nvPr/>
        </p:nvSpPr>
        <p:spPr>
          <a:xfrm>
            <a:off x="6657340" y="2694304"/>
            <a:ext cx="10160" cy="0"/>
          </a:xfrm>
          <a:custGeom>
            <a:avLst/>
            <a:gdLst/>
            <a:ahLst/>
            <a:cxnLst/>
            <a:rect l="l" t="t" r="r" b="b"/>
            <a:pathLst>
              <a:path w="10159">
                <a:moveTo>
                  <a:pt x="0" y="0"/>
                </a:moveTo>
                <a:lnTo>
                  <a:pt x="10159" y="0"/>
                </a:lnTo>
              </a:path>
            </a:pathLst>
          </a:custGeom>
          <a:ln w="888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4" name="object 94"/>
          <p:cNvSpPr/>
          <p:nvPr/>
        </p:nvSpPr>
        <p:spPr>
          <a:xfrm>
            <a:off x="6657340" y="2674620"/>
            <a:ext cx="10160" cy="0"/>
          </a:xfrm>
          <a:custGeom>
            <a:avLst/>
            <a:gdLst/>
            <a:ahLst/>
            <a:cxnLst/>
            <a:rect l="l" t="t" r="r" b="b"/>
            <a:pathLst>
              <a:path w="10159">
                <a:moveTo>
                  <a:pt x="0" y="0"/>
                </a:moveTo>
                <a:lnTo>
                  <a:pt x="10159" y="0"/>
                </a:lnTo>
              </a:path>
            </a:pathLst>
          </a:custGeom>
          <a:ln w="1016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5" name="object 95"/>
          <p:cNvSpPr/>
          <p:nvPr/>
        </p:nvSpPr>
        <p:spPr>
          <a:xfrm>
            <a:off x="6657340" y="2655570"/>
            <a:ext cx="10160" cy="0"/>
          </a:xfrm>
          <a:custGeom>
            <a:avLst/>
            <a:gdLst/>
            <a:ahLst/>
            <a:cxnLst/>
            <a:rect l="l" t="t" r="r" b="b"/>
            <a:pathLst>
              <a:path w="10159">
                <a:moveTo>
                  <a:pt x="0" y="0"/>
                </a:moveTo>
                <a:lnTo>
                  <a:pt x="10159" y="0"/>
                </a:lnTo>
              </a:path>
            </a:pathLst>
          </a:custGeom>
          <a:ln w="1016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6" name="object 96"/>
          <p:cNvSpPr/>
          <p:nvPr/>
        </p:nvSpPr>
        <p:spPr>
          <a:xfrm>
            <a:off x="6657340" y="2635885"/>
            <a:ext cx="10160" cy="0"/>
          </a:xfrm>
          <a:custGeom>
            <a:avLst/>
            <a:gdLst/>
            <a:ahLst/>
            <a:cxnLst/>
            <a:rect l="l" t="t" r="r" b="b"/>
            <a:pathLst>
              <a:path w="10159">
                <a:moveTo>
                  <a:pt x="0" y="0"/>
                </a:moveTo>
                <a:lnTo>
                  <a:pt x="10159" y="0"/>
                </a:lnTo>
              </a:path>
            </a:pathLst>
          </a:custGeom>
          <a:ln w="888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7" name="object 97"/>
          <p:cNvSpPr/>
          <p:nvPr/>
        </p:nvSpPr>
        <p:spPr>
          <a:xfrm>
            <a:off x="6657340" y="2616835"/>
            <a:ext cx="10160" cy="0"/>
          </a:xfrm>
          <a:custGeom>
            <a:avLst/>
            <a:gdLst/>
            <a:ahLst/>
            <a:cxnLst/>
            <a:rect l="l" t="t" r="r" b="b"/>
            <a:pathLst>
              <a:path w="10159">
                <a:moveTo>
                  <a:pt x="0" y="0"/>
                </a:moveTo>
                <a:lnTo>
                  <a:pt x="10159" y="0"/>
                </a:lnTo>
              </a:path>
            </a:pathLst>
          </a:custGeom>
          <a:ln w="888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8" name="object 98"/>
          <p:cNvSpPr/>
          <p:nvPr/>
        </p:nvSpPr>
        <p:spPr>
          <a:xfrm>
            <a:off x="6657340" y="2597150"/>
            <a:ext cx="10160" cy="0"/>
          </a:xfrm>
          <a:custGeom>
            <a:avLst/>
            <a:gdLst/>
            <a:ahLst/>
            <a:cxnLst/>
            <a:rect l="l" t="t" r="r" b="b"/>
            <a:pathLst>
              <a:path w="10159">
                <a:moveTo>
                  <a:pt x="0" y="0"/>
                </a:moveTo>
                <a:lnTo>
                  <a:pt x="10159" y="0"/>
                </a:lnTo>
              </a:path>
            </a:pathLst>
          </a:custGeom>
          <a:ln w="1015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9" name="object 99"/>
          <p:cNvSpPr/>
          <p:nvPr/>
        </p:nvSpPr>
        <p:spPr>
          <a:xfrm>
            <a:off x="6657340" y="2578100"/>
            <a:ext cx="10160" cy="0"/>
          </a:xfrm>
          <a:custGeom>
            <a:avLst/>
            <a:gdLst/>
            <a:ahLst/>
            <a:cxnLst/>
            <a:rect l="l" t="t" r="r" b="b"/>
            <a:pathLst>
              <a:path w="10159">
                <a:moveTo>
                  <a:pt x="0" y="0"/>
                </a:moveTo>
                <a:lnTo>
                  <a:pt x="10159" y="0"/>
                </a:lnTo>
              </a:path>
            </a:pathLst>
          </a:custGeom>
          <a:ln w="1015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0" name="object 100"/>
          <p:cNvSpPr/>
          <p:nvPr/>
        </p:nvSpPr>
        <p:spPr>
          <a:xfrm>
            <a:off x="6657340" y="2558414"/>
            <a:ext cx="10160" cy="0"/>
          </a:xfrm>
          <a:custGeom>
            <a:avLst/>
            <a:gdLst/>
            <a:ahLst/>
            <a:cxnLst/>
            <a:rect l="l" t="t" r="r" b="b"/>
            <a:pathLst>
              <a:path w="10159">
                <a:moveTo>
                  <a:pt x="0" y="0"/>
                </a:moveTo>
                <a:lnTo>
                  <a:pt x="10159" y="0"/>
                </a:lnTo>
              </a:path>
            </a:pathLst>
          </a:custGeom>
          <a:ln w="888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1" name="object 101"/>
          <p:cNvSpPr/>
          <p:nvPr/>
        </p:nvSpPr>
        <p:spPr>
          <a:xfrm>
            <a:off x="6657340" y="2539364"/>
            <a:ext cx="10160" cy="0"/>
          </a:xfrm>
          <a:custGeom>
            <a:avLst/>
            <a:gdLst/>
            <a:ahLst/>
            <a:cxnLst/>
            <a:rect l="l" t="t" r="r" b="b"/>
            <a:pathLst>
              <a:path w="10159">
                <a:moveTo>
                  <a:pt x="0" y="0"/>
                </a:moveTo>
                <a:lnTo>
                  <a:pt x="10159" y="0"/>
                </a:lnTo>
              </a:path>
            </a:pathLst>
          </a:custGeom>
          <a:ln w="888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2" name="object 102"/>
          <p:cNvSpPr/>
          <p:nvPr/>
        </p:nvSpPr>
        <p:spPr>
          <a:xfrm>
            <a:off x="6657340" y="2519679"/>
            <a:ext cx="10160" cy="0"/>
          </a:xfrm>
          <a:custGeom>
            <a:avLst/>
            <a:gdLst/>
            <a:ahLst/>
            <a:cxnLst/>
            <a:rect l="l" t="t" r="r" b="b"/>
            <a:pathLst>
              <a:path w="10159">
                <a:moveTo>
                  <a:pt x="0" y="0"/>
                </a:moveTo>
                <a:lnTo>
                  <a:pt x="10159" y="0"/>
                </a:lnTo>
              </a:path>
            </a:pathLst>
          </a:custGeom>
          <a:ln w="1016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3" name="object 103"/>
          <p:cNvSpPr/>
          <p:nvPr/>
        </p:nvSpPr>
        <p:spPr>
          <a:xfrm>
            <a:off x="6657340" y="2500629"/>
            <a:ext cx="10160" cy="0"/>
          </a:xfrm>
          <a:custGeom>
            <a:avLst/>
            <a:gdLst/>
            <a:ahLst/>
            <a:cxnLst/>
            <a:rect l="l" t="t" r="r" b="b"/>
            <a:pathLst>
              <a:path w="10159">
                <a:moveTo>
                  <a:pt x="0" y="0"/>
                </a:moveTo>
                <a:lnTo>
                  <a:pt x="10159" y="0"/>
                </a:lnTo>
              </a:path>
            </a:pathLst>
          </a:custGeom>
          <a:ln w="1016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4" name="object 104"/>
          <p:cNvSpPr/>
          <p:nvPr/>
        </p:nvSpPr>
        <p:spPr>
          <a:xfrm>
            <a:off x="6657340" y="2461260"/>
            <a:ext cx="10160" cy="0"/>
          </a:xfrm>
          <a:custGeom>
            <a:avLst/>
            <a:gdLst/>
            <a:ahLst/>
            <a:cxnLst/>
            <a:rect l="l" t="t" r="r" b="b"/>
            <a:pathLst>
              <a:path w="10159">
                <a:moveTo>
                  <a:pt x="0" y="0"/>
                </a:moveTo>
                <a:lnTo>
                  <a:pt x="10159" y="0"/>
                </a:lnTo>
              </a:path>
            </a:pathLst>
          </a:custGeom>
          <a:ln w="1016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5" name="object 105"/>
          <p:cNvSpPr/>
          <p:nvPr/>
        </p:nvSpPr>
        <p:spPr>
          <a:xfrm>
            <a:off x="6662419" y="2418079"/>
            <a:ext cx="0" cy="67310"/>
          </a:xfrm>
          <a:custGeom>
            <a:avLst/>
            <a:gdLst/>
            <a:ahLst/>
            <a:cxnLst/>
            <a:rect l="l" t="t" r="r" b="b"/>
            <a:pathLst>
              <a:path h="67310">
                <a:moveTo>
                  <a:pt x="0" y="0"/>
                </a:moveTo>
                <a:lnTo>
                  <a:pt x="0" y="67310"/>
                </a:lnTo>
              </a:path>
            </a:pathLst>
          </a:custGeom>
          <a:ln w="1015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6" name="object 106"/>
          <p:cNvSpPr txBox="1"/>
          <p:nvPr/>
        </p:nvSpPr>
        <p:spPr>
          <a:xfrm>
            <a:off x="4114800" y="2447290"/>
            <a:ext cx="1563370" cy="9296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096010">
              <a:lnSpc>
                <a:spcPct val="100000"/>
              </a:lnSpc>
            </a:pPr>
            <a:r>
              <a:rPr sz="3600" spc="-7" baseline="13888" dirty="0">
                <a:latin typeface="Arial"/>
                <a:cs typeface="Arial"/>
              </a:rPr>
              <a:t>H</a:t>
            </a:r>
            <a:r>
              <a:rPr sz="1400" spc="-20" dirty="0">
                <a:latin typeface="Arial"/>
                <a:cs typeface="Arial"/>
              </a:rPr>
              <a:t>A</a:t>
            </a:r>
            <a:r>
              <a:rPr sz="1400" spc="-10" dirty="0">
                <a:latin typeface="Arial"/>
                <a:cs typeface="Arial"/>
              </a:rPr>
              <a:t>B</a:t>
            </a:r>
            <a:endParaRPr sz="14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480"/>
              </a:spcBef>
            </a:pPr>
            <a:r>
              <a:rPr sz="2400" dirty="0">
                <a:latin typeface="Arial"/>
                <a:cs typeface="Arial"/>
              </a:rPr>
              <a:t>A</a:t>
            </a:r>
            <a:endParaRPr sz="2400">
              <a:latin typeface="Arial"/>
              <a:cs typeface="Arial"/>
            </a:endParaRPr>
          </a:p>
        </p:txBody>
      </p:sp>
      <p:sp>
        <p:nvSpPr>
          <p:cNvPr id="107" name="object 107"/>
          <p:cNvSpPr/>
          <p:nvPr/>
        </p:nvSpPr>
        <p:spPr>
          <a:xfrm>
            <a:off x="6587490" y="2509520"/>
            <a:ext cx="74930" cy="76200"/>
          </a:xfrm>
          <a:custGeom>
            <a:avLst/>
            <a:gdLst/>
            <a:ahLst/>
            <a:cxnLst/>
            <a:rect l="l" t="t" r="r" b="b"/>
            <a:pathLst>
              <a:path w="74929" h="76200">
                <a:moveTo>
                  <a:pt x="0" y="0"/>
                </a:moveTo>
                <a:lnTo>
                  <a:pt x="0" y="76200"/>
                </a:lnTo>
                <a:lnTo>
                  <a:pt x="74929" y="3810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8" name="object 108"/>
          <p:cNvSpPr/>
          <p:nvPr/>
        </p:nvSpPr>
        <p:spPr>
          <a:xfrm>
            <a:off x="5784850" y="2547620"/>
            <a:ext cx="816610" cy="0"/>
          </a:xfrm>
          <a:custGeom>
            <a:avLst/>
            <a:gdLst/>
            <a:ahLst/>
            <a:cxnLst/>
            <a:rect l="l" t="t" r="r" b="b"/>
            <a:pathLst>
              <a:path w="816609">
                <a:moveTo>
                  <a:pt x="0" y="0"/>
                </a:moveTo>
                <a:lnTo>
                  <a:pt x="816609" y="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9" name="object 109"/>
          <p:cNvSpPr/>
          <p:nvPr/>
        </p:nvSpPr>
        <p:spPr>
          <a:xfrm>
            <a:off x="4255770" y="2509520"/>
            <a:ext cx="76200" cy="76200"/>
          </a:xfrm>
          <a:custGeom>
            <a:avLst/>
            <a:gdLst/>
            <a:ahLst/>
            <a:cxnLst/>
            <a:rect l="l" t="t" r="r" b="b"/>
            <a:pathLst>
              <a:path w="76200" h="76200">
                <a:moveTo>
                  <a:pt x="76200" y="0"/>
                </a:moveTo>
                <a:lnTo>
                  <a:pt x="0" y="38100"/>
                </a:lnTo>
                <a:lnTo>
                  <a:pt x="76200" y="76200"/>
                </a:lnTo>
                <a:lnTo>
                  <a:pt x="7620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0" name="object 110"/>
          <p:cNvSpPr/>
          <p:nvPr/>
        </p:nvSpPr>
        <p:spPr>
          <a:xfrm>
            <a:off x="4316729" y="2547620"/>
            <a:ext cx="816610" cy="0"/>
          </a:xfrm>
          <a:custGeom>
            <a:avLst/>
            <a:gdLst/>
            <a:ahLst/>
            <a:cxnLst/>
            <a:rect l="l" t="t" r="r" b="b"/>
            <a:pathLst>
              <a:path w="816610">
                <a:moveTo>
                  <a:pt x="0" y="0"/>
                </a:moveTo>
                <a:lnTo>
                  <a:pt x="816610" y="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1" name="object 111"/>
          <p:cNvSpPr/>
          <p:nvPr/>
        </p:nvSpPr>
        <p:spPr>
          <a:xfrm>
            <a:off x="6605269" y="4330700"/>
            <a:ext cx="118110" cy="116839"/>
          </a:xfrm>
          <a:custGeom>
            <a:avLst/>
            <a:gdLst/>
            <a:ahLst/>
            <a:cxnLst/>
            <a:rect l="l" t="t" r="r" b="b"/>
            <a:pathLst>
              <a:path w="118109" h="116839">
                <a:moveTo>
                  <a:pt x="118109" y="0"/>
                </a:moveTo>
                <a:lnTo>
                  <a:pt x="0" y="0"/>
                </a:lnTo>
                <a:lnTo>
                  <a:pt x="0" y="116839"/>
                </a:lnTo>
                <a:lnTo>
                  <a:pt x="118109" y="116839"/>
                </a:lnTo>
                <a:lnTo>
                  <a:pt x="118109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2" name="object 112"/>
          <p:cNvSpPr/>
          <p:nvPr/>
        </p:nvSpPr>
        <p:spPr>
          <a:xfrm>
            <a:off x="6605269" y="4330700"/>
            <a:ext cx="118110" cy="116839"/>
          </a:xfrm>
          <a:custGeom>
            <a:avLst/>
            <a:gdLst/>
            <a:ahLst/>
            <a:cxnLst/>
            <a:rect l="l" t="t" r="r" b="b"/>
            <a:pathLst>
              <a:path w="118109" h="116839">
                <a:moveTo>
                  <a:pt x="58420" y="116839"/>
                </a:moveTo>
                <a:lnTo>
                  <a:pt x="0" y="116839"/>
                </a:lnTo>
                <a:lnTo>
                  <a:pt x="0" y="0"/>
                </a:lnTo>
                <a:lnTo>
                  <a:pt x="118109" y="0"/>
                </a:lnTo>
                <a:lnTo>
                  <a:pt x="118109" y="116839"/>
                </a:lnTo>
                <a:lnTo>
                  <a:pt x="58420" y="116839"/>
                </a:lnTo>
                <a:close/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3" name="object 113"/>
          <p:cNvSpPr/>
          <p:nvPr/>
        </p:nvSpPr>
        <p:spPr>
          <a:xfrm>
            <a:off x="984250" y="5046979"/>
            <a:ext cx="7485380" cy="16510"/>
          </a:xfrm>
          <a:custGeom>
            <a:avLst/>
            <a:gdLst/>
            <a:ahLst/>
            <a:cxnLst/>
            <a:rect l="l" t="t" r="r" b="b"/>
            <a:pathLst>
              <a:path w="7485380" h="16510">
                <a:moveTo>
                  <a:pt x="0" y="16510"/>
                </a:moveTo>
                <a:lnTo>
                  <a:pt x="7485380" y="0"/>
                </a:lnTo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0650" rIns="0" bIns="0" rtlCol="0">
            <a:spAutoFit/>
          </a:bodyPr>
          <a:lstStyle/>
          <a:p>
            <a:pPr marL="675005">
              <a:lnSpc>
                <a:spcPct val="100000"/>
              </a:lnSpc>
            </a:pPr>
            <a:r>
              <a:rPr sz="4000" spc="-5" dirty="0"/>
              <a:t>Measuring</a:t>
            </a:r>
            <a:r>
              <a:rPr sz="4000" spc="-50" dirty="0"/>
              <a:t> </a:t>
            </a:r>
            <a:r>
              <a:rPr sz="4000" spc="-5" dirty="0"/>
              <a:t>Distance</a:t>
            </a:r>
            <a:endParaRPr sz="4000"/>
          </a:p>
          <a:p>
            <a:pPr marL="1440180">
              <a:lnSpc>
                <a:spcPct val="100000"/>
              </a:lnSpc>
            </a:pPr>
            <a:r>
              <a:rPr sz="2400" spc="-5" dirty="0"/>
              <a:t>in Steep </a:t>
            </a:r>
            <a:r>
              <a:rPr sz="2400" spc="-10" dirty="0"/>
              <a:t>Sloping</a:t>
            </a:r>
            <a:r>
              <a:rPr sz="2400" spc="-50" dirty="0"/>
              <a:t> </a:t>
            </a:r>
            <a:r>
              <a:rPr sz="2400" spc="-5" dirty="0"/>
              <a:t>Areas</a:t>
            </a:r>
            <a:endParaRPr sz="2400"/>
          </a:p>
        </p:txBody>
      </p:sp>
      <p:sp>
        <p:nvSpPr>
          <p:cNvPr id="3" name="object 3"/>
          <p:cNvSpPr/>
          <p:nvPr/>
        </p:nvSpPr>
        <p:spPr>
          <a:xfrm>
            <a:off x="914400" y="1447800"/>
            <a:ext cx="7211059" cy="235712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762000" y="3962400"/>
            <a:ext cx="7496809" cy="260096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216660" y="510540"/>
            <a:ext cx="6710680" cy="67754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tabLst>
                <a:tab pos="1878330" algn="l"/>
              </a:tabLst>
            </a:pPr>
            <a:r>
              <a:rPr dirty="0"/>
              <a:t>Taping	</a:t>
            </a:r>
            <a:r>
              <a:rPr spc="-5" dirty="0"/>
              <a:t>around </a:t>
            </a:r>
            <a:r>
              <a:rPr dirty="0"/>
              <a:t>Obstacles</a:t>
            </a:r>
            <a:r>
              <a:rPr spc="-70" dirty="0"/>
              <a:t> </a:t>
            </a:r>
            <a:r>
              <a:rPr sz="1800" dirty="0"/>
              <a:t>(1)</a:t>
            </a:r>
            <a:endParaRPr sz="1800"/>
          </a:p>
        </p:txBody>
      </p:sp>
      <p:sp>
        <p:nvSpPr>
          <p:cNvPr id="3" name="object 3"/>
          <p:cNvSpPr txBox="1"/>
          <p:nvPr/>
        </p:nvSpPr>
        <p:spPr>
          <a:xfrm>
            <a:off x="534669" y="1647190"/>
            <a:ext cx="7997190" cy="19596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5600" marR="5080" indent="-342900">
              <a:lnSpc>
                <a:spcPct val="100000"/>
              </a:lnSpc>
              <a:buChar char="•"/>
              <a:tabLst>
                <a:tab pos="354965" algn="l"/>
                <a:tab pos="355600" algn="l"/>
              </a:tabLst>
            </a:pPr>
            <a:r>
              <a:rPr sz="3200" spc="-5" dirty="0">
                <a:latin typeface="Arial"/>
                <a:cs typeface="Arial"/>
              </a:rPr>
              <a:t>Where an obstruction (e.g. </a:t>
            </a:r>
            <a:r>
              <a:rPr sz="3200" spc="-10" dirty="0">
                <a:latin typeface="Arial"/>
                <a:cs typeface="Arial"/>
              </a:rPr>
              <a:t>boulder, </a:t>
            </a:r>
            <a:r>
              <a:rPr sz="3200" spc="-5" dirty="0">
                <a:latin typeface="Arial"/>
                <a:cs typeface="Arial"/>
              </a:rPr>
              <a:t>tree,  etc.) lies on the measurement line, it will  be necessary </a:t>
            </a:r>
            <a:r>
              <a:rPr sz="3200" dirty="0">
                <a:latin typeface="Arial"/>
                <a:cs typeface="Arial"/>
              </a:rPr>
              <a:t>to </a:t>
            </a:r>
            <a:r>
              <a:rPr sz="3200" spc="-5" dirty="0">
                <a:latin typeface="Arial"/>
                <a:cs typeface="Arial"/>
              </a:rPr>
              <a:t>break the tape around the  obstacle.</a:t>
            </a:r>
            <a:endParaRPr sz="320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533400" y="3810000"/>
            <a:ext cx="7955280" cy="26543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276600" y="1524000"/>
            <a:ext cx="1219200" cy="1143000"/>
          </a:xfrm>
          <a:custGeom>
            <a:avLst/>
            <a:gdLst/>
            <a:ahLst/>
            <a:cxnLst/>
            <a:rect l="l" t="t" r="r" b="b"/>
            <a:pathLst>
              <a:path w="1219200" h="1143000">
                <a:moveTo>
                  <a:pt x="0" y="1143000"/>
                </a:moveTo>
                <a:lnTo>
                  <a:pt x="1219200" y="0"/>
                </a:lnTo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4495800" y="1524000"/>
            <a:ext cx="1676400" cy="1143000"/>
          </a:xfrm>
          <a:custGeom>
            <a:avLst/>
            <a:gdLst/>
            <a:ahLst/>
            <a:cxnLst/>
            <a:rect l="l" t="t" r="r" b="b"/>
            <a:pathLst>
              <a:path w="1676400" h="1143000">
                <a:moveTo>
                  <a:pt x="0" y="0"/>
                </a:moveTo>
                <a:lnTo>
                  <a:pt x="1676400" y="1143000"/>
                </a:lnTo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066800" y="2667000"/>
            <a:ext cx="6934200" cy="0"/>
          </a:xfrm>
          <a:custGeom>
            <a:avLst/>
            <a:gdLst/>
            <a:ahLst/>
            <a:cxnLst/>
            <a:rect l="l" t="t" r="r" b="b"/>
            <a:pathLst>
              <a:path w="6934200">
                <a:moveTo>
                  <a:pt x="0" y="0"/>
                </a:moveTo>
                <a:lnTo>
                  <a:pt x="6934200" y="0"/>
                </a:lnTo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1216660" y="510540"/>
            <a:ext cx="6710680" cy="6705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tabLst>
                <a:tab pos="1878330" algn="l"/>
              </a:tabLst>
            </a:pPr>
            <a:r>
              <a:rPr dirty="0"/>
              <a:t>Taping	</a:t>
            </a:r>
            <a:r>
              <a:rPr spc="-5" dirty="0"/>
              <a:t>around </a:t>
            </a:r>
            <a:r>
              <a:rPr dirty="0"/>
              <a:t>Obstacles</a:t>
            </a:r>
            <a:r>
              <a:rPr spc="-70" dirty="0"/>
              <a:t> </a:t>
            </a:r>
            <a:r>
              <a:rPr sz="1800" dirty="0"/>
              <a:t>(2)</a:t>
            </a:r>
            <a:endParaRPr sz="1800"/>
          </a:p>
        </p:txBody>
      </p:sp>
      <p:sp>
        <p:nvSpPr>
          <p:cNvPr id="6" name="object 6"/>
          <p:cNvSpPr txBox="1"/>
          <p:nvPr/>
        </p:nvSpPr>
        <p:spPr>
          <a:xfrm>
            <a:off x="534669" y="3552190"/>
            <a:ext cx="7700009" cy="195833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5600" marR="5080" indent="-342900">
              <a:lnSpc>
                <a:spcPct val="100000"/>
              </a:lnSpc>
              <a:buChar char="•"/>
              <a:tabLst>
                <a:tab pos="354965" algn="l"/>
                <a:tab pos="355600" algn="l"/>
              </a:tabLst>
            </a:pPr>
            <a:r>
              <a:rPr sz="3200" spc="-5" dirty="0">
                <a:latin typeface="Arial"/>
                <a:cs typeface="Arial"/>
              </a:rPr>
              <a:t>Horizontal angles </a:t>
            </a:r>
            <a:r>
              <a:rPr sz="3200" dirty="0">
                <a:latin typeface="Symbol"/>
                <a:cs typeface="Symbol"/>
              </a:rPr>
              <a:t></a:t>
            </a:r>
            <a:r>
              <a:rPr sz="3200" dirty="0">
                <a:latin typeface="Times New Roman"/>
                <a:cs typeface="Times New Roman"/>
              </a:rPr>
              <a:t> </a:t>
            </a:r>
            <a:r>
              <a:rPr sz="3200" spc="-5" dirty="0">
                <a:latin typeface="Arial"/>
                <a:cs typeface="Arial"/>
              </a:rPr>
              <a:t>and </a:t>
            </a:r>
            <a:r>
              <a:rPr sz="3200" dirty="0">
                <a:latin typeface="Symbol"/>
                <a:cs typeface="Symbol"/>
              </a:rPr>
              <a:t></a:t>
            </a:r>
            <a:r>
              <a:rPr sz="3200" dirty="0">
                <a:latin typeface="Times New Roman"/>
                <a:cs typeface="Times New Roman"/>
              </a:rPr>
              <a:t> </a:t>
            </a:r>
            <a:r>
              <a:rPr sz="3200" spc="-5" dirty="0">
                <a:latin typeface="Arial"/>
                <a:cs typeface="Arial"/>
              </a:rPr>
              <a:t>are used to  transform the resulting horizontal </a:t>
            </a:r>
            <a:r>
              <a:rPr sz="3200" spc="-10" dirty="0">
                <a:latin typeface="Arial"/>
                <a:cs typeface="Arial"/>
              </a:rPr>
              <a:t>lengths  </a:t>
            </a:r>
            <a:r>
              <a:rPr sz="3200" spc="-5" dirty="0">
                <a:latin typeface="Arial"/>
                <a:cs typeface="Arial"/>
              </a:rPr>
              <a:t>to an </a:t>
            </a:r>
            <a:r>
              <a:rPr sz="3200" spc="-10" dirty="0">
                <a:latin typeface="Arial"/>
                <a:cs typeface="Arial"/>
              </a:rPr>
              <a:t>equivalent </a:t>
            </a:r>
            <a:r>
              <a:rPr sz="3200" spc="-5" dirty="0">
                <a:latin typeface="Arial"/>
                <a:cs typeface="Arial"/>
              </a:rPr>
              <a:t>horizontal length </a:t>
            </a:r>
            <a:r>
              <a:rPr sz="3200" spc="-10" dirty="0">
                <a:latin typeface="Arial"/>
                <a:cs typeface="Arial"/>
              </a:rPr>
              <a:t>along  </a:t>
            </a:r>
            <a:r>
              <a:rPr sz="3200" spc="-5" dirty="0">
                <a:latin typeface="Arial"/>
                <a:cs typeface="Arial"/>
              </a:rPr>
              <a:t>the </a:t>
            </a:r>
            <a:r>
              <a:rPr sz="3200" spc="-10" dirty="0">
                <a:latin typeface="Arial"/>
                <a:cs typeface="Arial"/>
              </a:rPr>
              <a:t>measurement</a:t>
            </a:r>
            <a:r>
              <a:rPr sz="3200" spc="-45" dirty="0">
                <a:latin typeface="Arial"/>
                <a:cs typeface="Arial"/>
              </a:rPr>
              <a:t> </a:t>
            </a:r>
            <a:r>
              <a:rPr sz="3200" spc="-5" dirty="0">
                <a:latin typeface="Arial"/>
                <a:cs typeface="Arial"/>
              </a:rPr>
              <a:t>line</a:t>
            </a:r>
            <a:endParaRPr sz="3200">
              <a:latin typeface="Arial"/>
              <a:cs typeface="Arial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867410" y="2438400"/>
            <a:ext cx="381000" cy="381000"/>
          </a:xfrm>
          <a:custGeom>
            <a:avLst/>
            <a:gdLst/>
            <a:ahLst/>
            <a:cxnLst/>
            <a:rect l="l" t="t" r="r" b="b"/>
            <a:pathLst>
              <a:path w="381000" h="381000">
                <a:moveTo>
                  <a:pt x="381000" y="144779"/>
                </a:moveTo>
                <a:lnTo>
                  <a:pt x="0" y="144779"/>
                </a:lnTo>
                <a:lnTo>
                  <a:pt x="118109" y="236220"/>
                </a:lnTo>
                <a:lnTo>
                  <a:pt x="73659" y="381000"/>
                </a:lnTo>
                <a:lnTo>
                  <a:pt x="190500" y="292100"/>
                </a:lnTo>
                <a:lnTo>
                  <a:pt x="278776" y="292100"/>
                </a:lnTo>
                <a:lnTo>
                  <a:pt x="261620" y="236220"/>
                </a:lnTo>
                <a:lnTo>
                  <a:pt x="381000" y="144779"/>
                </a:lnTo>
                <a:close/>
              </a:path>
              <a:path w="381000" h="381000">
                <a:moveTo>
                  <a:pt x="278776" y="292100"/>
                </a:moveTo>
                <a:lnTo>
                  <a:pt x="190500" y="292100"/>
                </a:lnTo>
                <a:lnTo>
                  <a:pt x="306070" y="381000"/>
                </a:lnTo>
                <a:lnTo>
                  <a:pt x="278776" y="292100"/>
                </a:lnTo>
                <a:close/>
              </a:path>
              <a:path w="381000" h="381000">
                <a:moveTo>
                  <a:pt x="190500" y="0"/>
                </a:moveTo>
                <a:lnTo>
                  <a:pt x="144780" y="144779"/>
                </a:lnTo>
                <a:lnTo>
                  <a:pt x="234950" y="144779"/>
                </a:lnTo>
                <a:lnTo>
                  <a:pt x="190500" y="0"/>
                </a:lnTo>
                <a:close/>
              </a:path>
            </a:pathLst>
          </a:custGeom>
          <a:solidFill>
            <a:srgbClr val="BADFE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867410" y="2438400"/>
            <a:ext cx="381000" cy="381000"/>
          </a:xfrm>
          <a:custGeom>
            <a:avLst/>
            <a:gdLst/>
            <a:ahLst/>
            <a:cxnLst/>
            <a:rect l="l" t="t" r="r" b="b"/>
            <a:pathLst>
              <a:path w="381000" h="381000">
                <a:moveTo>
                  <a:pt x="190500" y="0"/>
                </a:moveTo>
                <a:lnTo>
                  <a:pt x="144780" y="144779"/>
                </a:lnTo>
                <a:lnTo>
                  <a:pt x="0" y="144779"/>
                </a:lnTo>
                <a:lnTo>
                  <a:pt x="118109" y="236220"/>
                </a:lnTo>
                <a:lnTo>
                  <a:pt x="73659" y="381000"/>
                </a:lnTo>
                <a:lnTo>
                  <a:pt x="190500" y="292100"/>
                </a:lnTo>
                <a:lnTo>
                  <a:pt x="306070" y="381000"/>
                </a:lnTo>
                <a:lnTo>
                  <a:pt x="261620" y="236220"/>
                </a:lnTo>
                <a:lnTo>
                  <a:pt x="381000" y="144779"/>
                </a:lnTo>
                <a:lnTo>
                  <a:pt x="234950" y="144779"/>
                </a:lnTo>
                <a:lnTo>
                  <a:pt x="190500" y="0"/>
                </a:lnTo>
                <a:close/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7848600" y="2438400"/>
            <a:ext cx="381000" cy="381000"/>
          </a:xfrm>
          <a:custGeom>
            <a:avLst/>
            <a:gdLst/>
            <a:ahLst/>
            <a:cxnLst/>
            <a:rect l="l" t="t" r="r" b="b"/>
            <a:pathLst>
              <a:path w="381000" h="381000">
                <a:moveTo>
                  <a:pt x="381000" y="144779"/>
                </a:moveTo>
                <a:lnTo>
                  <a:pt x="0" y="144779"/>
                </a:lnTo>
                <a:lnTo>
                  <a:pt x="118109" y="236220"/>
                </a:lnTo>
                <a:lnTo>
                  <a:pt x="73659" y="381000"/>
                </a:lnTo>
                <a:lnTo>
                  <a:pt x="190500" y="292100"/>
                </a:lnTo>
                <a:lnTo>
                  <a:pt x="280046" y="292100"/>
                </a:lnTo>
                <a:lnTo>
                  <a:pt x="262890" y="236220"/>
                </a:lnTo>
                <a:lnTo>
                  <a:pt x="381000" y="144779"/>
                </a:lnTo>
                <a:close/>
              </a:path>
              <a:path w="381000" h="381000">
                <a:moveTo>
                  <a:pt x="280046" y="292100"/>
                </a:moveTo>
                <a:lnTo>
                  <a:pt x="190500" y="292100"/>
                </a:lnTo>
                <a:lnTo>
                  <a:pt x="307340" y="381000"/>
                </a:lnTo>
                <a:lnTo>
                  <a:pt x="280046" y="292100"/>
                </a:lnTo>
                <a:close/>
              </a:path>
              <a:path w="381000" h="381000">
                <a:moveTo>
                  <a:pt x="190500" y="0"/>
                </a:moveTo>
                <a:lnTo>
                  <a:pt x="146050" y="144779"/>
                </a:lnTo>
                <a:lnTo>
                  <a:pt x="234950" y="144779"/>
                </a:lnTo>
                <a:lnTo>
                  <a:pt x="190500" y="0"/>
                </a:lnTo>
                <a:close/>
              </a:path>
            </a:pathLst>
          </a:custGeom>
          <a:solidFill>
            <a:srgbClr val="BADFE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7848600" y="2438400"/>
            <a:ext cx="381000" cy="381000"/>
          </a:xfrm>
          <a:custGeom>
            <a:avLst/>
            <a:gdLst/>
            <a:ahLst/>
            <a:cxnLst/>
            <a:rect l="l" t="t" r="r" b="b"/>
            <a:pathLst>
              <a:path w="381000" h="381000">
                <a:moveTo>
                  <a:pt x="190500" y="0"/>
                </a:moveTo>
                <a:lnTo>
                  <a:pt x="146050" y="144779"/>
                </a:lnTo>
                <a:lnTo>
                  <a:pt x="0" y="144779"/>
                </a:lnTo>
                <a:lnTo>
                  <a:pt x="118109" y="236220"/>
                </a:lnTo>
                <a:lnTo>
                  <a:pt x="73659" y="381000"/>
                </a:lnTo>
                <a:lnTo>
                  <a:pt x="190500" y="292100"/>
                </a:lnTo>
                <a:lnTo>
                  <a:pt x="307340" y="381000"/>
                </a:lnTo>
                <a:lnTo>
                  <a:pt x="262890" y="236220"/>
                </a:lnTo>
                <a:lnTo>
                  <a:pt x="381000" y="144779"/>
                </a:lnTo>
                <a:lnTo>
                  <a:pt x="234950" y="144779"/>
                </a:lnTo>
                <a:lnTo>
                  <a:pt x="190500" y="0"/>
                </a:lnTo>
                <a:close/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4038600" y="2133600"/>
            <a:ext cx="1066800" cy="990600"/>
          </a:xfrm>
          <a:custGeom>
            <a:avLst/>
            <a:gdLst/>
            <a:ahLst/>
            <a:cxnLst/>
            <a:rect l="l" t="t" r="r" b="b"/>
            <a:pathLst>
              <a:path w="1066800" h="990600">
                <a:moveTo>
                  <a:pt x="533400" y="0"/>
                </a:moveTo>
                <a:lnTo>
                  <a:pt x="484842" y="2017"/>
                </a:lnTo>
                <a:lnTo>
                  <a:pt x="437507" y="7954"/>
                </a:lnTo>
                <a:lnTo>
                  <a:pt x="391583" y="17638"/>
                </a:lnTo>
                <a:lnTo>
                  <a:pt x="347258" y="30898"/>
                </a:lnTo>
                <a:lnTo>
                  <a:pt x="304721" y="47559"/>
                </a:lnTo>
                <a:lnTo>
                  <a:pt x="264159" y="67451"/>
                </a:lnTo>
                <a:lnTo>
                  <a:pt x="225762" y="90399"/>
                </a:lnTo>
                <a:lnTo>
                  <a:pt x="189716" y="116233"/>
                </a:lnTo>
                <a:lnTo>
                  <a:pt x="156209" y="144780"/>
                </a:lnTo>
                <a:lnTo>
                  <a:pt x="125432" y="175866"/>
                </a:lnTo>
                <a:lnTo>
                  <a:pt x="97570" y="209320"/>
                </a:lnTo>
                <a:lnTo>
                  <a:pt x="72813" y="244968"/>
                </a:lnTo>
                <a:lnTo>
                  <a:pt x="51348" y="282640"/>
                </a:lnTo>
                <a:lnTo>
                  <a:pt x="33364" y="322161"/>
                </a:lnTo>
                <a:lnTo>
                  <a:pt x="19050" y="363361"/>
                </a:lnTo>
                <a:lnTo>
                  <a:pt x="8592" y="406065"/>
                </a:lnTo>
                <a:lnTo>
                  <a:pt x="2179" y="450102"/>
                </a:lnTo>
                <a:lnTo>
                  <a:pt x="0" y="495300"/>
                </a:lnTo>
                <a:lnTo>
                  <a:pt x="2179" y="540308"/>
                </a:lnTo>
                <a:lnTo>
                  <a:pt x="8592" y="584200"/>
                </a:lnTo>
                <a:lnTo>
                  <a:pt x="19050" y="626797"/>
                </a:lnTo>
                <a:lnTo>
                  <a:pt x="33364" y="667925"/>
                </a:lnTo>
                <a:lnTo>
                  <a:pt x="51348" y="707407"/>
                </a:lnTo>
                <a:lnTo>
                  <a:pt x="72813" y="745066"/>
                </a:lnTo>
                <a:lnTo>
                  <a:pt x="97570" y="780726"/>
                </a:lnTo>
                <a:lnTo>
                  <a:pt x="125432" y="814211"/>
                </a:lnTo>
                <a:lnTo>
                  <a:pt x="156210" y="845343"/>
                </a:lnTo>
                <a:lnTo>
                  <a:pt x="189716" y="873948"/>
                </a:lnTo>
                <a:lnTo>
                  <a:pt x="225762" y="899847"/>
                </a:lnTo>
                <a:lnTo>
                  <a:pt x="264160" y="922866"/>
                </a:lnTo>
                <a:lnTo>
                  <a:pt x="304721" y="942828"/>
                </a:lnTo>
                <a:lnTo>
                  <a:pt x="347258" y="959555"/>
                </a:lnTo>
                <a:lnTo>
                  <a:pt x="391583" y="972872"/>
                </a:lnTo>
                <a:lnTo>
                  <a:pt x="437507" y="982603"/>
                </a:lnTo>
                <a:lnTo>
                  <a:pt x="484842" y="988571"/>
                </a:lnTo>
                <a:lnTo>
                  <a:pt x="533400" y="990600"/>
                </a:lnTo>
                <a:lnTo>
                  <a:pt x="581957" y="988571"/>
                </a:lnTo>
                <a:lnTo>
                  <a:pt x="629292" y="982603"/>
                </a:lnTo>
                <a:lnTo>
                  <a:pt x="675216" y="972872"/>
                </a:lnTo>
                <a:lnTo>
                  <a:pt x="719541" y="959555"/>
                </a:lnTo>
                <a:lnTo>
                  <a:pt x="762078" y="942828"/>
                </a:lnTo>
                <a:lnTo>
                  <a:pt x="802640" y="922866"/>
                </a:lnTo>
                <a:lnTo>
                  <a:pt x="841037" y="899847"/>
                </a:lnTo>
                <a:lnTo>
                  <a:pt x="877083" y="873948"/>
                </a:lnTo>
                <a:lnTo>
                  <a:pt x="910590" y="845343"/>
                </a:lnTo>
                <a:lnTo>
                  <a:pt x="941367" y="814211"/>
                </a:lnTo>
                <a:lnTo>
                  <a:pt x="969229" y="780726"/>
                </a:lnTo>
                <a:lnTo>
                  <a:pt x="993986" y="745066"/>
                </a:lnTo>
                <a:lnTo>
                  <a:pt x="1015451" y="707407"/>
                </a:lnTo>
                <a:lnTo>
                  <a:pt x="1033435" y="667925"/>
                </a:lnTo>
                <a:lnTo>
                  <a:pt x="1047750" y="626797"/>
                </a:lnTo>
                <a:lnTo>
                  <a:pt x="1058207" y="584200"/>
                </a:lnTo>
                <a:lnTo>
                  <a:pt x="1064620" y="540308"/>
                </a:lnTo>
                <a:lnTo>
                  <a:pt x="1066800" y="495300"/>
                </a:lnTo>
                <a:lnTo>
                  <a:pt x="1064620" y="450102"/>
                </a:lnTo>
                <a:lnTo>
                  <a:pt x="1058207" y="406065"/>
                </a:lnTo>
                <a:lnTo>
                  <a:pt x="1047749" y="363361"/>
                </a:lnTo>
                <a:lnTo>
                  <a:pt x="1033435" y="322161"/>
                </a:lnTo>
                <a:lnTo>
                  <a:pt x="1015451" y="282640"/>
                </a:lnTo>
                <a:lnTo>
                  <a:pt x="993986" y="244968"/>
                </a:lnTo>
                <a:lnTo>
                  <a:pt x="969229" y="209320"/>
                </a:lnTo>
                <a:lnTo>
                  <a:pt x="941367" y="175866"/>
                </a:lnTo>
                <a:lnTo>
                  <a:pt x="910589" y="144779"/>
                </a:lnTo>
                <a:lnTo>
                  <a:pt x="877083" y="116233"/>
                </a:lnTo>
                <a:lnTo>
                  <a:pt x="841037" y="90399"/>
                </a:lnTo>
                <a:lnTo>
                  <a:pt x="802639" y="67451"/>
                </a:lnTo>
                <a:lnTo>
                  <a:pt x="762078" y="47559"/>
                </a:lnTo>
                <a:lnTo>
                  <a:pt x="719541" y="30898"/>
                </a:lnTo>
                <a:lnTo>
                  <a:pt x="675216" y="17638"/>
                </a:lnTo>
                <a:lnTo>
                  <a:pt x="629292" y="7954"/>
                </a:lnTo>
                <a:lnTo>
                  <a:pt x="581957" y="2017"/>
                </a:lnTo>
                <a:lnTo>
                  <a:pt x="533400" y="0"/>
                </a:lnTo>
                <a:close/>
              </a:path>
            </a:pathLst>
          </a:custGeom>
          <a:solidFill>
            <a:srgbClr val="0099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3124200" y="2438400"/>
            <a:ext cx="381000" cy="381000"/>
          </a:xfrm>
          <a:custGeom>
            <a:avLst/>
            <a:gdLst/>
            <a:ahLst/>
            <a:cxnLst/>
            <a:rect l="l" t="t" r="r" b="b"/>
            <a:pathLst>
              <a:path w="381000" h="381000">
                <a:moveTo>
                  <a:pt x="381000" y="144779"/>
                </a:moveTo>
                <a:lnTo>
                  <a:pt x="0" y="144779"/>
                </a:lnTo>
                <a:lnTo>
                  <a:pt x="118110" y="236220"/>
                </a:lnTo>
                <a:lnTo>
                  <a:pt x="73660" y="381000"/>
                </a:lnTo>
                <a:lnTo>
                  <a:pt x="190500" y="292100"/>
                </a:lnTo>
                <a:lnTo>
                  <a:pt x="279555" y="292100"/>
                </a:lnTo>
                <a:lnTo>
                  <a:pt x="262889" y="236220"/>
                </a:lnTo>
                <a:lnTo>
                  <a:pt x="381000" y="144779"/>
                </a:lnTo>
                <a:close/>
              </a:path>
              <a:path w="381000" h="381000">
                <a:moveTo>
                  <a:pt x="279555" y="292100"/>
                </a:moveTo>
                <a:lnTo>
                  <a:pt x="190500" y="292100"/>
                </a:lnTo>
                <a:lnTo>
                  <a:pt x="306070" y="381000"/>
                </a:lnTo>
                <a:lnTo>
                  <a:pt x="279555" y="292100"/>
                </a:lnTo>
                <a:close/>
              </a:path>
              <a:path w="381000" h="381000">
                <a:moveTo>
                  <a:pt x="190500" y="0"/>
                </a:moveTo>
                <a:lnTo>
                  <a:pt x="146050" y="144779"/>
                </a:lnTo>
                <a:lnTo>
                  <a:pt x="234950" y="144779"/>
                </a:lnTo>
                <a:lnTo>
                  <a:pt x="190500" y="0"/>
                </a:lnTo>
                <a:close/>
              </a:path>
            </a:pathLst>
          </a:custGeom>
          <a:solidFill>
            <a:srgbClr val="BADFE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3124200" y="2438400"/>
            <a:ext cx="381000" cy="381000"/>
          </a:xfrm>
          <a:custGeom>
            <a:avLst/>
            <a:gdLst/>
            <a:ahLst/>
            <a:cxnLst/>
            <a:rect l="l" t="t" r="r" b="b"/>
            <a:pathLst>
              <a:path w="381000" h="381000">
                <a:moveTo>
                  <a:pt x="190500" y="0"/>
                </a:moveTo>
                <a:lnTo>
                  <a:pt x="146050" y="144779"/>
                </a:lnTo>
                <a:lnTo>
                  <a:pt x="0" y="144779"/>
                </a:lnTo>
                <a:lnTo>
                  <a:pt x="118110" y="236220"/>
                </a:lnTo>
                <a:lnTo>
                  <a:pt x="73660" y="381000"/>
                </a:lnTo>
                <a:lnTo>
                  <a:pt x="190500" y="292100"/>
                </a:lnTo>
                <a:lnTo>
                  <a:pt x="306070" y="381000"/>
                </a:lnTo>
                <a:lnTo>
                  <a:pt x="262889" y="236220"/>
                </a:lnTo>
                <a:lnTo>
                  <a:pt x="381000" y="144779"/>
                </a:lnTo>
                <a:lnTo>
                  <a:pt x="234950" y="144779"/>
                </a:lnTo>
                <a:lnTo>
                  <a:pt x="190500" y="0"/>
                </a:lnTo>
                <a:close/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5943600" y="2438400"/>
            <a:ext cx="381000" cy="381000"/>
          </a:xfrm>
          <a:custGeom>
            <a:avLst/>
            <a:gdLst/>
            <a:ahLst/>
            <a:cxnLst/>
            <a:rect l="l" t="t" r="r" b="b"/>
            <a:pathLst>
              <a:path w="381000" h="381000">
                <a:moveTo>
                  <a:pt x="381000" y="144779"/>
                </a:moveTo>
                <a:lnTo>
                  <a:pt x="0" y="144779"/>
                </a:lnTo>
                <a:lnTo>
                  <a:pt x="118110" y="236220"/>
                </a:lnTo>
                <a:lnTo>
                  <a:pt x="73660" y="381000"/>
                </a:lnTo>
                <a:lnTo>
                  <a:pt x="190500" y="292100"/>
                </a:lnTo>
                <a:lnTo>
                  <a:pt x="280046" y="292100"/>
                </a:lnTo>
                <a:lnTo>
                  <a:pt x="262889" y="236220"/>
                </a:lnTo>
                <a:lnTo>
                  <a:pt x="381000" y="144779"/>
                </a:lnTo>
                <a:close/>
              </a:path>
              <a:path w="381000" h="381000">
                <a:moveTo>
                  <a:pt x="280046" y="292100"/>
                </a:moveTo>
                <a:lnTo>
                  <a:pt x="190500" y="292100"/>
                </a:lnTo>
                <a:lnTo>
                  <a:pt x="307339" y="381000"/>
                </a:lnTo>
                <a:lnTo>
                  <a:pt x="280046" y="292100"/>
                </a:lnTo>
                <a:close/>
              </a:path>
              <a:path w="381000" h="381000">
                <a:moveTo>
                  <a:pt x="190500" y="0"/>
                </a:moveTo>
                <a:lnTo>
                  <a:pt x="146050" y="144779"/>
                </a:lnTo>
                <a:lnTo>
                  <a:pt x="234950" y="144779"/>
                </a:lnTo>
                <a:lnTo>
                  <a:pt x="190500" y="0"/>
                </a:lnTo>
                <a:close/>
              </a:path>
            </a:pathLst>
          </a:custGeom>
          <a:solidFill>
            <a:srgbClr val="BADFE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5943600" y="2438400"/>
            <a:ext cx="381000" cy="381000"/>
          </a:xfrm>
          <a:custGeom>
            <a:avLst/>
            <a:gdLst/>
            <a:ahLst/>
            <a:cxnLst/>
            <a:rect l="l" t="t" r="r" b="b"/>
            <a:pathLst>
              <a:path w="381000" h="381000">
                <a:moveTo>
                  <a:pt x="190500" y="0"/>
                </a:moveTo>
                <a:lnTo>
                  <a:pt x="146050" y="144779"/>
                </a:lnTo>
                <a:lnTo>
                  <a:pt x="0" y="144779"/>
                </a:lnTo>
                <a:lnTo>
                  <a:pt x="118110" y="236220"/>
                </a:lnTo>
                <a:lnTo>
                  <a:pt x="73660" y="381000"/>
                </a:lnTo>
                <a:lnTo>
                  <a:pt x="190500" y="292100"/>
                </a:lnTo>
                <a:lnTo>
                  <a:pt x="307339" y="381000"/>
                </a:lnTo>
                <a:lnTo>
                  <a:pt x="262889" y="236220"/>
                </a:lnTo>
                <a:lnTo>
                  <a:pt x="381000" y="144779"/>
                </a:lnTo>
                <a:lnTo>
                  <a:pt x="234950" y="144779"/>
                </a:lnTo>
                <a:lnTo>
                  <a:pt x="190500" y="0"/>
                </a:lnTo>
                <a:close/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4324350" y="1309369"/>
            <a:ext cx="381000" cy="381000"/>
          </a:xfrm>
          <a:custGeom>
            <a:avLst/>
            <a:gdLst/>
            <a:ahLst/>
            <a:cxnLst/>
            <a:rect l="l" t="t" r="r" b="b"/>
            <a:pathLst>
              <a:path w="381000" h="381000">
                <a:moveTo>
                  <a:pt x="381000" y="146050"/>
                </a:moveTo>
                <a:lnTo>
                  <a:pt x="0" y="146050"/>
                </a:lnTo>
                <a:lnTo>
                  <a:pt x="118110" y="236219"/>
                </a:lnTo>
                <a:lnTo>
                  <a:pt x="73660" y="381000"/>
                </a:lnTo>
                <a:lnTo>
                  <a:pt x="190500" y="292100"/>
                </a:lnTo>
                <a:lnTo>
                  <a:pt x="280046" y="292100"/>
                </a:lnTo>
                <a:lnTo>
                  <a:pt x="262889" y="236219"/>
                </a:lnTo>
                <a:lnTo>
                  <a:pt x="381000" y="146050"/>
                </a:lnTo>
                <a:close/>
              </a:path>
              <a:path w="381000" h="381000">
                <a:moveTo>
                  <a:pt x="280046" y="292100"/>
                </a:moveTo>
                <a:lnTo>
                  <a:pt x="190500" y="292100"/>
                </a:lnTo>
                <a:lnTo>
                  <a:pt x="307339" y="381000"/>
                </a:lnTo>
                <a:lnTo>
                  <a:pt x="280046" y="292100"/>
                </a:lnTo>
                <a:close/>
              </a:path>
              <a:path w="381000" h="381000">
                <a:moveTo>
                  <a:pt x="190500" y="0"/>
                </a:moveTo>
                <a:lnTo>
                  <a:pt x="146050" y="146050"/>
                </a:lnTo>
                <a:lnTo>
                  <a:pt x="234950" y="146050"/>
                </a:lnTo>
                <a:lnTo>
                  <a:pt x="190500" y="0"/>
                </a:lnTo>
                <a:close/>
              </a:path>
            </a:pathLst>
          </a:custGeom>
          <a:solidFill>
            <a:srgbClr val="BADFE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4324350" y="1309369"/>
            <a:ext cx="381000" cy="381000"/>
          </a:xfrm>
          <a:custGeom>
            <a:avLst/>
            <a:gdLst/>
            <a:ahLst/>
            <a:cxnLst/>
            <a:rect l="l" t="t" r="r" b="b"/>
            <a:pathLst>
              <a:path w="381000" h="381000">
                <a:moveTo>
                  <a:pt x="190500" y="0"/>
                </a:moveTo>
                <a:lnTo>
                  <a:pt x="146050" y="146050"/>
                </a:lnTo>
                <a:lnTo>
                  <a:pt x="0" y="146050"/>
                </a:lnTo>
                <a:lnTo>
                  <a:pt x="118110" y="236219"/>
                </a:lnTo>
                <a:lnTo>
                  <a:pt x="73660" y="381000"/>
                </a:lnTo>
                <a:lnTo>
                  <a:pt x="190500" y="292100"/>
                </a:lnTo>
                <a:lnTo>
                  <a:pt x="307339" y="381000"/>
                </a:lnTo>
                <a:lnTo>
                  <a:pt x="262889" y="236219"/>
                </a:lnTo>
                <a:lnTo>
                  <a:pt x="381000" y="146050"/>
                </a:lnTo>
                <a:lnTo>
                  <a:pt x="234950" y="146050"/>
                </a:lnTo>
                <a:lnTo>
                  <a:pt x="190500" y="0"/>
                </a:lnTo>
                <a:close/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 txBox="1"/>
          <p:nvPr/>
        </p:nvSpPr>
        <p:spPr>
          <a:xfrm>
            <a:off x="3577590" y="2199640"/>
            <a:ext cx="270510" cy="4921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3200" dirty="0">
                <a:latin typeface="Symbol"/>
                <a:cs typeface="Symbol"/>
              </a:rPr>
              <a:t></a:t>
            </a:r>
            <a:endParaRPr sz="3200">
              <a:latin typeface="Symbol"/>
              <a:cs typeface="Symbol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5406390" y="2180590"/>
            <a:ext cx="248920" cy="4921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3200" dirty="0">
                <a:latin typeface="Symbol"/>
                <a:cs typeface="Symbol"/>
              </a:rPr>
              <a:t></a:t>
            </a:r>
            <a:endParaRPr sz="3200">
              <a:latin typeface="Symbol"/>
              <a:cs typeface="Symbol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1068069" y="2866390"/>
            <a:ext cx="153035" cy="2851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dirty="0">
                <a:latin typeface="Arial"/>
                <a:cs typeface="Arial"/>
              </a:rPr>
              <a:t>1</a:t>
            </a:r>
            <a:endParaRPr sz="1800">
              <a:latin typeface="Arial"/>
              <a:cs typeface="Arial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3277870" y="2941320"/>
            <a:ext cx="153035" cy="2851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dirty="0">
                <a:latin typeface="Arial"/>
                <a:cs typeface="Arial"/>
              </a:rPr>
              <a:t>2</a:t>
            </a:r>
            <a:endParaRPr sz="1800">
              <a:latin typeface="Arial"/>
              <a:cs typeface="Arial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4800600" y="1341120"/>
            <a:ext cx="153035" cy="2743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dirty="0">
                <a:latin typeface="Arial"/>
                <a:cs typeface="Arial"/>
              </a:rPr>
              <a:t>3</a:t>
            </a:r>
            <a:endParaRPr sz="1800">
              <a:latin typeface="Arial"/>
              <a:cs typeface="Arial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6249670" y="2866390"/>
            <a:ext cx="153035" cy="2851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dirty="0">
                <a:latin typeface="Arial"/>
                <a:cs typeface="Arial"/>
              </a:rPr>
              <a:t>4</a:t>
            </a:r>
            <a:endParaRPr sz="1800">
              <a:latin typeface="Arial"/>
              <a:cs typeface="Arial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8229600" y="2866390"/>
            <a:ext cx="153035" cy="2851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dirty="0">
                <a:latin typeface="Arial"/>
                <a:cs typeface="Arial"/>
              </a:rPr>
              <a:t>5</a:t>
            </a:r>
            <a:endParaRPr sz="1800">
              <a:latin typeface="Arial"/>
              <a:cs typeface="Arial"/>
            </a:endParaRPr>
          </a:p>
        </p:txBody>
      </p:sp>
      <p:sp>
        <p:nvSpPr>
          <p:cNvPr id="25" name="object 25"/>
          <p:cNvSpPr/>
          <p:nvPr/>
        </p:nvSpPr>
        <p:spPr>
          <a:xfrm>
            <a:off x="2286000" y="5852159"/>
            <a:ext cx="4362450" cy="60198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216660" y="510540"/>
            <a:ext cx="6710680" cy="67754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tabLst>
                <a:tab pos="1878330" algn="l"/>
              </a:tabLst>
            </a:pPr>
            <a:r>
              <a:rPr dirty="0"/>
              <a:t>Taping	</a:t>
            </a:r>
            <a:r>
              <a:rPr spc="-5" dirty="0"/>
              <a:t>around </a:t>
            </a:r>
            <a:r>
              <a:rPr dirty="0"/>
              <a:t>Obstacles</a:t>
            </a:r>
            <a:r>
              <a:rPr spc="-70" dirty="0"/>
              <a:t> </a:t>
            </a:r>
            <a:r>
              <a:rPr sz="1800" dirty="0"/>
              <a:t>(3)</a:t>
            </a:r>
            <a:endParaRPr sz="1800"/>
          </a:p>
        </p:txBody>
      </p:sp>
      <p:sp>
        <p:nvSpPr>
          <p:cNvPr id="3" name="object 3"/>
          <p:cNvSpPr txBox="1"/>
          <p:nvPr/>
        </p:nvSpPr>
        <p:spPr>
          <a:xfrm>
            <a:off x="534669" y="1647190"/>
            <a:ext cx="7544434" cy="147193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5600" marR="5080" indent="-342900">
              <a:lnSpc>
                <a:spcPct val="100000"/>
              </a:lnSpc>
              <a:buChar char="•"/>
              <a:tabLst>
                <a:tab pos="354965" algn="l"/>
                <a:tab pos="355600" algn="l"/>
              </a:tabLst>
            </a:pPr>
            <a:r>
              <a:rPr sz="3200" spc="-5" dirty="0">
                <a:latin typeface="Arial"/>
                <a:cs typeface="Arial"/>
              </a:rPr>
              <a:t>Horizontal angles are measured using </a:t>
            </a:r>
            <a:r>
              <a:rPr sz="3200" dirty="0">
                <a:latin typeface="Arial"/>
                <a:cs typeface="Arial"/>
              </a:rPr>
              <a:t>a  </a:t>
            </a:r>
            <a:r>
              <a:rPr sz="3200" spc="-5" dirty="0">
                <a:latin typeface="Arial"/>
                <a:cs typeface="Arial"/>
              </a:rPr>
              <a:t>compass or are calculated using the  cosine</a:t>
            </a:r>
            <a:r>
              <a:rPr sz="3200" spc="-70" dirty="0">
                <a:latin typeface="Arial"/>
                <a:cs typeface="Arial"/>
              </a:rPr>
              <a:t> </a:t>
            </a:r>
            <a:r>
              <a:rPr sz="3200" spc="-5" dirty="0">
                <a:latin typeface="Arial"/>
                <a:cs typeface="Arial"/>
              </a:rPr>
              <a:t>law.</a:t>
            </a:r>
            <a:endParaRPr sz="320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3276600" y="3505200"/>
            <a:ext cx="1219200" cy="1143000"/>
          </a:xfrm>
          <a:custGeom>
            <a:avLst/>
            <a:gdLst/>
            <a:ahLst/>
            <a:cxnLst/>
            <a:rect l="l" t="t" r="r" b="b"/>
            <a:pathLst>
              <a:path w="1219200" h="1143000">
                <a:moveTo>
                  <a:pt x="0" y="1143000"/>
                </a:moveTo>
                <a:lnTo>
                  <a:pt x="1219200" y="0"/>
                </a:lnTo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066800" y="4648200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1016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132839" y="4648200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1016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198880" y="4648200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1016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264919" y="4648200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1016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1332230" y="4648200"/>
            <a:ext cx="36830" cy="0"/>
          </a:xfrm>
          <a:custGeom>
            <a:avLst/>
            <a:gdLst/>
            <a:ahLst/>
            <a:cxnLst/>
            <a:rect l="l" t="t" r="r" b="b"/>
            <a:pathLst>
              <a:path w="36830">
                <a:moveTo>
                  <a:pt x="0" y="0"/>
                </a:moveTo>
                <a:lnTo>
                  <a:pt x="36829" y="0"/>
                </a:lnTo>
              </a:path>
            </a:pathLst>
          </a:custGeom>
          <a:ln w="1016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1398269" y="4648200"/>
            <a:ext cx="36830" cy="0"/>
          </a:xfrm>
          <a:custGeom>
            <a:avLst/>
            <a:gdLst/>
            <a:ahLst/>
            <a:cxnLst/>
            <a:rect l="l" t="t" r="r" b="b"/>
            <a:pathLst>
              <a:path w="36830">
                <a:moveTo>
                  <a:pt x="0" y="0"/>
                </a:moveTo>
                <a:lnTo>
                  <a:pt x="36830" y="0"/>
                </a:lnTo>
              </a:path>
            </a:pathLst>
          </a:custGeom>
          <a:ln w="1016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1464310" y="4648200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1016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1530350" y="4648200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1016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1596389" y="4648200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099" y="0"/>
                </a:lnTo>
              </a:path>
            </a:pathLst>
          </a:custGeom>
          <a:ln w="1016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1662429" y="4648200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1016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1728470" y="4648200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1016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1795779" y="4648200"/>
            <a:ext cx="36830" cy="0"/>
          </a:xfrm>
          <a:custGeom>
            <a:avLst/>
            <a:gdLst/>
            <a:ahLst/>
            <a:cxnLst/>
            <a:rect l="l" t="t" r="r" b="b"/>
            <a:pathLst>
              <a:path w="36830">
                <a:moveTo>
                  <a:pt x="0" y="0"/>
                </a:moveTo>
                <a:lnTo>
                  <a:pt x="36830" y="0"/>
                </a:lnTo>
              </a:path>
            </a:pathLst>
          </a:custGeom>
          <a:ln w="1016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1861820" y="4648200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1016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1927860" y="4648200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1016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1993900" y="4648200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1016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2059939" y="4648200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1016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2125979" y="4648200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1016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2193289" y="4648200"/>
            <a:ext cx="36830" cy="0"/>
          </a:xfrm>
          <a:custGeom>
            <a:avLst/>
            <a:gdLst/>
            <a:ahLst/>
            <a:cxnLst/>
            <a:rect l="l" t="t" r="r" b="b"/>
            <a:pathLst>
              <a:path w="36830">
                <a:moveTo>
                  <a:pt x="0" y="0"/>
                </a:moveTo>
                <a:lnTo>
                  <a:pt x="36830" y="0"/>
                </a:lnTo>
              </a:path>
            </a:pathLst>
          </a:custGeom>
          <a:ln w="1016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2259329" y="4648200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1016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2325370" y="4648200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1016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2391410" y="4648200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1016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2457450" y="4648200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1016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2523489" y="4648200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1016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2590800" y="4648200"/>
            <a:ext cx="36830" cy="0"/>
          </a:xfrm>
          <a:custGeom>
            <a:avLst/>
            <a:gdLst/>
            <a:ahLst/>
            <a:cxnLst/>
            <a:rect l="l" t="t" r="r" b="b"/>
            <a:pathLst>
              <a:path w="36830">
                <a:moveTo>
                  <a:pt x="0" y="0"/>
                </a:moveTo>
                <a:lnTo>
                  <a:pt x="36830" y="0"/>
                </a:lnTo>
              </a:path>
            </a:pathLst>
          </a:custGeom>
          <a:ln w="1016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2656839" y="4648200"/>
            <a:ext cx="36830" cy="0"/>
          </a:xfrm>
          <a:custGeom>
            <a:avLst/>
            <a:gdLst/>
            <a:ahLst/>
            <a:cxnLst/>
            <a:rect l="l" t="t" r="r" b="b"/>
            <a:pathLst>
              <a:path w="36830">
                <a:moveTo>
                  <a:pt x="0" y="0"/>
                </a:moveTo>
                <a:lnTo>
                  <a:pt x="36830" y="0"/>
                </a:lnTo>
              </a:path>
            </a:pathLst>
          </a:custGeom>
          <a:ln w="1016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2722879" y="4648200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1016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2788920" y="4648200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1016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2854960" y="4648200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1016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2921000" y="4648200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1016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2987039" y="4648200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1016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3054350" y="4648200"/>
            <a:ext cx="36830" cy="0"/>
          </a:xfrm>
          <a:custGeom>
            <a:avLst/>
            <a:gdLst/>
            <a:ahLst/>
            <a:cxnLst/>
            <a:rect l="l" t="t" r="r" b="b"/>
            <a:pathLst>
              <a:path w="36830">
                <a:moveTo>
                  <a:pt x="0" y="0"/>
                </a:moveTo>
                <a:lnTo>
                  <a:pt x="36830" y="0"/>
                </a:lnTo>
              </a:path>
            </a:pathLst>
          </a:custGeom>
          <a:ln w="1016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3120389" y="4648200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1016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3186429" y="4648200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1016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3252470" y="4648200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1016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3318509" y="4648200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1016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3384550" y="4648200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1016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3451859" y="4648200"/>
            <a:ext cx="36830" cy="0"/>
          </a:xfrm>
          <a:custGeom>
            <a:avLst/>
            <a:gdLst/>
            <a:ahLst/>
            <a:cxnLst/>
            <a:rect l="l" t="t" r="r" b="b"/>
            <a:pathLst>
              <a:path w="36829">
                <a:moveTo>
                  <a:pt x="0" y="0"/>
                </a:moveTo>
                <a:lnTo>
                  <a:pt x="36829" y="0"/>
                </a:lnTo>
              </a:path>
            </a:pathLst>
          </a:custGeom>
          <a:ln w="1016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3517900" y="4648200"/>
            <a:ext cx="36830" cy="0"/>
          </a:xfrm>
          <a:custGeom>
            <a:avLst/>
            <a:gdLst/>
            <a:ahLst/>
            <a:cxnLst/>
            <a:rect l="l" t="t" r="r" b="b"/>
            <a:pathLst>
              <a:path w="36829">
                <a:moveTo>
                  <a:pt x="0" y="0"/>
                </a:moveTo>
                <a:lnTo>
                  <a:pt x="36829" y="0"/>
                </a:lnTo>
              </a:path>
            </a:pathLst>
          </a:custGeom>
          <a:ln w="1016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3583940" y="4648200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1016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3649979" y="4648200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1016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3716020" y="4648200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1016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3782059" y="4648200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1016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3849370" y="4648200"/>
            <a:ext cx="36830" cy="0"/>
          </a:xfrm>
          <a:custGeom>
            <a:avLst/>
            <a:gdLst/>
            <a:ahLst/>
            <a:cxnLst/>
            <a:rect l="l" t="t" r="r" b="b"/>
            <a:pathLst>
              <a:path w="36829">
                <a:moveTo>
                  <a:pt x="0" y="0"/>
                </a:moveTo>
                <a:lnTo>
                  <a:pt x="36829" y="0"/>
                </a:lnTo>
              </a:path>
            </a:pathLst>
          </a:custGeom>
          <a:ln w="1016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3915409" y="4648200"/>
            <a:ext cx="36830" cy="0"/>
          </a:xfrm>
          <a:custGeom>
            <a:avLst/>
            <a:gdLst/>
            <a:ahLst/>
            <a:cxnLst/>
            <a:rect l="l" t="t" r="r" b="b"/>
            <a:pathLst>
              <a:path w="36829">
                <a:moveTo>
                  <a:pt x="0" y="0"/>
                </a:moveTo>
                <a:lnTo>
                  <a:pt x="36829" y="0"/>
                </a:lnTo>
              </a:path>
            </a:pathLst>
          </a:custGeom>
          <a:ln w="1016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3981450" y="4648200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1016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4047490" y="4648200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1016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4113529" y="4648200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1016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4179570" y="4648200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1016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4245609" y="4648200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1016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4312920" y="4648200"/>
            <a:ext cx="36830" cy="0"/>
          </a:xfrm>
          <a:custGeom>
            <a:avLst/>
            <a:gdLst/>
            <a:ahLst/>
            <a:cxnLst/>
            <a:rect l="l" t="t" r="r" b="b"/>
            <a:pathLst>
              <a:path w="36829">
                <a:moveTo>
                  <a:pt x="0" y="0"/>
                </a:moveTo>
                <a:lnTo>
                  <a:pt x="36829" y="0"/>
                </a:lnTo>
              </a:path>
            </a:pathLst>
          </a:custGeom>
          <a:ln w="1016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4378959" y="4648200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1016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4445000" y="4648200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1016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867410" y="4419600"/>
            <a:ext cx="381000" cy="381000"/>
          </a:xfrm>
          <a:custGeom>
            <a:avLst/>
            <a:gdLst/>
            <a:ahLst/>
            <a:cxnLst/>
            <a:rect l="l" t="t" r="r" b="b"/>
            <a:pathLst>
              <a:path w="381000" h="381000">
                <a:moveTo>
                  <a:pt x="381000" y="146050"/>
                </a:moveTo>
                <a:lnTo>
                  <a:pt x="0" y="146050"/>
                </a:lnTo>
                <a:lnTo>
                  <a:pt x="118109" y="236219"/>
                </a:lnTo>
                <a:lnTo>
                  <a:pt x="73659" y="381000"/>
                </a:lnTo>
                <a:lnTo>
                  <a:pt x="190500" y="292100"/>
                </a:lnTo>
                <a:lnTo>
                  <a:pt x="278776" y="292100"/>
                </a:lnTo>
                <a:lnTo>
                  <a:pt x="261620" y="236219"/>
                </a:lnTo>
                <a:lnTo>
                  <a:pt x="381000" y="146050"/>
                </a:lnTo>
                <a:close/>
              </a:path>
              <a:path w="381000" h="381000">
                <a:moveTo>
                  <a:pt x="278776" y="292100"/>
                </a:moveTo>
                <a:lnTo>
                  <a:pt x="190500" y="292100"/>
                </a:lnTo>
                <a:lnTo>
                  <a:pt x="306070" y="381000"/>
                </a:lnTo>
                <a:lnTo>
                  <a:pt x="278776" y="292100"/>
                </a:lnTo>
                <a:close/>
              </a:path>
              <a:path w="381000" h="381000">
                <a:moveTo>
                  <a:pt x="190500" y="0"/>
                </a:moveTo>
                <a:lnTo>
                  <a:pt x="144780" y="146050"/>
                </a:lnTo>
                <a:lnTo>
                  <a:pt x="234950" y="146050"/>
                </a:lnTo>
                <a:lnTo>
                  <a:pt x="190500" y="0"/>
                </a:lnTo>
                <a:close/>
              </a:path>
            </a:pathLst>
          </a:custGeom>
          <a:solidFill>
            <a:srgbClr val="BADFE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867410" y="4419600"/>
            <a:ext cx="381000" cy="381000"/>
          </a:xfrm>
          <a:custGeom>
            <a:avLst/>
            <a:gdLst/>
            <a:ahLst/>
            <a:cxnLst/>
            <a:rect l="l" t="t" r="r" b="b"/>
            <a:pathLst>
              <a:path w="381000" h="381000">
                <a:moveTo>
                  <a:pt x="190500" y="0"/>
                </a:moveTo>
                <a:lnTo>
                  <a:pt x="144780" y="146050"/>
                </a:lnTo>
                <a:lnTo>
                  <a:pt x="0" y="146050"/>
                </a:lnTo>
                <a:lnTo>
                  <a:pt x="118109" y="236219"/>
                </a:lnTo>
                <a:lnTo>
                  <a:pt x="73659" y="381000"/>
                </a:lnTo>
                <a:lnTo>
                  <a:pt x="190500" y="292100"/>
                </a:lnTo>
                <a:lnTo>
                  <a:pt x="306070" y="381000"/>
                </a:lnTo>
                <a:lnTo>
                  <a:pt x="261620" y="236219"/>
                </a:lnTo>
                <a:lnTo>
                  <a:pt x="381000" y="146050"/>
                </a:lnTo>
                <a:lnTo>
                  <a:pt x="234950" y="146050"/>
                </a:lnTo>
                <a:lnTo>
                  <a:pt x="190500" y="0"/>
                </a:lnTo>
                <a:close/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4038600" y="4114800"/>
            <a:ext cx="1066800" cy="990600"/>
          </a:xfrm>
          <a:custGeom>
            <a:avLst/>
            <a:gdLst/>
            <a:ahLst/>
            <a:cxnLst/>
            <a:rect l="l" t="t" r="r" b="b"/>
            <a:pathLst>
              <a:path w="1066800" h="990600">
                <a:moveTo>
                  <a:pt x="533400" y="0"/>
                </a:moveTo>
                <a:lnTo>
                  <a:pt x="484842" y="2028"/>
                </a:lnTo>
                <a:lnTo>
                  <a:pt x="437507" y="7996"/>
                </a:lnTo>
                <a:lnTo>
                  <a:pt x="391583" y="17727"/>
                </a:lnTo>
                <a:lnTo>
                  <a:pt x="347258" y="31044"/>
                </a:lnTo>
                <a:lnTo>
                  <a:pt x="304721" y="47771"/>
                </a:lnTo>
                <a:lnTo>
                  <a:pt x="264159" y="67733"/>
                </a:lnTo>
                <a:lnTo>
                  <a:pt x="225762" y="90752"/>
                </a:lnTo>
                <a:lnTo>
                  <a:pt x="189716" y="116651"/>
                </a:lnTo>
                <a:lnTo>
                  <a:pt x="156209" y="145256"/>
                </a:lnTo>
                <a:lnTo>
                  <a:pt x="125432" y="176388"/>
                </a:lnTo>
                <a:lnTo>
                  <a:pt x="97570" y="209873"/>
                </a:lnTo>
                <a:lnTo>
                  <a:pt x="72813" y="245533"/>
                </a:lnTo>
                <a:lnTo>
                  <a:pt x="51348" y="283192"/>
                </a:lnTo>
                <a:lnTo>
                  <a:pt x="33364" y="322674"/>
                </a:lnTo>
                <a:lnTo>
                  <a:pt x="19050" y="363802"/>
                </a:lnTo>
                <a:lnTo>
                  <a:pt x="8592" y="406400"/>
                </a:lnTo>
                <a:lnTo>
                  <a:pt x="2179" y="450291"/>
                </a:lnTo>
                <a:lnTo>
                  <a:pt x="0" y="495300"/>
                </a:lnTo>
                <a:lnTo>
                  <a:pt x="2179" y="540308"/>
                </a:lnTo>
                <a:lnTo>
                  <a:pt x="8592" y="584200"/>
                </a:lnTo>
                <a:lnTo>
                  <a:pt x="19050" y="626797"/>
                </a:lnTo>
                <a:lnTo>
                  <a:pt x="33364" y="667925"/>
                </a:lnTo>
                <a:lnTo>
                  <a:pt x="51348" y="707407"/>
                </a:lnTo>
                <a:lnTo>
                  <a:pt x="72813" y="745066"/>
                </a:lnTo>
                <a:lnTo>
                  <a:pt x="97570" y="780726"/>
                </a:lnTo>
                <a:lnTo>
                  <a:pt x="125432" y="814211"/>
                </a:lnTo>
                <a:lnTo>
                  <a:pt x="156210" y="845343"/>
                </a:lnTo>
                <a:lnTo>
                  <a:pt x="189716" y="873948"/>
                </a:lnTo>
                <a:lnTo>
                  <a:pt x="225762" y="899847"/>
                </a:lnTo>
                <a:lnTo>
                  <a:pt x="264160" y="922866"/>
                </a:lnTo>
                <a:lnTo>
                  <a:pt x="304721" y="942828"/>
                </a:lnTo>
                <a:lnTo>
                  <a:pt x="347258" y="959555"/>
                </a:lnTo>
                <a:lnTo>
                  <a:pt x="391583" y="972872"/>
                </a:lnTo>
                <a:lnTo>
                  <a:pt x="437507" y="982603"/>
                </a:lnTo>
                <a:lnTo>
                  <a:pt x="484842" y="988571"/>
                </a:lnTo>
                <a:lnTo>
                  <a:pt x="533400" y="990600"/>
                </a:lnTo>
                <a:lnTo>
                  <a:pt x="581957" y="988571"/>
                </a:lnTo>
                <a:lnTo>
                  <a:pt x="629292" y="982603"/>
                </a:lnTo>
                <a:lnTo>
                  <a:pt x="675216" y="972872"/>
                </a:lnTo>
                <a:lnTo>
                  <a:pt x="719541" y="959555"/>
                </a:lnTo>
                <a:lnTo>
                  <a:pt x="762078" y="942828"/>
                </a:lnTo>
                <a:lnTo>
                  <a:pt x="802640" y="922866"/>
                </a:lnTo>
                <a:lnTo>
                  <a:pt x="841037" y="899847"/>
                </a:lnTo>
                <a:lnTo>
                  <a:pt x="877083" y="873948"/>
                </a:lnTo>
                <a:lnTo>
                  <a:pt x="910590" y="845343"/>
                </a:lnTo>
                <a:lnTo>
                  <a:pt x="941367" y="814211"/>
                </a:lnTo>
                <a:lnTo>
                  <a:pt x="969229" y="780726"/>
                </a:lnTo>
                <a:lnTo>
                  <a:pt x="993986" y="745066"/>
                </a:lnTo>
                <a:lnTo>
                  <a:pt x="1015451" y="707407"/>
                </a:lnTo>
                <a:lnTo>
                  <a:pt x="1033435" y="667925"/>
                </a:lnTo>
                <a:lnTo>
                  <a:pt x="1047750" y="626797"/>
                </a:lnTo>
                <a:lnTo>
                  <a:pt x="1058207" y="584199"/>
                </a:lnTo>
                <a:lnTo>
                  <a:pt x="1064620" y="540308"/>
                </a:lnTo>
                <a:lnTo>
                  <a:pt x="1066800" y="495300"/>
                </a:lnTo>
                <a:lnTo>
                  <a:pt x="1064620" y="450291"/>
                </a:lnTo>
                <a:lnTo>
                  <a:pt x="1058207" y="406400"/>
                </a:lnTo>
                <a:lnTo>
                  <a:pt x="1047749" y="363802"/>
                </a:lnTo>
                <a:lnTo>
                  <a:pt x="1033435" y="322674"/>
                </a:lnTo>
                <a:lnTo>
                  <a:pt x="1015451" y="283192"/>
                </a:lnTo>
                <a:lnTo>
                  <a:pt x="993986" y="245533"/>
                </a:lnTo>
                <a:lnTo>
                  <a:pt x="969229" y="209873"/>
                </a:lnTo>
                <a:lnTo>
                  <a:pt x="941367" y="176388"/>
                </a:lnTo>
                <a:lnTo>
                  <a:pt x="910589" y="145256"/>
                </a:lnTo>
                <a:lnTo>
                  <a:pt x="877083" y="116651"/>
                </a:lnTo>
                <a:lnTo>
                  <a:pt x="841037" y="90752"/>
                </a:lnTo>
                <a:lnTo>
                  <a:pt x="802639" y="67733"/>
                </a:lnTo>
                <a:lnTo>
                  <a:pt x="762078" y="47771"/>
                </a:lnTo>
                <a:lnTo>
                  <a:pt x="719541" y="31044"/>
                </a:lnTo>
                <a:lnTo>
                  <a:pt x="675216" y="17727"/>
                </a:lnTo>
                <a:lnTo>
                  <a:pt x="629292" y="7996"/>
                </a:lnTo>
                <a:lnTo>
                  <a:pt x="581957" y="2028"/>
                </a:lnTo>
                <a:lnTo>
                  <a:pt x="533400" y="0"/>
                </a:lnTo>
                <a:close/>
              </a:path>
            </a:pathLst>
          </a:custGeom>
          <a:solidFill>
            <a:srgbClr val="0099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3124200" y="4419600"/>
            <a:ext cx="381000" cy="381000"/>
          </a:xfrm>
          <a:custGeom>
            <a:avLst/>
            <a:gdLst/>
            <a:ahLst/>
            <a:cxnLst/>
            <a:rect l="l" t="t" r="r" b="b"/>
            <a:pathLst>
              <a:path w="381000" h="381000">
                <a:moveTo>
                  <a:pt x="381000" y="146050"/>
                </a:moveTo>
                <a:lnTo>
                  <a:pt x="0" y="146050"/>
                </a:lnTo>
                <a:lnTo>
                  <a:pt x="118110" y="236219"/>
                </a:lnTo>
                <a:lnTo>
                  <a:pt x="73660" y="381000"/>
                </a:lnTo>
                <a:lnTo>
                  <a:pt x="190500" y="292100"/>
                </a:lnTo>
                <a:lnTo>
                  <a:pt x="279555" y="292100"/>
                </a:lnTo>
                <a:lnTo>
                  <a:pt x="262889" y="236219"/>
                </a:lnTo>
                <a:lnTo>
                  <a:pt x="381000" y="146050"/>
                </a:lnTo>
                <a:close/>
              </a:path>
              <a:path w="381000" h="381000">
                <a:moveTo>
                  <a:pt x="279555" y="292100"/>
                </a:moveTo>
                <a:lnTo>
                  <a:pt x="190500" y="292100"/>
                </a:lnTo>
                <a:lnTo>
                  <a:pt x="306070" y="381000"/>
                </a:lnTo>
                <a:lnTo>
                  <a:pt x="279555" y="292100"/>
                </a:lnTo>
                <a:close/>
              </a:path>
              <a:path w="381000" h="381000">
                <a:moveTo>
                  <a:pt x="190500" y="0"/>
                </a:moveTo>
                <a:lnTo>
                  <a:pt x="146050" y="146050"/>
                </a:lnTo>
                <a:lnTo>
                  <a:pt x="234950" y="146050"/>
                </a:lnTo>
                <a:lnTo>
                  <a:pt x="190500" y="0"/>
                </a:lnTo>
                <a:close/>
              </a:path>
            </a:pathLst>
          </a:custGeom>
          <a:solidFill>
            <a:srgbClr val="BADFE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" name="object 61"/>
          <p:cNvSpPr/>
          <p:nvPr/>
        </p:nvSpPr>
        <p:spPr>
          <a:xfrm>
            <a:off x="3124200" y="4419600"/>
            <a:ext cx="381000" cy="381000"/>
          </a:xfrm>
          <a:custGeom>
            <a:avLst/>
            <a:gdLst/>
            <a:ahLst/>
            <a:cxnLst/>
            <a:rect l="l" t="t" r="r" b="b"/>
            <a:pathLst>
              <a:path w="381000" h="381000">
                <a:moveTo>
                  <a:pt x="190500" y="0"/>
                </a:moveTo>
                <a:lnTo>
                  <a:pt x="146050" y="146050"/>
                </a:lnTo>
                <a:lnTo>
                  <a:pt x="0" y="146050"/>
                </a:lnTo>
                <a:lnTo>
                  <a:pt x="118110" y="236219"/>
                </a:lnTo>
                <a:lnTo>
                  <a:pt x="73660" y="381000"/>
                </a:lnTo>
                <a:lnTo>
                  <a:pt x="190500" y="292100"/>
                </a:lnTo>
                <a:lnTo>
                  <a:pt x="306070" y="381000"/>
                </a:lnTo>
                <a:lnTo>
                  <a:pt x="262889" y="236219"/>
                </a:lnTo>
                <a:lnTo>
                  <a:pt x="381000" y="146050"/>
                </a:lnTo>
                <a:lnTo>
                  <a:pt x="234950" y="146050"/>
                </a:lnTo>
                <a:lnTo>
                  <a:pt x="190500" y="0"/>
                </a:lnTo>
                <a:close/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" name="object 62"/>
          <p:cNvSpPr/>
          <p:nvPr/>
        </p:nvSpPr>
        <p:spPr>
          <a:xfrm>
            <a:off x="4324350" y="3290570"/>
            <a:ext cx="381000" cy="381000"/>
          </a:xfrm>
          <a:custGeom>
            <a:avLst/>
            <a:gdLst/>
            <a:ahLst/>
            <a:cxnLst/>
            <a:rect l="l" t="t" r="r" b="b"/>
            <a:pathLst>
              <a:path w="381000" h="381000">
                <a:moveTo>
                  <a:pt x="381000" y="146050"/>
                </a:moveTo>
                <a:lnTo>
                  <a:pt x="0" y="146050"/>
                </a:lnTo>
                <a:lnTo>
                  <a:pt x="118110" y="236219"/>
                </a:lnTo>
                <a:lnTo>
                  <a:pt x="73660" y="380999"/>
                </a:lnTo>
                <a:lnTo>
                  <a:pt x="190500" y="292100"/>
                </a:lnTo>
                <a:lnTo>
                  <a:pt x="280046" y="292100"/>
                </a:lnTo>
                <a:lnTo>
                  <a:pt x="262889" y="236219"/>
                </a:lnTo>
                <a:lnTo>
                  <a:pt x="381000" y="146050"/>
                </a:lnTo>
                <a:close/>
              </a:path>
              <a:path w="381000" h="381000">
                <a:moveTo>
                  <a:pt x="280046" y="292100"/>
                </a:moveTo>
                <a:lnTo>
                  <a:pt x="190500" y="292100"/>
                </a:lnTo>
                <a:lnTo>
                  <a:pt x="307339" y="380999"/>
                </a:lnTo>
                <a:lnTo>
                  <a:pt x="280046" y="292100"/>
                </a:lnTo>
                <a:close/>
              </a:path>
              <a:path w="381000" h="381000">
                <a:moveTo>
                  <a:pt x="190500" y="0"/>
                </a:moveTo>
                <a:lnTo>
                  <a:pt x="146050" y="146050"/>
                </a:lnTo>
                <a:lnTo>
                  <a:pt x="234950" y="146050"/>
                </a:lnTo>
                <a:lnTo>
                  <a:pt x="190500" y="0"/>
                </a:lnTo>
                <a:close/>
              </a:path>
            </a:pathLst>
          </a:custGeom>
          <a:solidFill>
            <a:srgbClr val="BADFE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" name="object 63"/>
          <p:cNvSpPr/>
          <p:nvPr/>
        </p:nvSpPr>
        <p:spPr>
          <a:xfrm>
            <a:off x="4324350" y="3290570"/>
            <a:ext cx="381000" cy="381000"/>
          </a:xfrm>
          <a:custGeom>
            <a:avLst/>
            <a:gdLst/>
            <a:ahLst/>
            <a:cxnLst/>
            <a:rect l="l" t="t" r="r" b="b"/>
            <a:pathLst>
              <a:path w="381000" h="381000">
                <a:moveTo>
                  <a:pt x="190500" y="0"/>
                </a:moveTo>
                <a:lnTo>
                  <a:pt x="146050" y="146050"/>
                </a:lnTo>
                <a:lnTo>
                  <a:pt x="0" y="146050"/>
                </a:lnTo>
                <a:lnTo>
                  <a:pt x="118110" y="236219"/>
                </a:lnTo>
                <a:lnTo>
                  <a:pt x="73660" y="380999"/>
                </a:lnTo>
                <a:lnTo>
                  <a:pt x="190500" y="292100"/>
                </a:lnTo>
                <a:lnTo>
                  <a:pt x="307339" y="380999"/>
                </a:lnTo>
                <a:lnTo>
                  <a:pt x="262889" y="236219"/>
                </a:lnTo>
                <a:lnTo>
                  <a:pt x="381000" y="146050"/>
                </a:lnTo>
                <a:lnTo>
                  <a:pt x="234950" y="146050"/>
                </a:lnTo>
                <a:lnTo>
                  <a:pt x="190500" y="0"/>
                </a:lnTo>
                <a:close/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" name="object 64"/>
          <p:cNvSpPr txBox="1"/>
          <p:nvPr/>
        </p:nvSpPr>
        <p:spPr>
          <a:xfrm>
            <a:off x="1982470" y="3704590"/>
            <a:ext cx="2235835" cy="135064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R="360680" algn="ctr">
              <a:lnSpc>
                <a:spcPts val="1980"/>
              </a:lnSpc>
            </a:pPr>
            <a:r>
              <a:rPr sz="1800" dirty="0">
                <a:latin typeface="Arial"/>
                <a:cs typeface="Arial"/>
              </a:rPr>
              <a:t>C</a:t>
            </a:r>
            <a:endParaRPr sz="1800">
              <a:latin typeface="Arial"/>
              <a:cs typeface="Arial"/>
            </a:endParaRPr>
          </a:p>
          <a:p>
            <a:pPr marR="5080" algn="r">
              <a:lnSpc>
                <a:spcPts val="1875"/>
              </a:lnSpc>
            </a:pPr>
            <a:r>
              <a:rPr sz="1800" dirty="0">
                <a:latin typeface="Arial"/>
                <a:cs typeface="Arial"/>
              </a:rPr>
              <a:t>B</a:t>
            </a:r>
            <a:endParaRPr sz="1800">
              <a:latin typeface="Arial"/>
              <a:cs typeface="Arial"/>
            </a:endParaRPr>
          </a:p>
          <a:p>
            <a:pPr marR="374650" algn="r">
              <a:lnSpc>
                <a:spcPts val="3735"/>
              </a:lnSpc>
            </a:pPr>
            <a:r>
              <a:rPr sz="3200" dirty="0">
                <a:latin typeface="Symbol"/>
                <a:cs typeface="Symbol"/>
              </a:rPr>
              <a:t></a:t>
            </a:r>
            <a:endParaRPr sz="3200">
              <a:latin typeface="Symbol"/>
              <a:cs typeface="Symbol"/>
            </a:endParaRPr>
          </a:p>
          <a:p>
            <a:pPr marL="12700">
              <a:lnSpc>
                <a:spcPct val="100000"/>
              </a:lnSpc>
              <a:spcBef>
                <a:spcPts val="800"/>
              </a:spcBef>
            </a:pPr>
            <a:r>
              <a:rPr sz="1800" dirty="0">
                <a:latin typeface="Arial"/>
                <a:cs typeface="Arial"/>
              </a:rPr>
              <a:t>A</a:t>
            </a:r>
            <a:endParaRPr sz="1800">
              <a:latin typeface="Arial"/>
              <a:cs typeface="Arial"/>
            </a:endParaRPr>
          </a:p>
        </p:txBody>
      </p:sp>
      <p:sp>
        <p:nvSpPr>
          <p:cNvPr id="65" name="object 65"/>
          <p:cNvSpPr/>
          <p:nvPr/>
        </p:nvSpPr>
        <p:spPr>
          <a:xfrm>
            <a:off x="1065530" y="4631690"/>
            <a:ext cx="38100" cy="20320"/>
          </a:xfrm>
          <a:custGeom>
            <a:avLst/>
            <a:gdLst/>
            <a:ahLst/>
            <a:cxnLst/>
            <a:rect l="l" t="t" r="r" b="b"/>
            <a:pathLst>
              <a:path w="38100" h="20320">
                <a:moveTo>
                  <a:pt x="35559" y="0"/>
                </a:moveTo>
                <a:lnTo>
                  <a:pt x="0" y="11430"/>
                </a:lnTo>
                <a:lnTo>
                  <a:pt x="2539" y="20320"/>
                </a:lnTo>
                <a:lnTo>
                  <a:pt x="38100" y="8890"/>
                </a:lnTo>
                <a:lnTo>
                  <a:pt x="35559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" name="object 66"/>
          <p:cNvSpPr/>
          <p:nvPr/>
        </p:nvSpPr>
        <p:spPr>
          <a:xfrm>
            <a:off x="1127760" y="4610100"/>
            <a:ext cx="39370" cy="21590"/>
          </a:xfrm>
          <a:custGeom>
            <a:avLst/>
            <a:gdLst/>
            <a:ahLst/>
            <a:cxnLst/>
            <a:rect l="l" t="t" r="r" b="b"/>
            <a:pathLst>
              <a:path w="39369" h="21589">
                <a:moveTo>
                  <a:pt x="35559" y="0"/>
                </a:moveTo>
                <a:lnTo>
                  <a:pt x="0" y="12700"/>
                </a:lnTo>
                <a:lnTo>
                  <a:pt x="3809" y="21589"/>
                </a:lnTo>
                <a:lnTo>
                  <a:pt x="39370" y="8889"/>
                </a:lnTo>
                <a:lnTo>
                  <a:pt x="35559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" name="object 67"/>
          <p:cNvSpPr/>
          <p:nvPr/>
        </p:nvSpPr>
        <p:spPr>
          <a:xfrm>
            <a:off x="1191260" y="4589779"/>
            <a:ext cx="38100" cy="20320"/>
          </a:xfrm>
          <a:custGeom>
            <a:avLst/>
            <a:gdLst/>
            <a:ahLst/>
            <a:cxnLst/>
            <a:rect l="l" t="t" r="r" b="b"/>
            <a:pathLst>
              <a:path w="38100" h="20320">
                <a:moveTo>
                  <a:pt x="35559" y="0"/>
                </a:moveTo>
                <a:lnTo>
                  <a:pt x="0" y="11430"/>
                </a:lnTo>
                <a:lnTo>
                  <a:pt x="2540" y="20320"/>
                </a:lnTo>
                <a:lnTo>
                  <a:pt x="38100" y="8890"/>
                </a:lnTo>
                <a:lnTo>
                  <a:pt x="35559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" name="object 68"/>
          <p:cNvSpPr/>
          <p:nvPr/>
        </p:nvSpPr>
        <p:spPr>
          <a:xfrm>
            <a:off x="1253489" y="4568190"/>
            <a:ext cx="39370" cy="21590"/>
          </a:xfrm>
          <a:custGeom>
            <a:avLst/>
            <a:gdLst/>
            <a:ahLst/>
            <a:cxnLst/>
            <a:rect l="l" t="t" r="r" b="b"/>
            <a:pathLst>
              <a:path w="39369" h="21589">
                <a:moveTo>
                  <a:pt x="35559" y="0"/>
                </a:moveTo>
                <a:lnTo>
                  <a:pt x="0" y="12700"/>
                </a:lnTo>
                <a:lnTo>
                  <a:pt x="3809" y="21590"/>
                </a:lnTo>
                <a:lnTo>
                  <a:pt x="39369" y="10160"/>
                </a:lnTo>
                <a:lnTo>
                  <a:pt x="35559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" name="object 69"/>
          <p:cNvSpPr/>
          <p:nvPr/>
        </p:nvSpPr>
        <p:spPr>
          <a:xfrm>
            <a:off x="1316989" y="4547870"/>
            <a:ext cx="38100" cy="20320"/>
          </a:xfrm>
          <a:custGeom>
            <a:avLst/>
            <a:gdLst/>
            <a:ahLst/>
            <a:cxnLst/>
            <a:rect l="l" t="t" r="r" b="b"/>
            <a:pathLst>
              <a:path w="38100" h="20320">
                <a:moveTo>
                  <a:pt x="35559" y="0"/>
                </a:moveTo>
                <a:lnTo>
                  <a:pt x="0" y="11429"/>
                </a:lnTo>
                <a:lnTo>
                  <a:pt x="2540" y="20319"/>
                </a:lnTo>
                <a:lnTo>
                  <a:pt x="38100" y="8889"/>
                </a:lnTo>
                <a:lnTo>
                  <a:pt x="35559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" name="object 70"/>
          <p:cNvSpPr/>
          <p:nvPr/>
        </p:nvSpPr>
        <p:spPr>
          <a:xfrm>
            <a:off x="1379219" y="4527550"/>
            <a:ext cx="39370" cy="20320"/>
          </a:xfrm>
          <a:custGeom>
            <a:avLst/>
            <a:gdLst/>
            <a:ahLst/>
            <a:cxnLst/>
            <a:rect l="l" t="t" r="r" b="b"/>
            <a:pathLst>
              <a:path w="39369" h="20320">
                <a:moveTo>
                  <a:pt x="35560" y="0"/>
                </a:moveTo>
                <a:lnTo>
                  <a:pt x="0" y="11430"/>
                </a:lnTo>
                <a:lnTo>
                  <a:pt x="3810" y="20319"/>
                </a:lnTo>
                <a:lnTo>
                  <a:pt x="39370" y="7619"/>
                </a:lnTo>
                <a:lnTo>
                  <a:pt x="3556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" name="object 71"/>
          <p:cNvSpPr/>
          <p:nvPr/>
        </p:nvSpPr>
        <p:spPr>
          <a:xfrm>
            <a:off x="1442719" y="4505959"/>
            <a:ext cx="38100" cy="20320"/>
          </a:xfrm>
          <a:custGeom>
            <a:avLst/>
            <a:gdLst/>
            <a:ahLst/>
            <a:cxnLst/>
            <a:rect l="l" t="t" r="r" b="b"/>
            <a:pathLst>
              <a:path w="38100" h="20320">
                <a:moveTo>
                  <a:pt x="35560" y="0"/>
                </a:moveTo>
                <a:lnTo>
                  <a:pt x="0" y="11429"/>
                </a:lnTo>
                <a:lnTo>
                  <a:pt x="2540" y="20319"/>
                </a:lnTo>
                <a:lnTo>
                  <a:pt x="38100" y="8889"/>
                </a:lnTo>
                <a:lnTo>
                  <a:pt x="3556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" name="object 72"/>
          <p:cNvSpPr/>
          <p:nvPr/>
        </p:nvSpPr>
        <p:spPr>
          <a:xfrm>
            <a:off x="1504950" y="4484370"/>
            <a:ext cx="39370" cy="21590"/>
          </a:xfrm>
          <a:custGeom>
            <a:avLst/>
            <a:gdLst/>
            <a:ahLst/>
            <a:cxnLst/>
            <a:rect l="l" t="t" r="r" b="b"/>
            <a:pathLst>
              <a:path w="39369" h="21589">
                <a:moveTo>
                  <a:pt x="35559" y="0"/>
                </a:moveTo>
                <a:lnTo>
                  <a:pt x="0" y="12699"/>
                </a:lnTo>
                <a:lnTo>
                  <a:pt x="2540" y="21589"/>
                </a:lnTo>
                <a:lnTo>
                  <a:pt x="39369" y="8889"/>
                </a:lnTo>
                <a:lnTo>
                  <a:pt x="35559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" name="object 73"/>
          <p:cNvSpPr/>
          <p:nvPr/>
        </p:nvSpPr>
        <p:spPr>
          <a:xfrm>
            <a:off x="1567180" y="4464050"/>
            <a:ext cx="39370" cy="20320"/>
          </a:xfrm>
          <a:custGeom>
            <a:avLst/>
            <a:gdLst/>
            <a:ahLst/>
            <a:cxnLst/>
            <a:rect l="l" t="t" r="r" b="b"/>
            <a:pathLst>
              <a:path w="39369" h="20320">
                <a:moveTo>
                  <a:pt x="36829" y="0"/>
                </a:moveTo>
                <a:lnTo>
                  <a:pt x="0" y="11430"/>
                </a:lnTo>
                <a:lnTo>
                  <a:pt x="3809" y="20319"/>
                </a:lnTo>
                <a:lnTo>
                  <a:pt x="39369" y="8889"/>
                </a:lnTo>
                <a:lnTo>
                  <a:pt x="36829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" name="object 74"/>
          <p:cNvSpPr/>
          <p:nvPr/>
        </p:nvSpPr>
        <p:spPr>
          <a:xfrm>
            <a:off x="1630679" y="4443729"/>
            <a:ext cx="39370" cy="20320"/>
          </a:xfrm>
          <a:custGeom>
            <a:avLst/>
            <a:gdLst/>
            <a:ahLst/>
            <a:cxnLst/>
            <a:rect l="l" t="t" r="r" b="b"/>
            <a:pathLst>
              <a:path w="39369" h="20320">
                <a:moveTo>
                  <a:pt x="35559" y="0"/>
                </a:moveTo>
                <a:lnTo>
                  <a:pt x="0" y="11430"/>
                </a:lnTo>
                <a:lnTo>
                  <a:pt x="2539" y="20320"/>
                </a:lnTo>
                <a:lnTo>
                  <a:pt x="39369" y="7620"/>
                </a:lnTo>
                <a:lnTo>
                  <a:pt x="35559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5" name="object 75"/>
          <p:cNvSpPr/>
          <p:nvPr/>
        </p:nvSpPr>
        <p:spPr>
          <a:xfrm>
            <a:off x="1692910" y="4422140"/>
            <a:ext cx="39370" cy="20320"/>
          </a:xfrm>
          <a:custGeom>
            <a:avLst/>
            <a:gdLst/>
            <a:ahLst/>
            <a:cxnLst/>
            <a:rect l="l" t="t" r="r" b="b"/>
            <a:pathLst>
              <a:path w="39369" h="20320">
                <a:moveTo>
                  <a:pt x="36829" y="0"/>
                </a:moveTo>
                <a:lnTo>
                  <a:pt x="0" y="11430"/>
                </a:lnTo>
                <a:lnTo>
                  <a:pt x="3809" y="20320"/>
                </a:lnTo>
                <a:lnTo>
                  <a:pt x="39369" y="8890"/>
                </a:lnTo>
                <a:lnTo>
                  <a:pt x="36829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6" name="object 76"/>
          <p:cNvSpPr/>
          <p:nvPr/>
        </p:nvSpPr>
        <p:spPr>
          <a:xfrm>
            <a:off x="1756410" y="4400550"/>
            <a:ext cx="39370" cy="21590"/>
          </a:xfrm>
          <a:custGeom>
            <a:avLst/>
            <a:gdLst/>
            <a:ahLst/>
            <a:cxnLst/>
            <a:rect l="l" t="t" r="r" b="b"/>
            <a:pathLst>
              <a:path w="39369" h="21589">
                <a:moveTo>
                  <a:pt x="35559" y="0"/>
                </a:moveTo>
                <a:lnTo>
                  <a:pt x="0" y="12700"/>
                </a:lnTo>
                <a:lnTo>
                  <a:pt x="2539" y="21589"/>
                </a:lnTo>
                <a:lnTo>
                  <a:pt x="39369" y="8889"/>
                </a:lnTo>
                <a:lnTo>
                  <a:pt x="35559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7" name="object 77"/>
          <p:cNvSpPr/>
          <p:nvPr/>
        </p:nvSpPr>
        <p:spPr>
          <a:xfrm>
            <a:off x="1819910" y="4380229"/>
            <a:ext cx="38100" cy="20320"/>
          </a:xfrm>
          <a:custGeom>
            <a:avLst/>
            <a:gdLst/>
            <a:ahLst/>
            <a:cxnLst/>
            <a:rect l="l" t="t" r="r" b="b"/>
            <a:pathLst>
              <a:path w="38100" h="20320">
                <a:moveTo>
                  <a:pt x="35559" y="0"/>
                </a:moveTo>
                <a:lnTo>
                  <a:pt x="0" y="11430"/>
                </a:lnTo>
                <a:lnTo>
                  <a:pt x="2539" y="20320"/>
                </a:lnTo>
                <a:lnTo>
                  <a:pt x="38100" y="8890"/>
                </a:lnTo>
                <a:lnTo>
                  <a:pt x="35559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8" name="object 78"/>
          <p:cNvSpPr/>
          <p:nvPr/>
        </p:nvSpPr>
        <p:spPr>
          <a:xfrm>
            <a:off x="1882139" y="4358640"/>
            <a:ext cx="39370" cy="21590"/>
          </a:xfrm>
          <a:custGeom>
            <a:avLst/>
            <a:gdLst/>
            <a:ahLst/>
            <a:cxnLst/>
            <a:rect l="l" t="t" r="r" b="b"/>
            <a:pathLst>
              <a:path w="39369" h="21589">
                <a:moveTo>
                  <a:pt x="35560" y="0"/>
                </a:moveTo>
                <a:lnTo>
                  <a:pt x="0" y="12700"/>
                </a:lnTo>
                <a:lnTo>
                  <a:pt x="2540" y="21590"/>
                </a:lnTo>
                <a:lnTo>
                  <a:pt x="39370" y="10160"/>
                </a:lnTo>
                <a:lnTo>
                  <a:pt x="3556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9" name="object 79"/>
          <p:cNvSpPr/>
          <p:nvPr/>
        </p:nvSpPr>
        <p:spPr>
          <a:xfrm>
            <a:off x="1945639" y="4338320"/>
            <a:ext cx="38100" cy="20320"/>
          </a:xfrm>
          <a:custGeom>
            <a:avLst/>
            <a:gdLst/>
            <a:ahLst/>
            <a:cxnLst/>
            <a:rect l="l" t="t" r="r" b="b"/>
            <a:pathLst>
              <a:path w="38100" h="20320">
                <a:moveTo>
                  <a:pt x="35560" y="0"/>
                </a:moveTo>
                <a:lnTo>
                  <a:pt x="0" y="11429"/>
                </a:lnTo>
                <a:lnTo>
                  <a:pt x="2540" y="20319"/>
                </a:lnTo>
                <a:lnTo>
                  <a:pt x="38100" y="8889"/>
                </a:lnTo>
                <a:lnTo>
                  <a:pt x="3556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0" name="object 80"/>
          <p:cNvSpPr/>
          <p:nvPr/>
        </p:nvSpPr>
        <p:spPr>
          <a:xfrm>
            <a:off x="2007870" y="4318000"/>
            <a:ext cx="38100" cy="20320"/>
          </a:xfrm>
          <a:custGeom>
            <a:avLst/>
            <a:gdLst/>
            <a:ahLst/>
            <a:cxnLst/>
            <a:rect l="l" t="t" r="r" b="b"/>
            <a:pathLst>
              <a:path w="38100" h="20320">
                <a:moveTo>
                  <a:pt x="35560" y="0"/>
                </a:moveTo>
                <a:lnTo>
                  <a:pt x="0" y="11430"/>
                </a:lnTo>
                <a:lnTo>
                  <a:pt x="2540" y="20319"/>
                </a:lnTo>
                <a:lnTo>
                  <a:pt x="38100" y="7619"/>
                </a:lnTo>
                <a:lnTo>
                  <a:pt x="3556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1" name="object 81"/>
          <p:cNvSpPr/>
          <p:nvPr/>
        </p:nvSpPr>
        <p:spPr>
          <a:xfrm>
            <a:off x="2070100" y="4296409"/>
            <a:ext cx="39370" cy="20320"/>
          </a:xfrm>
          <a:custGeom>
            <a:avLst/>
            <a:gdLst/>
            <a:ahLst/>
            <a:cxnLst/>
            <a:rect l="l" t="t" r="r" b="b"/>
            <a:pathLst>
              <a:path w="39369" h="20320">
                <a:moveTo>
                  <a:pt x="36830" y="0"/>
                </a:moveTo>
                <a:lnTo>
                  <a:pt x="0" y="12700"/>
                </a:lnTo>
                <a:lnTo>
                  <a:pt x="3810" y="20319"/>
                </a:lnTo>
                <a:lnTo>
                  <a:pt x="39369" y="8889"/>
                </a:lnTo>
                <a:lnTo>
                  <a:pt x="3683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2" name="object 82"/>
          <p:cNvSpPr/>
          <p:nvPr/>
        </p:nvSpPr>
        <p:spPr>
          <a:xfrm>
            <a:off x="2133600" y="4274820"/>
            <a:ext cx="38100" cy="21590"/>
          </a:xfrm>
          <a:custGeom>
            <a:avLst/>
            <a:gdLst/>
            <a:ahLst/>
            <a:cxnLst/>
            <a:rect l="l" t="t" r="r" b="b"/>
            <a:pathLst>
              <a:path w="38100" h="21589">
                <a:moveTo>
                  <a:pt x="35560" y="0"/>
                </a:moveTo>
                <a:lnTo>
                  <a:pt x="0" y="12699"/>
                </a:lnTo>
                <a:lnTo>
                  <a:pt x="2539" y="21589"/>
                </a:lnTo>
                <a:lnTo>
                  <a:pt x="38100" y="10159"/>
                </a:lnTo>
                <a:lnTo>
                  <a:pt x="3556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3" name="object 83"/>
          <p:cNvSpPr/>
          <p:nvPr/>
        </p:nvSpPr>
        <p:spPr>
          <a:xfrm>
            <a:off x="2195829" y="4254500"/>
            <a:ext cx="39370" cy="20320"/>
          </a:xfrm>
          <a:custGeom>
            <a:avLst/>
            <a:gdLst/>
            <a:ahLst/>
            <a:cxnLst/>
            <a:rect l="l" t="t" r="r" b="b"/>
            <a:pathLst>
              <a:path w="39369" h="20320">
                <a:moveTo>
                  <a:pt x="36830" y="0"/>
                </a:moveTo>
                <a:lnTo>
                  <a:pt x="0" y="11430"/>
                </a:lnTo>
                <a:lnTo>
                  <a:pt x="3809" y="20319"/>
                </a:lnTo>
                <a:lnTo>
                  <a:pt x="39369" y="8889"/>
                </a:lnTo>
                <a:lnTo>
                  <a:pt x="3683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4" name="object 84"/>
          <p:cNvSpPr/>
          <p:nvPr/>
        </p:nvSpPr>
        <p:spPr>
          <a:xfrm>
            <a:off x="2259329" y="4234179"/>
            <a:ext cx="38100" cy="20320"/>
          </a:xfrm>
          <a:custGeom>
            <a:avLst/>
            <a:gdLst/>
            <a:ahLst/>
            <a:cxnLst/>
            <a:rect l="l" t="t" r="r" b="b"/>
            <a:pathLst>
              <a:path w="38100" h="20320">
                <a:moveTo>
                  <a:pt x="35559" y="0"/>
                </a:moveTo>
                <a:lnTo>
                  <a:pt x="0" y="11430"/>
                </a:lnTo>
                <a:lnTo>
                  <a:pt x="2539" y="20320"/>
                </a:lnTo>
                <a:lnTo>
                  <a:pt x="38100" y="8890"/>
                </a:lnTo>
                <a:lnTo>
                  <a:pt x="35559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5" name="object 85"/>
          <p:cNvSpPr/>
          <p:nvPr/>
        </p:nvSpPr>
        <p:spPr>
          <a:xfrm>
            <a:off x="2321560" y="4212590"/>
            <a:ext cx="39370" cy="21590"/>
          </a:xfrm>
          <a:custGeom>
            <a:avLst/>
            <a:gdLst/>
            <a:ahLst/>
            <a:cxnLst/>
            <a:rect l="l" t="t" r="r" b="b"/>
            <a:pathLst>
              <a:path w="39369" h="21589">
                <a:moveTo>
                  <a:pt x="36829" y="0"/>
                </a:moveTo>
                <a:lnTo>
                  <a:pt x="0" y="11430"/>
                </a:lnTo>
                <a:lnTo>
                  <a:pt x="3809" y="21590"/>
                </a:lnTo>
                <a:lnTo>
                  <a:pt x="39369" y="8890"/>
                </a:lnTo>
                <a:lnTo>
                  <a:pt x="36829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6" name="object 86"/>
          <p:cNvSpPr/>
          <p:nvPr/>
        </p:nvSpPr>
        <p:spPr>
          <a:xfrm>
            <a:off x="2385060" y="4192270"/>
            <a:ext cx="38100" cy="20320"/>
          </a:xfrm>
          <a:custGeom>
            <a:avLst/>
            <a:gdLst/>
            <a:ahLst/>
            <a:cxnLst/>
            <a:rect l="l" t="t" r="r" b="b"/>
            <a:pathLst>
              <a:path w="38100" h="20320">
                <a:moveTo>
                  <a:pt x="35559" y="0"/>
                </a:moveTo>
                <a:lnTo>
                  <a:pt x="0" y="11429"/>
                </a:lnTo>
                <a:lnTo>
                  <a:pt x="2539" y="20319"/>
                </a:lnTo>
                <a:lnTo>
                  <a:pt x="38100" y="7619"/>
                </a:lnTo>
                <a:lnTo>
                  <a:pt x="35559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7" name="object 87"/>
          <p:cNvSpPr/>
          <p:nvPr/>
        </p:nvSpPr>
        <p:spPr>
          <a:xfrm>
            <a:off x="2447289" y="4170679"/>
            <a:ext cx="39370" cy="20320"/>
          </a:xfrm>
          <a:custGeom>
            <a:avLst/>
            <a:gdLst/>
            <a:ahLst/>
            <a:cxnLst/>
            <a:rect l="l" t="t" r="r" b="b"/>
            <a:pathLst>
              <a:path w="39369" h="20320">
                <a:moveTo>
                  <a:pt x="36830" y="0"/>
                </a:moveTo>
                <a:lnTo>
                  <a:pt x="0" y="12700"/>
                </a:lnTo>
                <a:lnTo>
                  <a:pt x="3810" y="20320"/>
                </a:lnTo>
                <a:lnTo>
                  <a:pt x="39370" y="8890"/>
                </a:lnTo>
                <a:lnTo>
                  <a:pt x="3683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8" name="object 88"/>
          <p:cNvSpPr/>
          <p:nvPr/>
        </p:nvSpPr>
        <p:spPr>
          <a:xfrm>
            <a:off x="2510789" y="4149090"/>
            <a:ext cx="38100" cy="21590"/>
          </a:xfrm>
          <a:custGeom>
            <a:avLst/>
            <a:gdLst/>
            <a:ahLst/>
            <a:cxnLst/>
            <a:rect l="l" t="t" r="r" b="b"/>
            <a:pathLst>
              <a:path w="38100" h="21589">
                <a:moveTo>
                  <a:pt x="35560" y="0"/>
                </a:moveTo>
                <a:lnTo>
                  <a:pt x="0" y="12700"/>
                </a:lnTo>
                <a:lnTo>
                  <a:pt x="2540" y="21590"/>
                </a:lnTo>
                <a:lnTo>
                  <a:pt x="38100" y="10160"/>
                </a:lnTo>
                <a:lnTo>
                  <a:pt x="3556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9" name="object 89"/>
          <p:cNvSpPr/>
          <p:nvPr/>
        </p:nvSpPr>
        <p:spPr>
          <a:xfrm>
            <a:off x="2573020" y="4128770"/>
            <a:ext cx="39370" cy="20320"/>
          </a:xfrm>
          <a:custGeom>
            <a:avLst/>
            <a:gdLst/>
            <a:ahLst/>
            <a:cxnLst/>
            <a:rect l="l" t="t" r="r" b="b"/>
            <a:pathLst>
              <a:path w="39369" h="20320">
                <a:moveTo>
                  <a:pt x="36830" y="0"/>
                </a:moveTo>
                <a:lnTo>
                  <a:pt x="0" y="11429"/>
                </a:lnTo>
                <a:lnTo>
                  <a:pt x="2540" y="20319"/>
                </a:lnTo>
                <a:lnTo>
                  <a:pt x="39369" y="8889"/>
                </a:lnTo>
                <a:lnTo>
                  <a:pt x="3683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0" name="object 90"/>
          <p:cNvSpPr/>
          <p:nvPr/>
        </p:nvSpPr>
        <p:spPr>
          <a:xfrm>
            <a:off x="2636520" y="4108450"/>
            <a:ext cx="38100" cy="20320"/>
          </a:xfrm>
          <a:custGeom>
            <a:avLst/>
            <a:gdLst/>
            <a:ahLst/>
            <a:cxnLst/>
            <a:rect l="l" t="t" r="r" b="b"/>
            <a:pathLst>
              <a:path w="38100" h="20320">
                <a:moveTo>
                  <a:pt x="35560" y="0"/>
                </a:moveTo>
                <a:lnTo>
                  <a:pt x="0" y="11430"/>
                </a:lnTo>
                <a:lnTo>
                  <a:pt x="2540" y="20319"/>
                </a:lnTo>
                <a:lnTo>
                  <a:pt x="38100" y="7619"/>
                </a:lnTo>
                <a:lnTo>
                  <a:pt x="3556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1" name="object 91"/>
          <p:cNvSpPr/>
          <p:nvPr/>
        </p:nvSpPr>
        <p:spPr>
          <a:xfrm>
            <a:off x="2698750" y="4086859"/>
            <a:ext cx="39370" cy="20320"/>
          </a:xfrm>
          <a:custGeom>
            <a:avLst/>
            <a:gdLst/>
            <a:ahLst/>
            <a:cxnLst/>
            <a:rect l="l" t="t" r="r" b="b"/>
            <a:pathLst>
              <a:path w="39369" h="20320">
                <a:moveTo>
                  <a:pt x="35560" y="0"/>
                </a:moveTo>
                <a:lnTo>
                  <a:pt x="0" y="12700"/>
                </a:lnTo>
                <a:lnTo>
                  <a:pt x="3810" y="20319"/>
                </a:lnTo>
                <a:lnTo>
                  <a:pt x="39369" y="8889"/>
                </a:lnTo>
                <a:lnTo>
                  <a:pt x="3556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2" name="object 92"/>
          <p:cNvSpPr/>
          <p:nvPr/>
        </p:nvSpPr>
        <p:spPr>
          <a:xfrm>
            <a:off x="2762250" y="4065270"/>
            <a:ext cx="38100" cy="21590"/>
          </a:xfrm>
          <a:custGeom>
            <a:avLst/>
            <a:gdLst/>
            <a:ahLst/>
            <a:cxnLst/>
            <a:rect l="l" t="t" r="r" b="b"/>
            <a:pathLst>
              <a:path w="38100" h="21589">
                <a:moveTo>
                  <a:pt x="35560" y="0"/>
                </a:moveTo>
                <a:lnTo>
                  <a:pt x="0" y="12699"/>
                </a:lnTo>
                <a:lnTo>
                  <a:pt x="2539" y="21589"/>
                </a:lnTo>
                <a:lnTo>
                  <a:pt x="38100" y="10159"/>
                </a:lnTo>
                <a:lnTo>
                  <a:pt x="3556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3" name="object 93"/>
          <p:cNvSpPr/>
          <p:nvPr/>
        </p:nvSpPr>
        <p:spPr>
          <a:xfrm>
            <a:off x="2824479" y="4044950"/>
            <a:ext cx="39370" cy="20320"/>
          </a:xfrm>
          <a:custGeom>
            <a:avLst/>
            <a:gdLst/>
            <a:ahLst/>
            <a:cxnLst/>
            <a:rect l="l" t="t" r="r" b="b"/>
            <a:pathLst>
              <a:path w="39369" h="20320">
                <a:moveTo>
                  <a:pt x="35559" y="0"/>
                </a:moveTo>
                <a:lnTo>
                  <a:pt x="0" y="11430"/>
                </a:lnTo>
                <a:lnTo>
                  <a:pt x="3809" y="20319"/>
                </a:lnTo>
                <a:lnTo>
                  <a:pt x="39369" y="8889"/>
                </a:lnTo>
                <a:lnTo>
                  <a:pt x="35559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4" name="object 94"/>
          <p:cNvSpPr/>
          <p:nvPr/>
        </p:nvSpPr>
        <p:spPr>
          <a:xfrm>
            <a:off x="2887979" y="4024629"/>
            <a:ext cx="38100" cy="20320"/>
          </a:xfrm>
          <a:custGeom>
            <a:avLst/>
            <a:gdLst/>
            <a:ahLst/>
            <a:cxnLst/>
            <a:rect l="l" t="t" r="r" b="b"/>
            <a:pathLst>
              <a:path w="38100" h="20320">
                <a:moveTo>
                  <a:pt x="35559" y="0"/>
                </a:moveTo>
                <a:lnTo>
                  <a:pt x="0" y="11430"/>
                </a:lnTo>
                <a:lnTo>
                  <a:pt x="2539" y="20320"/>
                </a:lnTo>
                <a:lnTo>
                  <a:pt x="38100" y="8890"/>
                </a:lnTo>
                <a:lnTo>
                  <a:pt x="35559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5" name="object 95"/>
          <p:cNvSpPr/>
          <p:nvPr/>
        </p:nvSpPr>
        <p:spPr>
          <a:xfrm>
            <a:off x="2950210" y="4003040"/>
            <a:ext cx="39370" cy="21590"/>
          </a:xfrm>
          <a:custGeom>
            <a:avLst/>
            <a:gdLst/>
            <a:ahLst/>
            <a:cxnLst/>
            <a:rect l="l" t="t" r="r" b="b"/>
            <a:pathLst>
              <a:path w="39369" h="21589">
                <a:moveTo>
                  <a:pt x="35559" y="0"/>
                </a:moveTo>
                <a:lnTo>
                  <a:pt x="0" y="11430"/>
                </a:lnTo>
                <a:lnTo>
                  <a:pt x="3809" y="21590"/>
                </a:lnTo>
                <a:lnTo>
                  <a:pt x="39369" y="8890"/>
                </a:lnTo>
                <a:lnTo>
                  <a:pt x="35559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6" name="object 96"/>
          <p:cNvSpPr/>
          <p:nvPr/>
        </p:nvSpPr>
        <p:spPr>
          <a:xfrm>
            <a:off x="3013710" y="3982720"/>
            <a:ext cx="38100" cy="20320"/>
          </a:xfrm>
          <a:custGeom>
            <a:avLst/>
            <a:gdLst/>
            <a:ahLst/>
            <a:cxnLst/>
            <a:rect l="l" t="t" r="r" b="b"/>
            <a:pathLst>
              <a:path w="38100" h="20320">
                <a:moveTo>
                  <a:pt x="35559" y="0"/>
                </a:moveTo>
                <a:lnTo>
                  <a:pt x="0" y="11429"/>
                </a:lnTo>
                <a:lnTo>
                  <a:pt x="2539" y="20319"/>
                </a:lnTo>
                <a:lnTo>
                  <a:pt x="38100" y="7619"/>
                </a:lnTo>
                <a:lnTo>
                  <a:pt x="35559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7" name="object 97"/>
          <p:cNvSpPr/>
          <p:nvPr/>
        </p:nvSpPr>
        <p:spPr>
          <a:xfrm>
            <a:off x="3075939" y="3961129"/>
            <a:ext cx="39370" cy="20320"/>
          </a:xfrm>
          <a:custGeom>
            <a:avLst/>
            <a:gdLst/>
            <a:ahLst/>
            <a:cxnLst/>
            <a:rect l="l" t="t" r="r" b="b"/>
            <a:pathLst>
              <a:path w="39369" h="20320">
                <a:moveTo>
                  <a:pt x="35560" y="0"/>
                </a:moveTo>
                <a:lnTo>
                  <a:pt x="0" y="12700"/>
                </a:lnTo>
                <a:lnTo>
                  <a:pt x="2540" y="20320"/>
                </a:lnTo>
                <a:lnTo>
                  <a:pt x="39370" y="8890"/>
                </a:lnTo>
                <a:lnTo>
                  <a:pt x="3556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8" name="object 98"/>
          <p:cNvSpPr/>
          <p:nvPr/>
        </p:nvSpPr>
        <p:spPr>
          <a:xfrm>
            <a:off x="3139439" y="3940809"/>
            <a:ext cx="38100" cy="20320"/>
          </a:xfrm>
          <a:custGeom>
            <a:avLst/>
            <a:gdLst/>
            <a:ahLst/>
            <a:cxnLst/>
            <a:rect l="l" t="t" r="r" b="b"/>
            <a:pathLst>
              <a:path w="38100" h="20320">
                <a:moveTo>
                  <a:pt x="35560" y="0"/>
                </a:moveTo>
                <a:lnTo>
                  <a:pt x="0" y="11429"/>
                </a:lnTo>
                <a:lnTo>
                  <a:pt x="2540" y="20319"/>
                </a:lnTo>
                <a:lnTo>
                  <a:pt x="38100" y="8889"/>
                </a:lnTo>
                <a:lnTo>
                  <a:pt x="3556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9" name="object 99"/>
          <p:cNvSpPr/>
          <p:nvPr/>
        </p:nvSpPr>
        <p:spPr>
          <a:xfrm>
            <a:off x="3201670" y="3919220"/>
            <a:ext cx="39370" cy="21590"/>
          </a:xfrm>
          <a:custGeom>
            <a:avLst/>
            <a:gdLst/>
            <a:ahLst/>
            <a:cxnLst/>
            <a:rect l="l" t="t" r="r" b="b"/>
            <a:pathLst>
              <a:path w="39369" h="21589">
                <a:moveTo>
                  <a:pt x="35560" y="0"/>
                </a:moveTo>
                <a:lnTo>
                  <a:pt x="0" y="11429"/>
                </a:lnTo>
                <a:lnTo>
                  <a:pt x="2540" y="21589"/>
                </a:lnTo>
                <a:lnTo>
                  <a:pt x="39369" y="8889"/>
                </a:lnTo>
                <a:lnTo>
                  <a:pt x="3556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0" name="object 100"/>
          <p:cNvSpPr/>
          <p:nvPr/>
        </p:nvSpPr>
        <p:spPr>
          <a:xfrm>
            <a:off x="3263900" y="3898900"/>
            <a:ext cx="39370" cy="20320"/>
          </a:xfrm>
          <a:custGeom>
            <a:avLst/>
            <a:gdLst/>
            <a:ahLst/>
            <a:cxnLst/>
            <a:rect l="l" t="t" r="r" b="b"/>
            <a:pathLst>
              <a:path w="39370" h="20320">
                <a:moveTo>
                  <a:pt x="36829" y="0"/>
                </a:moveTo>
                <a:lnTo>
                  <a:pt x="0" y="11430"/>
                </a:lnTo>
                <a:lnTo>
                  <a:pt x="3810" y="20319"/>
                </a:lnTo>
                <a:lnTo>
                  <a:pt x="39370" y="8889"/>
                </a:lnTo>
                <a:lnTo>
                  <a:pt x="36829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1" name="object 101"/>
          <p:cNvSpPr/>
          <p:nvPr/>
        </p:nvSpPr>
        <p:spPr>
          <a:xfrm>
            <a:off x="3327400" y="3877309"/>
            <a:ext cx="39370" cy="21590"/>
          </a:xfrm>
          <a:custGeom>
            <a:avLst/>
            <a:gdLst/>
            <a:ahLst/>
            <a:cxnLst/>
            <a:rect l="l" t="t" r="r" b="b"/>
            <a:pathLst>
              <a:path w="39370" h="21589">
                <a:moveTo>
                  <a:pt x="35560" y="0"/>
                </a:moveTo>
                <a:lnTo>
                  <a:pt x="0" y="12700"/>
                </a:lnTo>
                <a:lnTo>
                  <a:pt x="2539" y="21589"/>
                </a:lnTo>
                <a:lnTo>
                  <a:pt x="39370" y="8889"/>
                </a:lnTo>
                <a:lnTo>
                  <a:pt x="3556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2" name="object 102"/>
          <p:cNvSpPr/>
          <p:nvPr/>
        </p:nvSpPr>
        <p:spPr>
          <a:xfrm>
            <a:off x="3390900" y="3856990"/>
            <a:ext cx="38100" cy="20320"/>
          </a:xfrm>
          <a:custGeom>
            <a:avLst/>
            <a:gdLst/>
            <a:ahLst/>
            <a:cxnLst/>
            <a:rect l="l" t="t" r="r" b="b"/>
            <a:pathLst>
              <a:path w="38100" h="20320">
                <a:moveTo>
                  <a:pt x="35560" y="0"/>
                </a:moveTo>
                <a:lnTo>
                  <a:pt x="0" y="11430"/>
                </a:lnTo>
                <a:lnTo>
                  <a:pt x="2539" y="20320"/>
                </a:lnTo>
                <a:lnTo>
                  <a:pt x="38100" y="8890"/>
                </a:lnTo>
                <a:lnTo>
                  <a:pt x="3556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3" name="object 103"/>
          <p:cNvSpPr/>
          <p:nvPr/>
        </p:nvSpPr>
        <p:spPr>
          <a:xfrm>
            <a:off x="3453129" y="3835400"/>
            <a:ext cx="39370" cy="20320"/>
          </a:xfrm>
          <a:custGeom>
            <a:avLst/>
            <a:gdLst/>
            <a:ahLst/>
            <a:cxnLst/>
            <a:rect l="l" t="t" r="r" b="b"/>
            <a:pathLst>
              <a:path w="39370" h="20320">
                <a:moveTo>
                  <a:pt x="35560" y="0"/>
                </a:moveTo>
                <a:lnTo>
                  <a:pt x="0" y="12700"/>
                </a:lnTo>
                <a:lnTo>
                  <a:pt x="2540" y="20319"/>
                </a:lnTo>
                <a:lnTo>
                  <a:pt x="39370" y="8889"/>
                </a:lnTo>
                <a:lnTo>
                  <a:pt x="3556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4" name="object 104"/>
          <p:cNvSpPr/>
          <p:nvPr/>
        </p:nvSpPr>
        <p:spPr>
          <a:xfrm>
            <a:off x="3516629" y="3815079"/>
            <a:ext cx="38100" cy="20320"/>
          </a:xfrm>
          <a:custGeom>
            <a:avLst/>
            <a:gdLst/>
            <a:ahLst/>
            <a:cxnLst/>
            <a:rect l="l" t="t" r="r" b="b"/>
            <a:pathLst>
              <a:path w="38100" h="20320">
                <a:moveTo>
                  <a:pt x="35560" y="0"/>
                </a:moveTo>
                <a:lnTo>
                  <a:pt x="0" y="11430"/>
                </a:lnTo>
                <a:lnTo>
                  <a:pt x="2540" y="20320"/>
                </a:lnTo>
                <a:lnTo>
                  <a:pt x="38100" y="8890"/>
                </a:lnTo>
                <a:lnTo>
                  <a:pt x="3556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5" name="object 105"/>
          <p:cNvSpPr/>
          <p:nvPr/>
        </p:nvSpPr>
        <p:spPr>
          <a:xfrm>
            <a:off x="3578859" y="3793490"/>
            <a:ext cx="39370" cy="21590"/>
          </a:xfrm>
          <a:custGeom>
            <a:avLst/>
            <a:gdLst/>
            <a:ahLst/>
            <a:cxnLst/>
            <a:rect l="l" t="t" r="r" b="b"/>
            <a:pathLst>
              <a:path w="39370" h="21589">
                <a:moveTo>
                  <a:pt x="35560" y="0"/>
                </a:moveTo>
                <a:lnTo>
                  <a:pt x="0" y="12700"/>
                </a:lnTo>
                <a:lnTo>
                  <a:pt x="2539" y="21590"/>
                </a:lnTo>
                <a:lnTo>
                  <a:pt x="39369" y="8890"/>
                </a:lnTo>
                <a:lnTo>
                  <a:pt x="3556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6" name="object 106"/>
          <p:cNvSpPr/>
          <p:nvPr/>
        </p:nvSpPr>
        <p:spPr>
          <a:xfrm>
            <a:off x="3642359" y="3773170"/>
            <a:ext cx="38100" cy="20320"/>
          </a:xfrm>
          <a:custGeom>
            <a:avLst/>
            <a:gdLst/>
            <a:ahLst/>
            <a:cxnLst/>
            <a:rect l="l" t="t" r="r" b="b"/>
            <a:pathLst>
              <a:path w="38100" h="20320">
                <a:moveTo>
                  <a:pt x="35560" y="0"/>
                </a:moveTo>
                <a:lnTo>
                  <a:pt x="0" y="11429"/>
                </a:lnTo>
                <a:lnTo>
                  <a:pt x="2539" y="20319"/>
                </a:lnTo>
                <a:lnTo>
                  <a:pt x="38100" y="8889"/>
                </a:lnTo>
                <a:lnTo>
                  <a:pt x="3556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7" name="object 107"/>
          <p:cNvSpPr/>
          <p:nvPr/>
        </p:nvSpPr>
        <p:spPr>
          <a:xfrm>
            <a:off x="3704590" y="3751579"/>
            <a:ext cx="38100" cy="21590"/>
          </a:xfrm>
          <a:custGeom>
            <a:avLst/>
            <a:gdLst/>
            <a:ahLst/>
            <a:cxnLst/>
            <a:rect l="l" t="t" r="r" b="b"/>
            <a:pathLst>
              <a:path w="38100" h="21589">
                <a:moveTo>
                  <a:pt x="35560" y="0"/>
                </a:moveTo>
                <a:lnTo>
                  <a:pt x="0" y="12700"/>
                </a:lnTo>
                <a:lnTo>
                  <a:pt x="2539" y="21590"/>
                </a:lnTo>
                <a:lnTo>
                  <a:pt x="38100" y="8890"/>
                </a:lnTo>
                <a:lnTo>
                  <a:pt x="3556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8" name="object 108"/>
          <p:cNvSpPr/>
          <p:nvPr/>
        </p:nvSpPr>
        <p:spPr>
          <a:xfrm>
            <a:off x="3766820" y="3731259"/>
            <a:ext cx="39370" cy="20320"/>
          </a:xfrm>
          <a:custGeom>
            <a:avLst/>
            <a:gdLst/>
            <a:ahLst/>
            <a:cxnLst/>
            <a:rect l="l" t="t" r="r" b="b"/>
            <a:pathLst>
              <a:path w="39370" h="20320">
                <a:moveTo>
                  <a:pt x="36829" y="0"/>
                </a:moveTo>
                <a:lnTo>
                  <a:pt x="0" y="11429"/>
                </a:lnTo>
                <a:lnTo>
                  <a:pt x="3809" y="20319"/>
                </a:lnTo>
                <a:lnTo>
                  <a:pt x="39369" y="8889"/>
                </a:lnTo>
                <a:lnTo>
                  <a:pt x="36829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9" name="object 109"/>
          <p:cNvSpPr/>
          <p:nvPr/>
        </p:nvSpPr>
        <p:spPr>
          <a:xfrm>
            <a:off x="3830320" y="3709670"/>
            <a:ext cx="38100" cy="21590"/>
          </a:xfrm>
          <a:custGeom>
            <a:avLst/>
            <a:gdLst/>
            <a:ahLst/>
            <a:cxnLst/>
            <a:rect l="l" t="t" r="r" b="b"/>
            <a:pathLst>
              <a:path w="38100" h="21589">
                <a:moveTo>
                  <a:pt x="35559" y="0"/>
                </a:moveTo>
                <a:lnTo>
                  <a:pt x="0" y="11429"/>
                </a:lnTo>
                <a:lnTo>
                  <a:pt x="2539" y="21589"/>
                </a:lnTo>
                <a:lnTo>
                  <a:pt x="38100" y="8889"/>
                </a:lnTo>
                <a:lnTo>
                  <a:pt x="35559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0" name="object 110"/>
          <p:cNvSpPr/>
          <p:nvPr/>
        </p:nvSpPr>
        <p:spPr>
          <a:xfrm>
            <a:off x="3892550" y="3689350"/>
            <a:ext cx="39370" cy="20320"/>
          </a:xfrm>
          <a:custGeom>
            <a:avLst/>
            <a:gdLst/>
            <a:ahLst/>
            <a:cxnLst/>
            <a:rect l="l" t="t" r="r" b="b"/>
            <a:pathLst>
              <a:path w="39370" h="20320">
                <a:moveTo>
                  <a:pt x="36829" y="0"/>
                </a:moveTo>
                <a:lnTo>
                  <a:pt x="0" y="11430"/>
                </a:lnTo>
                <a:lnTo>
                  <a:pt x="3810" y="20319"/>
                </a:lnTo>
                <a:lnTo>
                  <a:pt x="39370" y="8889"/>
                </a:lnTo>
                <a:lnTo>
                  <a:pt x="36829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1" name="object 111"/>
          <p:cNvSpPr/>
          <p:nvPr/>
        </p:nvSpPr>
        <p:spPr>
          <a:xfrm>
            <a:off x="3956050" y="3667759"/>
            <a:ext cx="38100" cy="21590"/>
          </a:xfrm>
          <a:custGeom>
            <a:avLst/>
            <a:gdLst/>
            <a:ahLst/>
            <a:cxnLst/>
            <a:rect l="l" t="t" r="r" b="b"/>
            <a:pathLst>
              <a:path w="38100" h="21589">
                <a:moveTo>
                  <a:pt x="35560" y="0"/>
                </a:moveTo>
                <a:lnTo>
                  <a:pt x="0" y="12700"/>
                </a:lnTo>
                <a:lnTo>
                  <a:pt x="2539" y="21589"/>
                </a:lnTo>
                <a:lnTo>
                  <a:pt x="38100" y="8889"/>
                </a:lnTo>
                <a:lnTo>
                  <a:pt x="3556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2" name="object 112"/>
          <p:cNvSpPr/>
          <p:nvPr/>
        </p:nvSpPr>
        <p:spPr>
          <a:xfrm>
            <a:off x="4018279" y="3647440"/>
            <a:ext cx="39370" cy="20320"/>
          </a:xfrm>
          <a:custGeom>
            <a:avLst/>
            <a:gdLst/>
            <a:ahLst/>
            <a:cxnLst/>
            <a:rect l="l" t="t" r="r" b="b"/>
            <a:pathLst>
              <a:path w="39370" h="20320">
                <a:moveTo>
                  <a:pt x="36830" y="0"/>
                </a:moveTo>
                <a:lnTo>
                  <a:pt x="0" y="11430"/>
                </a:lnTo>
                <a:lnTo>
                  <a:pt x="3810" y="20320"/>
                </a:lnTo>
                <a:lnTo>
                  <a:pt x="39370" y="8890"/>
                </a:lnTo>
                <a:lnTo>
                  <a:pt x="3683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3" name="object 113"/>
          <p:cNvSpPr/>
          <p:nvPr/>
        </p:nvSpPr>
        <p:spPr>
          <a:xfrm>
            <a:off x="4081779" y="3625850"/>
            <a:ext cx="38100" cy="20320"/>
          </a:xfrm>
          <a:custGeom>
            <a:avLst/>
            <a:gdLst/>
            <a:ahLst/>
            <a:cxnLst/>
            <a:rect l="l" t="t" r="r" b="b"/>
            <a:pathLst>
              <a:path w="38100" h="20320">
                <a:moveTo>
                  <a:pt x="35560" y="0"/>
                </a:moveTo>
                <a:lnTo>
                  <a:pt x="0" y="12700"/>
                </a:lnTo>
                <a:lnTo>
                  <a:pt x="2540" y="20319"/>
                </a:lnTo>
                <a:lnTo>
                  <a:pt x="38100" y="8889"/>
                </a:lnTo>
                <a:lnTo>
                  <a:pt x="3556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4" name="object 114"/>
          <p:cNvSpPr/>
          <p:nvPr/>
        </p:nvSpPr>
        <p:spPr>
          <a:xfrm>
            <a:off x="4144009" y="3605529"/>
            <a:ext cx="39370" cy="20320"/>
          </a:xfrm>
          <a:custGeom>
            <a:avLst/>
            <a:gdLst/>
            <a:ahLst/>
            <a:cxnLst/>
            <a:rect l="l" t="t" r="r" b="b"/>
            <a:pathLst>
              <a:path w="39370" h="20320">
                <a:moveTo>
                  <a:pt x="36829" y="0"/>
                </a:moveTo>
                <a:lnTo>
                  <a:pt x="0" y="11430"/>
                </a:lnTo>
                <a:lnTo>
                  <a:pt x="3810" y="20320"/>
                </a:lnTo>
                <a:lnTo>
                  <a:pt x="39369" y="8890"/>
                </a:lnTo>
                <a:lnTo>
                  <a:pt x="36829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5" name="object 115"/>
          <p:cNvSpPr/>
          <p:nvPr/>
        </p:nvSpPr>
        <p:spPr>
          <a:xfrm>
            <a:off x="4207509" y="3583940"/>
            <a:ext cx="38100" cy="21590"/>
          </a:xfrm>
          <a:custGeom>
            <a:avLst/>
            <a:gdLst/>
            <a:ahLst/>
            <a:cxnLst/>
            <a:rect l="l" t="t" r="r" b="b"/>
            <a:pathLst>
              <a:path w="38100" h="21589">
                <a:moveTo>
                  <a:pt x="35560" y="0"/>
                </a:moveTo>
                <a:lnTo>
                  <a:pt x="0" y="12700"/>
                </a:lnTo>
                <a:lnTo>
                  <a:pt x="2539" y="21589"/>
                </a:lnTo>
                <a:lnTo>
                  <a:pt x="38100" y="8889"/>
                </a:lnTo>
                <a:lnTo>
                  <a:pt x="3556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6" name="object 116"/>
          <p:cNvSpPr/>
          <p:nvPr/>
        </p:nvSpPr>
        <p:spPr>
          <a:xfrm>
            <a:off x="4269740" y="3563620"/>
            <a:ext cx="39370" cy="20320"/>
          </a:xfrm>
          <a:custGeom>
            <a:avLst/>
            <a:gdLst/>
            <a:ahLst/>
            <a:cxnLst/>
            <a:rect l="l" t="t" r="r" b="b"/>
            <a:pathLst>
              <a:path w="39370" h="20320">
                <a:moveTo>
                  <a:pt x="36830" y="0"/>
                </a:moveTo>
                <a:lnTo>
                  <a:pt x="0" y="11429"/>
                </a:lnTo>
                <a:lnTo>
                  <a:pt x="3810" y="20319"/>
                </a:lnTo>
                <a:lnTo>
                  <a:pt x="39370" y="8889"/>
                </a:lnTo>
                <a:lnTo>
                  <a:pt x="3683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7" name="object 117"/>
          <p:cNvSpPr/>
          <p:nvPr/>
        </p:nvSpPr>
        <p:spPr>
          <a:xfrm>
            <a:off x="4333240" y="3542029"/>
            <a:ext cx="38100" cy="21590"/>
          </a:xfrm>
          <a:custGeom>
            <a:avLst/>
            <a:gdLst/>
            <a:ahLst/>
            <a:cxnLst/>
            <a:rect l="l" t="t" r="r" b="b"/>
            <a:pathLst>
              <a:path w="38100" h="21589">
                <a:moveTo>
                  <a:pt x="35560" y="0"/>
                </a:moveTo>
                <a:lnTo>
                  <a:pt x="0" y="12700"/>
                </a:lnTo>
                <a:lnTo>
                  <a:pt x="2539" y="21590"/>
                </a:lnTo>
                <a:lnTo>
                  <a:pt x="38100" y="8890"/>
                </a:lnTo>
                <a:lnTo>
                  <a:pt x="3556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8" name="object 118"/>
          <p:cNvSpPr/>
          <p:nvPr/>
        </p:nvSpPr>
        <p:spPr>
          <a:xfrm>
            <a:off x="4395470" y="3521709"/>
            <a:ext cx="39370" cy="20320"/>
          </a:xfrm>
          <a:custGeom>
            <a:avLst/>
            <a:gdLst/>
            <a:ahLst/>
            <a:cxnLst/>
            <a:rect l="l" t="t" r="r" b="b"/>
            <a:pathLst>
              <a:path w="39370" h="20320">
                <a:moveTo>
                  <a:pt x="35559" y="0"/>
                </a:moveTo>
                <a:lnTo>
                  <a:pt x="0" y="11429"/>
                </a:lnTo>
                <a:lnTo>
                  <a:pt x="3809" y="20319"/>
                </a:lnTo>
                <a:lnTo>
                  <a:pt x="39369" y="8889"/>
                </a:lnTo>
                <a:lnTo>
                  <a:pt x="35559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9" name="object 119"/>
          <p:cNvSpPr/>
          <p:nvPr/>
        </p:nvSpPr>
        <p:spPr>
          <a:xfrm>
            <a:off x="4458970" y="3500120"/>
            <a:ext cx="38100" cy="21590"/>
          </a:xfrm>
          <a:custGeom>
            <a:avLst/>
            <a:gdLst/>
            <a:ahLst/>
            <a:cxnLst/>
            <a:rect l="l" t="t" r="r" b="b"/>
            <a:pathLst>
              <a:path w="38100" h="21589">
                <a:moveTo>
                  <a:pt x="35559" y="0"/>
                </a:moveTo>
                <a:lnTo>
                  <a:pt x="0" y="12700"/>
                </a:lnTo>
                <a:lnTo>
                  <a:pt x="2539" y="21589"/>
                </a:lnTo>
                <a:lnTo>
                  <a:pt x="38100" y="8889"/>
                </a:lnTo>
                <a:lnTo>
                  <a:pt x="35559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0" name="object 120"/>
          <p:cNvSpPr/>
          <p:nvPr/>
        </p:nvSpPr>
        <p:spPr>
          <a:xfrm>
            <a:off x="4724400" y="5334000"/>
            <a:ext cx="3906520" cy="99441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154430" y="510540"/>
            <a:ext cx="6835775" cy="67754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/>
              <a:t>Review Basic</a:t>
            </a:r>
            <a:r>
              <a:rPr spc="-20" dirty="0"/>
              <a:t> </a:t>
            </a:r>
            <a:r>
              <a:rPr spc="-5" dirty="0"/>
              <a:t>Trigonometry</a:t>
            </a:r>
          </a:p>
        </p:txBody>
      </p:sp>
      <p:sp>
        <p:nvSpPr>
          <p:cNvPr id="3" name="object 3"/>
          <p:cNvSpPr/>
          <p:nvPr/>
        </p:nvSpPr>
        <p:spPr>
          <a:xfrm>
            <a:off x="304800" y="1600200"/>
            <a:ext cx="4422140" cy="48768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5929629" y="1524000"/>
            <a:ext cx="2727960" cy="46482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216660" y="510540"/>
            <a:ext cx="6710680" cy="67754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tabLst>
                <a:tab pos="1972310" algn="l"/>
                <a:tab pos="3402329" algn="l"/>
              </a:tabLst>
            </a:pPr>
            <a:r>
              <a:rPr dirty="0"/>
              <a:t>Making	Tape	Corrections</a:t>
            </a:r>
            <a:r>
              <a:rPr spc="-105" dirty="0"/>
              <a:t> </a:t>
            </a:r>
            <a:r>
              <a:rPr sz="1800" dirty="0"/>
              <a:t>(1)</a:t>
            </a:r>
            <a:endParaRPr sz="1800"/>
          </a:p>
        </p:txBody>
      </p:sp>
      <p:sp>
        <p:nvSpPr>
          <p:cNvPr id="3" name="object 3"/>
          <p:cNvSpPr txBox="1"/>
          <p:nvPr/>
        </p:nvSpPr>
        <p:spPr>
          <a:xfrm>
            <a:off x="534669" y="1647190"/>
            <a:ext cx="7950200" cy="36061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5600" marR="5080" indent="-342900">
              <a:lnSpc>
                <a:spcPct val="100000"/>
              </a:lnSpc>
              <a:buChar char="•"/>
              <a:tabLst>
                <a:tab pos="354965" algn="l"/>
                <a:tab pos="355600" algn="l"/>
              </a:tabLst>
            </a:pPr>
            <a:r>
              <a:rPr sz="3200" dirty="0">
                <a:latin typeface="Arial"/>
                <a:cs typeface="Arial"/>
              </a:rPr>
              <a:t>Off </a:t>
            </a:r>
            <a:r>
              <a:rPr sz="3200" spc="-5" dirty="0">
                <a:latin typeface="Arial"/>
                <a:cs typeface="Arial"/>
              </a:rPr>
              <a:t>all the measurement method, taping is  </a:t>
            </a:r>
            <a:r>
              <a:rPr sz="3200" spc="-10" dirty="0">
                <a:latin typeface="Arial"/>
                <a:cs typeface="Arial"/>
              </a:rPr>
              <a:t>probably </a:t>
            </a:r>
            <a:r>
              <a:rPr sz="3200" spc="-5" dirty="0">
                <a:latin typeface="Arial"/>
                <a:cs typeface="Arial"/>
              </a:rPr>
              <a:t>the </a:t>
            </a:r>
            <a:r>
              <a:rPr sz="3200" spc="-10" dirty="0">
                <a:latin typeface="Arial"/>
                <a:cs typeface="Arial"/>
              </a:rPr>
              <a:t>least automated </a:t>
            </a:r>
            <a:r>
              <a:rPr sz="3200" spc="-5" dirty="0">
                <a:latin typeface="Arial"/>
                <a:cs typeface="Arial"/>
              </a:rPr>
              <a:t>and most  susceptible </a:t>
            </a:r>
            <a:r>
              <a:rPr sz="3200" dirty="0">
                <a:latin typeface="Arial"/>
                <a:cs typeface="Arial"/>
              </a:rPr>
              <a:t>to </a:t>
            </a:r>
            <a:r>
              <a:rPr sz="3200" spc="-5" dirty="0">
                <a:latin typeface="Arial"/>
                <a:cs typeface="Arial"/>
              </a:rPr>
              <a:t>personal and natural</a:t>
            </a:r>
            <a:r>
              <a:rPr sz="3200" spc="-60" dirty="0">
                <a:latin typeface="Arial"/>
                <a:cs typeface="Arial"/>
              </a:rPr>
              <a:t> </a:t>
            </a:r>
            <a:r>
              <a:rPr sz="3200" spc="-5" dirty="0">
                <a:latin typeface="Arial"/>
                <a:cs typeface="Arial"/>
              </a:rPr>
              <a:t>errors.</a:t>
            </a:r>
            <a:endParaRPr sz="32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800"/>
              </a:spcBef>
              <a:buChar char="•"/>
              <a:tabLst>
                <a:tab pos="354965" algn="l"/>
                <a:tab pos="355600" algn="l"/>
              </a:tabLst>
            </a:pPr>
            <a:r>
              <a:rPr sz="3200" spc="-5" dirty="0">
                <a:latin typeface="Arial"/>
                <a:cs typeface="Arial"/>
              </a:rPr>
              <a:t>The basic error arise due</a:t>
            </a:r>
            <a:r>
              <a:rPr sz="3200" spc="-70" dirty="0">
                <a:latin typeface="Arial"/>
                <a:cs typeface="Arial"/>
              </a:rPr>
              <a:t> </a:t>
            </a:r>
            <a:r>
              <a:rPr sz="3200" dirty="0">
                <a:latin typeface="Arial"/>
                <a:cs typeface="Arial"/>
              </a:rPr>
              <a:t>to</a:t>
            </a:r>
            <a:endParaRPr sz="3200">
              <a:latin typeface="Arial"/>
              <a:cs typeface="Arial"/>
            </a:endParaRPr>
          </a:p>
          <a:p>
            <a:pPr marL="755650" lvl="1" indent="-285750">
              <a:lnSpc>
                <a:spcPct val="100000"/>
              </a:lnSpc>
              <a:spcBef>
                <a:spcPts val="690"/>
              </a:spcBef>
              <a:buFont typeface="Wingdings"/>
              <a:buChar char=""/>
              <a:tabLst>
                <a:tab pos="755650" algn="l"/>
              </a:tabLst>
            </a:pPr>
            <a:r>
              <a:rPr sz="2800" dirty="0">
                <a:latin typeface="Arial"/>
                <a:cs typeface="Arial"/>
              </a:rPr>
              <a:t>defect </a:t>
            </a:r>
            <a:r>
              <a:rPr sz="2800" spc="-5" dirty="0">
                <a:latin typeface="Arial"/>
                <a:cs typeface="Arial"/>
              </a:rPr>
              <a:t>in </a:t>
            </a:r>
            <a:r>
              <a:rPr sz="2800" dirty="0">
                <a:latin typeface="Arial"/>
                <a:cs typeface="Arial"/>
              </a:rPr>
              <a:t>the</a:t>
            </a:r>
            <a:r>
              <a:rPr sz="2800" spc="-75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tape</a:t>
            </a:r>
            <a:endParaRPr sz="2800">
              <a:latin typeface="Arial"/>
              <a:cs typeface="Arial"/>
            </a:endParaRPr>
          </a:p>
          <a:p>
            <a:pPr marL="755650" lvl="1" indent="-285750">
              <a:lnSpc>
                <a:spcPct val="100000"/>
              </a:lnSpc>
              <a:spcBef>
                <a:spcPts val="700"/>
              </a:spcBef>
              <a:buFont typeface="Wingdings"/>
              <a:buChar char=""/>
              <a:tabLst>
                <a:tab pos="755650" algn="l"/>
              </a:tabLst>
            </a:pPr>
            <a:r>
              <a:rPr sz="2800" spc="-5" dirty="0">
                <a:latin typeface="Arial"/>
                <a:cs typeface="Arial"/>
              </a:rPr>
              <a:t>natural </a:t>
            </a:r>
            <a:r>
              <a:rPr sz="2800" dirty="0">
                <a:latin typeface="Arial"/>
                <a:cs typeface="Arial"/>
              </a:rPr>
              <a:t>error due to </a:t>
            </a:r>
            <a:r>
              <a:rPr sz="2800" spc="-5" dirty="0">
                <a:latin typeface="Arial"/>
                <a:cs typeface="Arial"/>
              </a:rPr>
              <a:t>weather</a:t>
            </a:r>
            <a:r>
              <a:rPr sz="2800" spc="-10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conditions</a:t>
            </a:r>
            <a:endParaRPr sz="2800">
              <a:latin typeface="Arial"/>
              <a:cs typeface="Arial"/>
            </a:endParaRPr>
          </a:p>
          <a:p>
            <a:pPr marL="755650" lvl="1" indent="-285750">
              <a:lnSpc>
                <a:spcPct val="100000"/>
              </a:lnSpc>
              <a:spcBef>
                <a:spcPts val="690"/>
              </a:spcBef>
              <a:buFont typeface="Wingdings"/>
              <a:buChar char=""/>
              <a:tabLst>
                <a:tab pos="755650" algn="l"/>
              </a:tabLst>
            </a:pPr>
            <a:r>
              <a:rPr sz="2800" spc="-5" dirty="0">
                <a:latin typeface="Arial"/>
                <a:cs typeface="Arial"/>
              </a:rPr>
              <a:t>human errors resulting </a:t>
            </a:r>
            <a:r>
              <a:rPr sz="2800" dirty="0">
                <a:latin typeface="Arial"/>
                <a:cs typeface="Arial"/>
              </a:rPr>
              <a:t>in tape reading</a:t>
            </a:r>
            <a:r>
              <a:rPr sz="2800" spc="40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errors</a:t>
            </a:r>
            <a:endParaRPr sz="2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216660" y="510540"/>
            <a:ext cx="6710680" cy="67754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tabLst>
                <a:tab pos="1972310" algn="l"/>
                <a:tab pos="3402329" algn="l"/>
              </a:tabLst>
            </a:pPr>
            <a:r>
              <a:rPr dirty="0"/>
              <a:t>Making	Tape	Corrections</a:t>
            </a:r>
            <a:r>
              <a:rPr spc="-105" dirty="0"/>
              <a:t> </a:t>
            </a:r>
            <a:r>
              <a:rPr sz="1800" dirty="0"/>
              <a:t>(2)</a:t>
            </a:r>
            <a:endParaRPr sz="1800"/>
          </a:p>
        </p:txBody>
      </p:sp>
      <p:sp>
        <p:nvSpPr>
          <p:cNvPr id="3" name="object 3"/>
          <p:cNvSpPr txBox="1"/>
          <p:nvPr/>
        </p:nvSpPr>
        <p:spPr>
          <a:xfrm>
            <a:off x="534669" y="1647190"/>
            <a:ext cx="7544434" cy="31369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5600" marR="5080" indent="-342900">
              <a:lnSpc>
                <a:spcPct val="100000"/>
              </a:lnSpc>
              <a:buChar char="•"/>
              <a:tabLst>
                <a:tab pos="354965" algn="l"/>
                <a:tab pos="355600" algn="l"/>
              </a:tabLst>
            </a:pPr>
            <a:r>
              <a:rPr sz="3200" dirty="0">
                <a:latin typeface="Arial"/>
                <a:cs typeface="Arial"/>
              </a:rPr>
              <a:t>A </a:t>
            </a:r>
            <a:r>
              <a:rPr sz="3200" spc="-5" dirty="0">
                <a:latin typeface="Arial"/>
                <a:cs typeface="Arial"/>
              </a:rPr>
              <a:t>tape supported </a:t>
            </a:r>
            <a:r>
              <a:rPr sz="3200" spc="-10" dirty="0">
                <a:latin typeface="Arial"/>
                <a:cs typeface="Arial"/>
              </a:rPr>
              <a:t>only </a:t>
            </a:r>
            <a:r>
              <a:rPr sz="3200" spc="-5" dirty="0">
                <a:latin typeface="Arial"/>
                <a:cs typeface="Arial"/>
              </a:rPr>
              <a:t>at the ends has </a:t>
            </a:r>
            <a:r>
              <a:rPr sz="3200" dirty="0">
                <a:latin typeface="Arial"/>
                <a:cs typeface="Arial"/>
              </a:rPr>
              <a:t>a  sag </a:t>
            </a:r>
            <a:r>
              <a:rPr sz="3200" spc="-10" dirty="0">
                <a:latin typeface="Arial"/>
                <a:cs typeface="Arial"/>
              </a:rPr>
              <a:t>in</a:t>
            </a:r>
            <a:r>
              <a:rPr sz="3200" spc="-100" dirty="0">
                <a:latin typeface="Arial"/>
                <a:cs typeface="Arial"/>
              </a:rPr>
              <a:t> </a:t>
            </a:r>
            <a:r>
              <a:rPr sz="3200" spc="-5" dirty="0">
                <a:latin typeface="Arial"/>
                <a:cs typeface="Arial"/>
              </a:rPr>
              <a:t>it.</a:t>
            </a:r>
            <a:endParaRPr sz="3200">
              <a:latin typeface="Arial"/>
              <a:cs typeface="Arial"/>
            </a:endParaRPr>
          </a:p>
          <a:p>
            <a:pPr marL="355600" marR="5715" indent="-342900">
              <a:lnSpc>
                <a:spcPct val="100000"/>
              </a:lnSpc>
              <a:spcBef>
                <a:spcPts val="800"/>
              </a:spcBef>
              <a:buChar char="•"/>
              <a:tabLst>
                <a:tab pos="354965" algn="l"/>
                <a:tab pos="355600" algn="l"/>
              </a:tabLst>
            </a:pPr>
            <a:r>
              <a:rPr sz="3200" spc="-5" dirty="0">
                <a:latin typeface="Arial"/>
                <a:cs typeface="Arial"/>
              </a:rPr>
              <a:t>When </a:t>
            </a:r>
            <a:r>
              <a:rPr sz="3200" spc="-10" dirty="0">
                <a:latin typeface="Arial"/>
                <a:cs typeface="Arial"/>
              </a:rPr>
              <a:t>it </a:t>
            </a:r>
            <a:r>
              <a:rPr sz="3200" spc="-5" dirty="0">
                <a:latin typeface="Arial"/>
                <a:cs typeface="Arial"/>
              </a:rPr>
              <a:t>indicates 100.00 m, actually the  distance measured is</a:t>
            </a:r>
            <a:r>
              <a:rPr sz="3200" spc="-55" dirty="0">
                <a:latin typeface="Arial"/>
                <a:cs typeface="Arial"/>
              </a:rPr>
              <a:t> </a:t>
            </a:r>
            <a:r>
              <a:rPr sz="3200" spc="-5" dirty="0">
                <a:latin typeface="Arial"/>
                <a:cs typeface="Arial"/>
              </a:rPr>
              <a:t>less.</a:t>
            </a:r>
            <a:endParaRPr sz="3200">
              <a:latin typeface="Arial"/>
              <a:cs typeface="Arial"/>
            </a:endParaRPr>
          </a:p>
          <a:p>
            <a:pPr marL="355600" marR="414020" indent="-342900">
              <a:lnSpc>
                <a:spcPct val="100000"/>
              </a:lnSpc>
              <a:spcBef>
                <a:spcPts val="790"/>
              </a:spcBef>
              <a:buChar char="•"/>
              <a:tabLst>
                <a:tab pos="354965" algn="l"/>
                <a:tab pos="355600" algn="l"/>
                <a:tab pos="4281170" algn="l"/>
                <a:tab pos="5204460" algn="l"/>
                <a:tab pos="6400165" algn="l"/>
                <a:tab pos="6828155" algn="l"/>
              </a:tabLst>
            </a:pPr>
            <a:r>
              <a:rPr sz="3200" dirty="0">
                <a:latin typeface="Arial"/>
                <a:cs typeface="Arial"/>
              </a:rPr>
              <a:t>A</a:t>
            </a:r>
            <a:r>
              <a:rPr sz="3200" spc="-5" dirty="0">
                <a:latin typeface="Arial"/>
                <a:cs typeface="Arial"/>
              </a:rPr>
              <a:t> </a:t>
            </a:r>
            <a:r>
              <a:rPr sz="3200" spc="5" dirty="0">
                <a:latin typeface="Arial"/>
                <a:cs typeface="Arial"/>
              </a:rPr>
              <a:t>s</a:t>
            </a:r>
            <a:r>
              <a:rPr sz="3200" dirty="0">
                <a:latin typeface="Arial"/>
                <a:cs typeface="Arial"/>
              </a:rPr>
              <a:t>t</a:t>
            </a:r>
            <a:r>
              <a:rPr sz="3200" spc="-10" dirty="0">
                <a:latin typeface="Arial"/>
                <a:cs typeface="Arial"/>
              </a:rPr>
              <a:t>e</a:t>
            </a:r>
            <a:r>
              <a:rPr sz="3200" spc="-5" dirty="0">
                <a:latin typeface="Arial"/>
                <a:cs typeface="Arial"/>
              </a:rPr>
              <a:t>e</a:t>
            </a:r>
            <a:r>
              <a:rPr sz="3200" dirty="0">
                <a:latin typeface="Arial"/>
                <a:cs typeface="Arial"/>
              </a:rPr>
              <a:t>l</a:t>
            </a:r>
            <a:r>
              <a:rPr sz="3200" spc="-10" dirty="0">
                <a:latin typeface="Arial"/>
                <a:cs typeface="Arial"/>
              </a:rPr>
              <a:t> </a:t>
            </a:r>
            <a:r>
              <a:rPr sz="3200" dirty="0">
                <a:latin typeface="Arial"/>
                <a:cs typeface="Arial"/>
              </a:rPr>
              <a:t>t</a:t>
            </a:r>
            <a:r>
              <a:rPr sz="3200" spc="-5" dirty="0">
                <a:latin typeface="Arial"/>
                <a:cs typeface="Arial"/>
              </a:rPr>
              <a:t>ap</a:t>
            </a:r>
            <a:r>
              <a:rPr sz="3200" dirty="0">
                <a:latin typeface="Arial"/>
                <a:cs typeface="Arial"/>
              </a:rPr>
              <a:t>e</a:t>
            </a:r>
            <a:r>
              <a:rPr sz="3200" spc="-10" dirty="0">
                <a:latin typeface="Arial"/>
                <a:cs typeface="Arial"/>
              </a:rPr>
              <a:t> </a:t>
            </a:r>
            <a:r>
              <a:rPr sz="3200" spc="5" dirty="0">
                <a:latin typeface="Arial"/>
                <a:cs typeface="Arial"/>
              </a:rPr>
              <a:t>w</a:t>
            </a:r>
            <a:r>
              <a:rPr sz="3200" spc="-15" dirty="0">
                <a:latin typeface="Arial"/>
                <a:cs typeface="Arial"/>
              </a:rPr>
              <a:t>i</a:t>
            </a:r>
            <a:r>
              <a:rPr sz="3200" spc="-5" dirty="0">
                <a:latin typeface="Arial"/>
                <a:cs typeface="Arial"/>
              </a:rPr>
              <a:t>l</a:t>
            </a:r>
            <a:r>
              <a:rPr sz="3200" dirty="0">
                <a:latin typeface="Arial"/>
                <a:cs typeface="Arial"/>
              </a:rPr>
              <a:t>l </a:t>
            </a:r>
            <a:r>
              <a:rPr sz="3200" spc="-10" dirty="0">
                <a:latin typeface="Arial"/>
                <a:cs typeface="Arial"/>
              </a:rPr>
              <a:t>b</a:t>
            </a:r>
            <a:r>
              <a:rPr sz="3200" dirty="0">
                <a:latin typeface="Arial"/>
                <a:cs typeface="Arial"/>
              </a:rPr>
              <a:t>e </a:t>
            </a:r>
            <a:r>
              <a:rPr sz="3200" spc="-15" dirty="0">
                <a:latin typeface="Arial"/>
                <a:cs typeface="Arial"/>
              </a:rPr>
              <a:t>l</a:t>
            </a:r>
            <a:r>
              <a:rPr sz="3200" spc="-5" dirty="0">
                <a:latin typeface="Arial"/>
                <a:cs typeface="Arial"/>
              </a:rPr>
              <a:t>on</a:t>
            </a:r>
            <a:r>
              <a:rPr sz="3200" spc="-10" dirty="0">
                <a:latin typeface="Arial"/>
                <a:cs typeface="Arial"/>
              </a:rPr>
              <a:t>g</a:t>
            </a:r>
            <a:r>
              <a:rPr sz="3200" spc="-5" dirty="0">
                <a:latin typeface="Arial"/>
                <a:cs typeface="Arial"/>
              </a:rPr>
              <a:t>e</a:t>
            </a:r>
            <a:r>
              <a:rPr sz="3200" dirty="0">
                <a:latin typeface="Arial"/>
                <a:cs typeface="Arial"/>
              </a:rPr>
              <a:t>r	</a:t>
            </a:r>
            <a:r>
              <a:rPr sz="3200" spc="5" dirty="0">
                <a:latin typeface="Arial"/>
                <a:cs typeface="Arial"/>
              </a:rPr>
              <a:t>w</a:t>
            </a:r>
            <a:r>
              <a:rPr sz="3200" spc="-10" dirty="0">
                <a:latin typeface="Arial"/>
                <a:cs typeface="Arial"/>
              </a:rPr>
              <a:t>h</a:t>
            </a:r>
            <a:r>
              <a:rPr sz="3200" spc="-5" dirty="0">
                <a:latin typeface="Arial"/>
                <a:cs typeface="Arial"/>
              </a:rPr>
              <a:t>e</a:t>
            </a:r>
            <a:r>
              <a:rPr sz="3200" dirty="0">
                <a:latin typeface="Arial"/>
                <a:cs typeface="Arial"/>
              </a:rPr>
              <a:t>n	</a:t>
            </a:r>
            <a:r>
              <a:rPr sz="3200" spc="-5" dirty="0">
                <a:latin typeface="Arial"/>
                <a:cs typeface="Arial"/>
              </a:rPr>
              <a:t>i</a:t>
            </a:r>
            <a:r>
              <a:rPr sz="3200" dirty="0">
                <a:latin typeface="Arial"/>
                <a:cs typeface="Arial"/>
              </a:rPr>
              <a:t>t	</a:t>
            </a:r>
            <a:r>
              <a:rPr sz="3200" spc="-5" dirty="0">
                <a:latin typeface="Arial"/>
                <a:cs typeface="Arial"/>
              </a:rPr>
              <a:t>is  warm than when it</a:t>
            </a:r>
            <a:r>
              <a:rPr sz="3200" spc="5" dirty="0">
                <a:latin typeface="Arial"/>
                <a:cs typeface="Arial"/>
              </a:rPr>
              <a:t> </a:t>
            </a:r>
            <a:r>
              <a:rPr sz="3200" spc="-5" dirty="0">
                <a:latin typeface="Arial"/>
                <a:cs typeface="Arial"/>
              </a:rPr>
              <a:t>is	cold.</a:t>
            </a:r>
            <a:endParaRPr sz="32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216660" y="510540"/>
            <a:ext cx="6710680" cy="67754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tabLst>
                <a:tab pos="1972310" algn="l"/>
                <a:tab pos="3402329" algn="l"/>
              </a:tabLst>
            </a:pPr>
            <a:r>
              <a:rPr dirty="0"/>
              <a:t>Making	Tape	Corrections</a:t>
            </a:r>
            <a:r>
              <a:rPr spc="-105" dirty="0"/>
              <a:t> </a:t>
            </a:r>
            <a:r>
              <a:rPr sz="1800" dirty="0"/>
              <a:t>(3)</a:t>
            </a:r>
            <a:endParaRPr sz="1800"/>
          </a:p>
        </p:txBody>
      </p:sp>
      <p:sp>
        <p:nvSpPr>
          <p:cNvPr id="3" name="object 3"/>
          <p:cNvSpPr txBox="1"/>
          <p:nvPr/>
        </p:nvSpPr>
        <p:spPr>
          <a:xfrm>
            <a:off x="534669" y="1647190"/>
            <a:ext cx="7812405" cy="362457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5600" marR="5080" indent="-342900" algn="just">
              <a:lnSpc>
                <a:spcPct val="100000"/>
              </a:lnSpc>
              <a:buChar char="•"/>
              <a:tabLst>
                <a:tab pos="355600" algn="l"/>
              </a:tabLst>
            </a:pPr>
            <a:r>
              <a:rPr sz="3200" spc="-10" dirty="0">
                <a:latin typeface="Arial"/>
                <a:cs typeface="Arial"/>
              </a:rPr>
              <a:t>All tapes </a:t>
            </a:r>
            <a:r>
              <a:rPr sz="3200" spc="-5" dirty="0">
                <a:latin typeface="Arial"/>
                <a:cs typeface="Arial"/>
              </a:rPr>
              <a:t>are graduated </a:t>
            </a:r>
            <a:r>
              <a:rPr sz="3200" spc="-10" dirty="0">
                <a:latin typeface="Arial"/>
                <a:cs typeface="Arial"/>
              </a:rPr>
              <a:t>under </a:t>
            </a:r>
            <a:r>
              <a:rPr sz="3200" spc="-5" dirty="0">
                <a:latin typeface="Arial"/>
                <a:cs typeface="Arial"/>
              </a:rPr>
              <a:t>controlled  conditions of temperature and</a:t>
            </a:r>
            <a:r>
              <a:rPr sz="3200" spc="-65" dirty="0">
                <a:latin typeface="Arial"/>
                <a:cs typeface="Arial"/>
              </a:rPr>
              <a:t> </a:t>
            </a:r>
            <a:r>
              <a:rPr sz="3200" spc="-5" dirty="0">
                <a:latin typeface="Arial"/>
                <a:cs typeface="Arial"/>
              </a:rPr>
              <a:t>tension.</a:t>
            </a:r>
            <a:endParaRPr sz="3200">
              <a:latin typeface="Arial"/>
              <a:cs typeface="Arial"/>
            </a:endParaRPr>
          </a:p>
          <a:p>
            <a:pPr marL="355600" marR="499745" indent="-342900">
              <a:lnSpc>
                <a:spcPct val="100000"/>
              </a:lnSpc>
              <a:spcBef>
                <a:spcPts val="800"/>
              </a:spcBef>
              <a:buChar char="•"/>
              <a:tabLst>
                <a:tab pos="354965" algn="l"/>
                <a:tab pos="355600" algn="l"/>
              </a:tabLst>
            </a:pPr>
            <a:r>
              <a:rPr sz="3200" spc="-5" dirty="0">
                <a:latin typeface="Arial"/>
                <a:cs typeface="Arial"/>
              </a:rPr>
              <a:t>When they are taken </a:t>
            </a:r>
            <a:r>
              <a:rPr sz="3200" dirty="0">
                <a:latin typeface="Arial"/>
                <a:cs typeface="Arial"/>
              </a:rPr>
              <a:t>to </a:t>
            </a:r>
            <a:r>
              <a:rPr sz="3200" spc="-5" dirty="0">
                <a:latin typeface="Arial"/>
                <a:cs typeface="Arial"/>
              </a:rPr>
              <a:t>the field, these  conditions</a:t>
            </a:r>
            <a:r>
              <a:rPr sz="3200" spc="-85" dirty="0">
                <a:latin typeface="Arial"/>
                <a:cs typeface="Arial"/>
              </a:rPr>
              <a:t> </a:t>
            </a:r>
            <a:r>
              <a:rPr sz="3200" spc="-5" dirty="0">
                <a:latin typeface="Arial"/>
                <a:cs typeface="Arial"/>
              </a:rPr>
              <a:t>change.</a:t>
            </a:r>
            <a:endParaRPr sz="3200">
              <a:latin typeface="Arial"/>
              <a:cs typeface="Arial"/>
            </a:endParaRPr>
          </a:p>
          <a:p>
            <a:pPr marL="355600" marR="48260" indent="-342900" algn="just">
              <a:lnSpc>
                <a:spcPct val="100000"/>
              </a:lnSpc>
              <a:spcBef>
                <a:spcPts val="790"/>
              </a:spcBef>
              <a:buChar char="•"/>
              <a:tabLst>
                <a:tab pos="355600" algn="l"/>
              </a:tabLst>
            </a:pPr>
            <a:r>
              <a:rPr sz="3200" spc="-5" dirty="0">
                <a:latin typeface="Arial"/>
                <a:cs typeface="Arial"/>
              </a:rPr>
              <a:t>The tape, regardless of the material used  to make it, will be </a:t>
            </a:r>
            <a:r>
              <a:rPr sz="3200" spc="-10" dirty="0">
                <a:latin typeface="Arial"/>
                <a:cs typeface="Arial"/>
              </a:rPr>
              <a:t>either </a:t>
            </a:r>
            <a:r>
              <a:rPr sz="3200" spc="-5" dirty="0">
                <a:latin typeface="Arial"/>
                <a:cs typeface="Arial"/>
              </a:rPr>
              <a:t>too short or too  </a:t>
            </a:r>
            <a:r>
              <a:rPr sz="3200" spc="-10" dirty="0">
                <a:latin typeface="Arial"/>
                <a:cs typeface="Arial"/>
              </a:rPr>
              <a:t>long.</a:t>
            </a:r>
            <a:endParaRPr sz="32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216660" y="510540"/>
            <a:ext cx="6710680" cy="67754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tabLst>
                <a:tab pos="1972310" algn="l"/>
                <a:tab pos="3402329" algn="l"/>
              </a:tabLst>
            </a:pPr>
            <a:r>
              <a:rPr dirty="0"/>
              <a:t>Making	Tape	Corrections</a:t>
            </a:r>
            <a:r>
              <a:rPr spc="-105" dirty="0"/>
              <a:t> </a:t>
            </a:r>
            <a:r>
              <a:rPr sz="1800" dirty="0"/>
              <a:t>(3)</a:t>
            </a:r>
            <a:endParaRPr sz="1800"/>
          </a:p>
        </p:txBody>
      </p:sp>
      <p:sp>
        <p:nvSpPr>
          <p:cNvPr id="3" name="object 3"/>
          <p:cNvSpPr txBox="1"/>
          <p:nvPr/>
        </p:nvSpPr>
        <p:spPr>
          <a:xfrm>
            <a:off x="534669" y="1654809"/>
            <a:ext cx="8064500" cy="415162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5600" marR="405765" indent="-342900">
              <a:lnSpc>
                <a:spcPts val="3450"/>
              </a:lnSpc>
              <a:buChar char="•"/>
              <a:tabLst>
                <a:tab pos="354965" algn="l"/>
                <a:tab pos="355600" algn="l"/>
              </a:tabLst>
            </a:pPr>
            <a:r>
              <a:rPr sz="3200" spc="-5" dirty="0">
                <a:latin typeface="Arial"/>
                <a:cs typeface="Arial"/>
              </a:rPr>
              <a:t>For </a:t>
            </a:r>
            <a:r>
              <a:rPr sz="3200" spc="-10" dirty="0">
                <a:latin typeface="Arial"/>
                <a:cs typeface="Arial"/>
              </a:rPr>
              <a:t>low </a:t>
            </a:r>
            <a:r>
              <a:rPr sz="3200" spc="-5" dirty="0">
                <a:latin typeface="Arial"/>
                <a:cs typeface="Arial"/>
              </a:rPr>
              <a:t>accuracy </a:t>
            </a:r>
            <a:r>
              <a:rPr sz="3200" dirty="0">
                <a:latin typeface="Arial"/>
                <a:cs typeface="Arial"/>
              </a:rPr>
              <a:t>surveys, </a:t>
            </a:r>
            <a:r>
              <a:rPr sz="3200" spc="-5" dirty="0">
                <a:latin typeface="Arial"/>
                <a:cs typeface="Arial"/>
              </a:rPr>
              <a:t>the </a:t>
            </a:r>
            <a:r>
              <a:rPr sz="3200" spc="-10" dirty="0">
                <a:latin typeface="Arial"/>
                <a:cs typeface="Arial"/>
              </a:rPr>
              <a:t>amount </a:t>
            </a:r>
            <a:r>
              <a:rPr sz="3200" spc="-5" dirty="0">
                <a:latin typeface="Arial"/>
                <a:cs typeface="Arial"/>
              </a:rPr>
              <a:t>of  error is too small to be</a:t>
            </a:r>
            <a:r>
              <a:rPr sz="3200" spc="-55" dirty="0">
                <a:latin typeface="Arial"/>
                <a:cs typeface="Arial"/>
              </a:rPr>
              <a:t> </a:t>
            </a:r>
            <a:r>
              <a:rPr sz="3200" spc="-5" dirty="0">
                <a:latin typeface="Arial"/>
                <a:cs typeface="Arial"/>
              </a:rPr>
              <a:t>considered.</a:t>
            </a:r>
            <a:endParaRPr sz="3200">
              <a:latin typeface="Arial"/>
              <a:cs typeface="Arial"/>
            </a:endParaRPr>
          </a:p>
          <a:p>
            <a:pPr marL="355600" marR="5080" indent="-342900">
              <a:lnSpc>
                <a:spcPct val="89900"/>
              </a:lnSpc>
              <a:spcBef>
                <a:spcPts val="745"/>
              </a:spcBef>
              <a:buChar char="•"/>
              <a:tabLst>
                <a:tab pos="354965" algn="l"/>
                <a:tab pos="355600" algn="l"/>
              </a:tabLst>
            </a:pPr>
            <a:r>
              <a:rPr sz="3200" spc="-5" dirty="0">
                <a:latin typeface="Arial"/>
                <a:cs typeface="Arial"/>
              </a:rPr>
              <a:t>As accuracy requirements increase,  variations caused by the temperature and  </a:t>
            </a:r>
            <a:r>
              <a:rPr sz="3200" dirty="0">
                <a:latin typeface="Arial"/>
                <a:cs typeface="Arial"/>
              </a:rPr>
              <a:t>sag </a:t>
            </a:r>
            <a:r>
              <a:rPr sz="3200" spc="-5" dirty="0">
                <a:latin typeface="Arial"/>
                <a:cs typeface="Arial"/>
              </a:rPr>
              <a:t>must be computed and used </a:t>
            </a:r>
            <a:r>
              <a:rPr sz="3200" dirty="0">
                <a:latin typeface="Arial"/>
                <a:cs typeface="Arial"/>
              </a:rPr>
              <a:t>to </a:t>
            </a:r>
            <a:r>
              <a:rPr sz="3200" spc="-5" dirty="0">
                <a:latin typeface="Arial"/>
                <a:cs typeface="Arial"/>
              </a:rPr>
              <a:t>correct  the measured</a:t>
            </a:r>
            <a:r>
              <a:rPr sz="3200" spc="-90" dirty="0">
                <a:latin typeface="Arial"/>
                <a:cs typeface="Arial"/>
              </a:rPr>
              <a:t> </a:t>
            </a:r>
            <a:r>
              <a:rPr sz="3200" spc="-5" dirty="0">
                <a:latin typeface="Arial"/>
                <a:cs typeface="Arial"/>
              </a:rPr>
              <a:t>distance.</a:t>
            </a:r>
            <a:endParaRPr sz="3200">
              <a:latin typeface="Arial"/>
              <a:cs typeface="Arial"/>
            </a:endParaRPr>
          </a:p>
          <a:p>
            <a:pPr marL="355600" marR="106680" indent="-342900">
              <a:lnSpc>
                <a:spcPct val="90000"/>
              </a:lnSpc>
              <a:spcBef>
                <a:spcPts val="790"/>
              </a:spcBef>
              <a:buChar char="•"/>
              <a:tabLst>
                <a:tab pos="354965" algn="l"/>
                <a:tab pos="355600" algn="l"/>
              </a:tabLst>
            </a:pPr>
            <a:r>
              <a:rPr sz="3200" spc="-10" dirty="0">
                <a:latin typeface="Arial"/>
                <a:cs typeface="Arial"/>
              </a:rPr>
              <a:t>Tape </a:t>
            </a:r>
            <a:r>
              <a:rPr sz="3200" spc="-5" dirty="0">
                <a:latin typeface="Arial"/>
                <a:cs typeface="Arial"/>
              </a:rPr>
              <a:t>corrections are typically relatively  small (i.e. </a:t>
            </a:r>
            <a:r>
              <a:rPr sz="3200" dirty="0">
                <a:latin typeface="Arial"/>
                <a:cs typeface="Arial"/>
              </a:rPr>
              <a:t>&lt;1% </a:t>
            </a:r>
            <a:r>
              <a:rPr sz="3200" spc="-5" dirty="0">
                <a:latin typeface="Arial"/>
                <a:cs typeface="Arial"/>
              </a:rPr>
              <a:t>of the measured distance),  but still</a:t>
            </a:r>
            <a:r>
              <a:rPr sz="3200" spc="-80" dirty="0">
                <a:latin typeface="Arial"/>
                <a:cs typeface="Arial"/>
              </a:rPr>
              <a:t> </a:t>
            </a:r>
            <a:r>
              <a:rPr sz="3200" spc="-5" dirty="0">
                <a:latin typeface="Arial"/>
                <a:cs typeface="Arial"/>
              </a:rPr>
              <a:t>significant!</a:t>
            </a:r>
            <a:endParaRPr sz="32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273050" rIns="0" bIns="0" rtlCol="0">
            <a:spAutoFit/>
          </a:bodyPr>
          <a:lstStyle/>
          <a:p>
            <a:pPr marL="827405">
              <a:lnSpc>
                <a:spcPct val="100000"/>
              </a:lnSpc>
            </a:pPr>
            <a:r>
              <a:rPr dirty="0"/>
              <a:t>Standardisation</a:t>
            </a:r>
            <a:r>
              <a:rPr spc="-105" dirty="0"/>
              <a:t> </a:t>
            </a:r>
            <a:r>
              <a:rPr sz="1800" dirty="0"/>
              <a:t>(1)</a:t>
            </a:r>
            <a:endParaRPr sz="1800"/>
          </a:p>
        </p:txBody>
      </p:sp>
      <p:sp>
        <p:nvSpPr>
          <p:cNvPr id="3" name="object 3"/>
          <p:cNvSpPr txBox="1"/>
          <p:nvPr/>
        </p:nvSpPr>
        <p:spPr>
          <a:xfrm>
            <a:off x="534669" y="1647190"/>
            <a:ext cx="7678420" cy="41122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5600" marR="5080" indent="-342900">
              <a:lnSpc>
                <a:spcPct val="100000"/>
              </a:lnSpc>
              <a:buChar char="•"/>
              <a:tabLst>
                <a:tab pos="354965" algn="l"/>
                <a:tab pos="355600" algn="l"/>
              </a:tabLst>
            </a:pPr>
            <a:r>
              <a:rPr sz="3200" spc="-10" dirty="0">
                <a:latin typeface="Arial"/>
                <a:cs typeface="Arial"/>
              </a:rPr>
              <a:t>Taping </a:t>
            </a:r>
            <a:r>
              <a:rPr sz="3200" spc="-5" dirty="0">
                <a:latin typeface="Arial"/>
                <a:cs typeface="Arial"/>
              </a:rPr>
              <a:t>cannot be more accurate that the  accuracy </a:t>
            </a:r>
            <a:r>
              <a:rPr sz="3200" dirty="0">
                <a:latin typeface="Arial"/>
                <a:cs typeface="Arial"/>
              </a:rPr>
              <a:t>to </a:t>
            </a:r>
            <a:r>
              <a:rPr sz="3200" spc="-5" dirty="0">
                <a:latin typeface="Arial"/>
                <a:cs typeface="Arial"/>
              </a:rPr>
              <a:t>which the </a:t>
            </a:r>
            <a:r>
              <a:rPr sz="3200" spc="-10" dirty="0">
                <a:latin typeface="Arial"/>
                <a:cs typeface="Arial"/>
              </a:rPr>
              <a:t>tape </a:t>
            </a:r>
            <a:r>
              <a:rPr sz="3200" spc="-5" dirty="0">
                <a:latin typeface="Arial"/>
                <a:cs typeface="Arial"/>
              </a:rPr>
              <a:t>is  standardised.</a:t>
            </a:r>
            <a:endParaRPr sz="3200">
              <a:latin typeface="Arial"/>
              <a:cs typeface="Arial"/>
            </a:endParaRPr>
          </a:p>
          <a:p>
            <a:pPr marL="355600" marR="862965" indent="-342900">
              <a:lnSpc>
                <a:spcPct val="100000"/>
              </a:lnSpc>
              <a:spcBef>
                <a:spcPts val="800"/>
              </a:spcBef>
              <a:buChar char="•"/>
              <a:tabLst>
                <a:tab pos="354965" algn="l"/>
                <a:tab pos="355600" algn="l"/>
              </a:tabLst>
            </a:pPr>
            <a:r>
              <a:rPr sz="3200" spc="-5" dirty="0">
                <a:latin typeface="Arial"/>
                <a:cs typeface="Arial"/>
              </a:rPr>
              <a:t>The tape should be standardised</a:t>
            </a:r>
            <a:r>
              <a:rPr sz="3200" spc="-80" dirty="0">
                <a:latin typeface="Arial"/>
                <a:cs typeface="Arial"/>
              </a:rPr>
              <a:t> </a:t>
            </a:r>
            <a:r>
              <a:rPr sz="3200" spc="-5" dirty="0">
                <a:latin typeface="Arial"/>
                <a:cs typeface="Arial"/>
              </a:rPr>
              <a:t>by  appropriate</a:t>
            </a:r>
            <a:r>
              <a:rPr sz="3200" spc="-95" dirty="0">
                <a:latin typeface="Arial"/>
                <a:cs typeface="Arial"/>
              </a:rPr>
              <a:t> </a:t>
            </a:r>
            <a:r>
              <a:rPr sz="3200" spc="-5" dirty="0">
                <a:latin typeface="Arial"/>
                <a:cs typeface="Arial"/>
              </a:rPr>
              <a:t>authority.</a:t>
            </a:r>
            <a:endParaRPr sz="3200">
              <a:latin typeface="Arial"/>
              <a:cs typeface="Arial"/>
            </a:endParaRPr>
          </a:p>
          <a:p>
            <a:pPr marL="355600" marR="50165" indent="-342900">
              <a:lnSpc>
                <a:spcPct val="100000"/>
              </a:lnSpc>
              <a:spcBef>
                <a:spcPts val="800"/>
              </a:spcBef>
              <a:buChar char="•"/>
              <a:tabLst>
                <a:tab pos="354965" algn="l"/>
                <a:tab pos="355600" algn="l"/>
              </a:tabLst>
            </a:pPr>
            <a:r>
              <a:rPr sz="3200" spc="-5" dirty="0">
                <a:latin typeface="Arial"/>
                <a:cs typeface="Arial"/>
              </a:rPr>
              <a:t>The tape will be return </a:t>
            </a:r>
            <a:r>
              <a:rPr sz="3200" dirty="0">
                <a:latin typeface="Arial"/>
                <a:cs typeface="Arial"/>
              </a:rPr>
              <a:t>with </a:t>
            </a:r>
            <a:r>
              <a:rPr sz="3200" spc="-5" dirty="0">
                <a:latin typeface="Arial"/>
                <a:cs typeface="Arial"/>
              </a:rPr>
              <a:t>certificate on  true length and standard condition of  </a:t>
            </a:r>
            <a:r>
              <a:rPr sz="3200" spc="-10" dirty="0">
                <a:latin typeface="Arial"/>
                <a:cs typeface="Arial"/>
              </a:rPr>
              <a:t>temperature </a:t>
            </a:r>
            <a:r>
              <a:rPr sz="3200" spc="-5" dirty="0">
                <a:latin typeface="Arial"/>
                <a:cs typeface="Arial"/>
              </a:rPr>
              <a:t>and</a:t>
            </a:r>
            <a:r>
              <a:rPr sz="3200" spc="-45" dirty="0">
                <a:latin typeface="Arial"/>
                <a:cs typeface="Arial"/>
              </a:rPr>
              <a:t> </a:t>
            </a:r>
            <a:r>
              <a:rPr sz="3200" spc="-5" dirty="0">
                <a:latin typeface="Arial"/>
                <a:cs typeface="Arial"/>
              </a:rPr>
              <a:t>tension.</a:t>
            </a:r>
            <a:endParaRPr sz="32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273050" rIns="0" bIns="0" rtlCol="0">
            <a:spAutoFit/>
          </a:bodyPr>
          <a:lstStyle/>
          <a:p>
            <a:pPr marL="889635">
              <a:lnSpc>
                <a:spcPct val="100000"/>
              </a:lnSpc>
            </a:pPr>
            <a:r>
              <a:rPr dirty="0"/>
              <a:t>Vertical</a:t>
            </a:r>
            <a:r>
              <a:rPr spc="-90" dirty="0"/>
              <a:t> </a:t>
            </a:r>
            <a:r>
              <a:rPr dirty="0"/>
              <a:t>Distance</a:t>
            </a:r>
          </a:p>
        </p:txBody>
      </p:sp>
      <p:sp>
        <p:nvSpPr>
          <p:cNvPr id="3" name="object 3"/>
          <p:cNvSpPr/>
          <p:nvPr/>
        </p:nvSpPr>
        <p:spPr>
          <a:xfrm>
            <a:off x="977900" y="2745204"/>
            <a:ext cx="7489190" cy="2313305"/>
          </a:xfrm>
          <a:custGeom>
            <a:avLst/>
            <a:gdLst/>
            <a:ahLst/>
            <a:cxnLst/>
            <a:rect l="l" t="t" r="r" b="b"/>
            <a:pathLst>
              <a:path w="7489190" h="2313304">
                <a:moveTo>
                  <a:pt x="0" y="2313205"/>
                </a:moveTo>
                <a:lnTo>
                  <a:pt x="21508" y="2266147"/>
                </a:lnTo>
                <a:lnTo>
                  <a:pt x="43050" y="2219145"/>
                </a:lnTo>
                <a:lnTo>
                  <a:pt x="64650" y="2172216"/>
                </a:lnTo>
                <a:lnTo>
                  <a:pt x="86334" y="2125378"/>
                </a:lnTo>
                <a:lnTo>
                  <a:pt x="108124" y="2078649"/>
                </a:lnTo>
                <a:lnTo>
                  <a:pt x="130045" y="2032045"/>
                </a:lnTo>
                <a:lnTo>
                  <a:pt x="152122" y="1985585"/>
                </a:lnTo>
                <a:lnTo>
                  <a:pt x="174378" y="1939285"/>
                </a:lnTo>
                <a:lnTo>
                  <a:pt x="196839" y="1893162"/>
                </a:lnTo>
                <a:lnTo>
                  <a:pt x="219528" y="1847235"/>
                </a:lnTo>
                <a:lnTo>
                  <a:pt x="242470" y="1801520"/>
                </a:lnTo>
                <a:lnTo>
                  <a:pt x="265689" y="1756034"/>
                </a:lnTo>
                <a:lnTo>
                  <a:pt x="289209" y="1710796"/>
                </a:lnTo>
                <a:lnTo>
                  <a:pt x="313054" y="1665823"/>
                </a:lnTo>
                <a:lnTo>
                  <a:pt x="337250" y="1621131"/>
                </a:lnTo>
                <a:lnTo>
                  <a:pt x="361820" y="1576738"/>
                </a:lnTo>
                <a:lnTo>
                  <a:pt x="386788" y="1532663"/>
                </a:lnTo>
                <a:lnTo>
                  <a:pt x="412179" y="1488921"/>
                </a:lnTo>
                <a:lnTo>
                  <a:pt x="438017" y="1445530"/>
                </a:lnTo>
                <a:lnTo>
                  <a:pt x="464327" y="1402508"/>
                </a:lnTo>
                <a:lnTo>
                  <a:pt x="491132" y="1359872"/>
                </a:lnTo>
                <a:lnTo>
                  <a:pt x="518458" y="1317639"/>
                </a:lnTo>
                <a:lnTo>
                  <a:pt x="546327" y="1275827"/>
                </a:lnTo>
                <a:lnTo>
                  <a:pt x="574765" y="1234453"/>
                </a:lnTo>
                <a:lnTo>
                  <a:pt x="603796" y="1193535"/>
                </a:lnTo>
                <a:lnTo>
                  <a:pt x="633444" y="1153089"/>
                </a:lnTo>
                <a:lnTo>
                  <a:pt x="663734" y="1113133"/>
                </a:lnTo>
                <a:lnTo>
                  <a:pt x="694689" y="1073685"/>
                </a:lnTo>
                <a:lnTo>
                  <a:pt x="725185" y="1035679"/>
                </a:lnTo>
                <a:lnTo>
                  <a:pt x="756230" y="997385"/>
                </a:lnTo>
                <a:lnTo>
                  <a:pt x="787810" y="958876"/>
                </a:lnTo>
                <a:lnTo>
                  <a:pt x="819913" y="920227"/>
                </a:lnTo>
                <a:lnTo>
                  <a:pt x="852524" y="881511"/>
                </a:lnTo>
                <a:lnTo>
                  <a:pt x="885632" y="842804"/>
                </a:lnTo>
                <a:lnTo>
                  <a:pt x="919223" y="804178"/>
                </a:lnTo>
                <a:lnTo>
                  <a:pt x="953284" y="765708"/>
                </a:lnTo>
                <a:lnTo>
                  <a:pt x="987802" y="727469"/>
                </a:lnTo>
                <a:lnTo>
                  <a:pt x="1022763" y="689533"/>
                </a:lnTo>
                <a:lnTo>
                  <a:pt x="1058155" y="651975"/>
                </a:lnTo>
                <a:lnTo>
                  <a:pt x="1093964" y="614869"/>
                </a:lnTo>
                <a:lnTo>
                  <a:pt x="1130177" y="578290"/>
                </a:lnTo>
                <a:lnTo>
                  <a:pt x="1166782" y="542310"/>
                </a:lnTo>
                <a:lnTo>
                  <a:pt x="1203765" y="507005"/>
                </a:lnTo>
                <a:lnTo>
                  <a:pt x="1241112" y="472448"/>
                </a:lnTo>
                <a:lnTo>
                  <a:pt x="1278812" y="438714"/>
                </a:lnTo>
                <a:lnTo>
                  <a:pt x="1316850" y="405876"/>
                </a:lnTo>
                <a:lnTo>
                  <a:pt x="1355214" y="374008"/>
                </a:lnTo>
                <a:lnTo>
                  <a:pt x="1393890" y="343185"/>
                </a:lnTo>
                <a:lnTo>
                  <a:pt x="1432865" y="313480"/>
                </a:lnTo>
                <a:lnTo>
                  <a:pt x="1472127" y="284968"/>
                </a:lnTo>
                <a:lnTo>
                  <a:pt x="1511662" y="257723"/>
                </a:lnTo>
                <a:lnTo>
                  <a:pt x="1551456" y="231818"/>
                </a:lnTo>
                <a:lnTo>
                  <a:pt x="1591498" y="207328"/>
                </a:lnTo>
                <a:lnTo>
                  <a:pt x="1631773" y="184326"/>
                </a:lnTo>
                <a:lnTo>
                  <a:pt x="1672269" y="162888"/>
                </a:lnTo>
                <a:lnTo>
                  <a:pt x="1712972" y="143086"/>
                </a:lnTo>
                <a:lnTo>
                  <a:pt x="1753870" y="124995"/>
                </a:lnTo>
                <a:lnTo>
                  <a:pt x="1798254" y="107388"/>
                </a:lnTo>
                <a:lnTo>
                  <a:pt x="1843587" y="91235"/>
                </a:lnTo>
                <a:lnTo>
                  <a:pt x="1889791" y="76507"/>
                </a:lnTo>
                <a:lnTo>
                  <a:pt x="1936789" y="63174"/>
                </a:lnTo>
                <a:lnTo>
                  <a:pt x="1984505" y="51205"/>
                </a:lnTo>
                <a:lnTo>
                  <a:pt x="2032862" y="40572"/>
                </a:lnTo>
                <a:lnTo>
                  <a:pt x="2081783" y="31245"/>
                </a:lnTo>
                <a:lnTo>
                  <a:pt x="2131192" y="23193"/>
                </a:lnTo>
                <a:lnTo>
                  <a:pt x="2181013" y="16387"/>
                </a:lnTo>
                <a:lnTo>
                  <a:pt x="2231168" y="10796"/>
                </a:lnTo>
                <a:lnTo>
                  <a:pt x="2281580" y="6392"/>
                </a:lnTo>
                <a:lnTo>
                  <a:pt x="2332174" y="3145"/>
                </a:lnTo>
                <a:lnTo>
                  <a:pt x="2382873" y="1024"/>
                </a:lnTo>
                <a:lnTo>
                  <a:pt x="2433599" y="0"/>
                </a:lnTo>
                <a:lnTo>
                  <a:pt x="2484276" y="42"/>
                </a:lnTo>
                <a:lnTo>
                  <a:pt x="2534828" y="1122"/>
                </a:lnTo>
                <a:lnTo>
                  <a:pt x="2585178" y="3209"/>
                </a:lnTo>
                <a:lnTo>
                  <a:pt x="2635249" y="6274"/>
                </a:lnTo>
                <a:lnTo>
                  <a:pt x="2684965" y="10286"/>
                </a:lnTo>
                <a:lnTo>
                  <a:pt x="2734249" y="15216"/>
                </a:lnTo>
                <a:lnTo>
                  <a:pt x="2783024" y="21035"/>
                </a:lnTo>
                <a:lnTo>
                  <a:pt x="2831214" y="27711"/>
                </a:lnTo>
                <a:lnTo>
                  <a:pt x="2878742" y="35216"/>
                </a:lnTo>
                <a:lnTo>
                  <a:pt x="2925531" y="43520"/>
                </a:lnTo>
                <a:lnTo>
                  <a:pt x="2971505" y="52593"/>
                </a:lnTo>
                <a:lnTo>
                  <a:pt x="3016586" y="62404"/>
                </a:lnTo>
                <a:lnTo>
                  <a:pt x="3060700" y="72925"/>
                </a:lnTo>
                <a:lnTo>
                  <a:pt x="3107554" y="85384"/>
                </a:lnTo>
                <a:lnTo>
                  <a:pt x="3153660" y="99540"/>
                </a:lnTo>
                <a:lnTo>
                  <a:pt x="3199061" y="115312"/>
                </a:lnTo>
                <a:lnTo>
                  <a:pt x="3243799" y="132616"/>
                </a:lnTo>
                <a:lnTo>
                  <a:pt x="3287918" y="151371"/>
                </a:lnTo>
                <a:lnTo>
                  <a:pt x="3331461" y="171493"/>
                </a:lnTo>
                <a:lnTo>
                  <a:pt x="3374473" y="192901"/>
                </a:lnTo>
                <a:lnTo>
                  <a:pt x="3416996" y="215512"/>
                </a:lnTo>
                <a:lnTo>
                  <a:pt x="3459074" y="239244"/>
                </a:lnTo>
                <a:lnTo>
                  <a:pt x="3500749" y="264014"/>
                </a:lnTo>
                <a:lnTo>
                  <a:pt x="3542067" y="289740"/>
                </a:lnTo>
                <a:lnTo>
                  <a:pt x="3583069" y="316340"/>
                </a:lnTo>
                <a:lnTo>
                  <a:pt x="3623800" y="343730"/>
                </a:lnTo>
                <a:lnTo>
                  <a:pt x="3664302" y="371829"/>
                </a:lnTo>
                <a:lnTo>
                  <a:pt x="3704620" y="400555"/>
                </a:lnTo>
                <a:lnTo>
                  <a:pt x="3744796" y="429824"/>
                </a:lnTo>
                <a:lnTo>
                  <a:pt x="3784874" y="459554"/>
                </a:lnTo>
                <a:lnTo>
                  <a:pt x="3824898" y="489663"/>
                </a:lnTo>
                <a:lnTo>
                  <a:pt x="3864910" y="520069"/>
                </a:lnTo>
                <a:lnTo>
                  <a:pt x="3904955" y="550689"/>
                </a:lnTo>
                <a:lnTo>
                  <a:pt x="3945075" y="581441"/>
                </a:lnTo>
                <a:lnTo>
                  <a:pt x="3985314" y="612241"/>
                </a:lnTo>
                <a:lnTo>
                  <a:pt x="4025716" y="643009"/>
                </a:lnTo>
                <a:lnTo>
                  <a:pt x="4066323" y="673661"/>
                </a:lnTo>
                <a:lnTo>
                  <a:pt x="4107179" y="704115"/>
                </a:lnTo>
                <a:lnTo>
                  <a:pt x="4145339" y="732933"/>
                </a:lnTo>
                <a:lnTo>
                  <a:pt x="4183866" y="763399"/>
                </a:lnTo>
                <a:lnTo>
                  <a:pt x="4222709" y="795355"/>
                </a:lnTo>
                <a:lnTo>
                  <a:pt x="4261819" y="828640"/>
                </a:lnTo>
                <a:lnTo>
                  <a:pt x="4301144" y="863096"/>
                </a:lnTo>
                <a:lnTo>
                  <a:pt x="4340633" y="898563"/>
                </a:lnTo>
                <a:lnTo>
                  <a:pt x="4380236" y="934881"/>
                </a:lnTo>
                <a:lnTo>
                  <a:pt x="4419902" y="971891"/>
                </a:lnTo>
                <a:lnTo>
                  <a:pt x="4459581" y="1009433"/>
                </a:lnTo>
                <a:lnTo>
                  <a:pt x="4499221" y="1047347"/>
                </a:lnTo>
                <a:lnTo>
                  <a:pt x="4538773" y="1085476"/>
                </a:lnTo>
                <a:lnTo>
                  <a:pt x="4578184" y="1123658"/>
                </a:lnTo>
                <a:lnTo>
                  <a:pt x="4617405" y="1161734"/>
                </a:lnTo>
                <a:lnTo>
                  <a:pt x="4656385" y="1199545"/>
                </a:lnTo>
                <a:lnTo>
                  <a:pt x="4695073" y="1236932"/>
                </a:lnTo>
                <a:lnTo>
                  <a:pt x="4733418" y="1273734"/>
                </a:lnTo>
                <a:lnTo>
                  <a:pt x="4771370" y="1309792"/>
                </a:lnTo>
                <a:lnTo>
                  <a:pt x="4808878" y="1344948"/>
                </a:lnTo>
                <a:lnTo>
                  <a:pt x="4845891" y="1379040"/>
                </a:lnTo>
                <a:lnTo>
                  <a:pt x="4882359" y="1411911"/>
                </a:lnTo>
                <a:lnTo>
                  <a:pt x="4918230" y="1443400"/>
                </a:lnTo>
                <a:lnTo>
                  <a:pt x="4953455" y="1473347"/>
                </a:lnTo>
                <a:lnTo>
                  <a:pt x="4987982" y="1501594"/>
                </a:lnTo>
                <a:lnTo>
                  <a:pt x="5021761" y="1527981"/>
                </a:lnTo>
                <a:lnTo>
                  <a:pt x="5054740" y="1552348"/>
                </a:lnTo>
                <a:lnTo>
                  <a:pt x="5086870" y="1574536"/>
                </a:lnTo>
                <a:lnTo>
                  <a:pt x="5174290" y="1626267"/>
                </a:lnTo>
                <a:lnTo>
                  <a:pt x="5225809" y="1651161"/>
                </a:lnTo>
                <a:lnTo>
                  <a:pt x="5273429" y="1669896"/>
                </a:lnTo>
                <a:lnTo>
                  <a:pt x="5317923" y="1683300"/>
                </a:lnTo>
                <a:lnTo>
                  <a:pt x="5360061" y="1692199"/>
                </a:lnTo>
                <a:lnTo>
                  <a:pt x="5400617" y="1697422"/>
                </a:lnTo>
                <a:lnTo>
                  <a:pt x="5440362" y="1699795"/>
                </a:lnTo>
                <a:lnTo>
                  <a:pt x="5480068" y="1700147"/>
                </a:lnTo>
                <a:lnTo>
                  <a:pt x="5520507" y="1699305"/>
                </a:lnTo>
                <a:lnTo>
                  <a:pt x="5562451" y="1698096"/>
                </a:lnTo>
                <a:lnTo>
                  <a:pt x="5606673" y="1697348"/>
                </a:lnTo>
                <a:lnTo>
                  <a:pt x="5653943" y="1697888"/>
                </a:lnTo>
                <a:lnTo>
                  <a:pt x="5705035" y="1700545"/>
                </a:lnTo>
                <a:lnTo>
                  <a:pt x="5760720" y="1706145"/>
                </a:lnTo>
                <a:lnTo>
                  <a:pt x="5802667" y="1711017"/>
                </a:lnTo>
                <a:lnTo>
                  <a:pt x="5846822" y="1715059"/>
                </a:lnTo>
                <a:lnTo>
                  <a:pt x="5892952" y="1718414"/>
                </a:lnTo>
                <a:lnTo>
                  <a:pt x="5940826" y="1721223"/>
                </a:lnTo>
                <a:lnTo>
                  <a:pt x="5990212" y="1723628"/>
                </a:lnTo>
                <a:lnTo>
                  <a:pt x="6040880" y="1725770"/>
                </a:lnTo>
                <a:lnTo>
                  <a:pt x="6092598" y="1727793"/>
                </a:lnTo>
                <a:lnTo>
                  <a:pt x="6145133" y="1729838"/>
                </a:lnTo>
                <a:lnTo>
                  <a:pt x="6198256" y="1732047"/>
                </a:lnTo>
                <a:lnTo>
                  <a:pt x="6251733" y="1734561"/>
                </a:lnTo>
                <a:lnTo>
                  <a:pt x="6305335" y="1737524"/>
                </a:lnTo>
                <a:lnTo>
                  <a:pt x="6358829" y="1741075"/>
                </a:lnTo>
                <a:lnTo>
                  <a:pt x="6411983" y="1745358"/>
                </a:lnTo>
                <a:lnTo>
                  <a:pt x="6464567" y="1750515"/>
                </a:lnTo>
                <a:lnTo>
                  <a:pt x="6516350" y="1756687"/>
                </a:lnTo>
                <a:lnTo>
                  <a:pt x="6567098" y="1764017"/>
                </a:lnTo>
                <a:lnTo>
                  <a:pt x="6616582" y="1772645"/>
                </a:lnTo>
                <a:lnTo>
                  <a:pt x="6664570" y="1782715"/>
                </a:lnTo>
                <a:lnTo>
                  <a:pt x="6710829" y="1794367"/>
                </a:lnTo>
                <a:lnTo>
                  <a:pt x="6755130" y="1807745"/>
                </a:lnTo>
                <a:lnTo>
                  <a:pt x="6802378" y="1824697"/>
                </a:lnTo>
                <a:lnTo>
                  <a:pt x="6848496" y="1843316"/>
                </a:lnTo>
                <a:lnTo>
                  <a:pt x="6893554" y="1863502"/>
                </a:lnTo>
                <a:lnTo>
                  <a:pt x="6937619" y="1885158"/>
                </a:lnTo>
                <a:lnTo>
                  <a:pt x="6980762" y="1908186"/>
                </a:lnTo>
                <a:lnTo>
                  <a:pt x="7023052" y="1932487"/>
                </a:lnTo>
                <a:lnTo>
                  <a:pt x="7064559" y="1957965"/>
                </a:lnTo>
                <a:lnTo>
                  <a:pt x="7105350" y="1984521"/>
                </a:lnTo>
                <a:lnTo>
                  <a:pt x="7145496" y="2012056"/>
                </a:lnTo>
                <a:lnTo>
                  <a:pt x="7185065" y="2040474"/>
                </a:lnTo>
                <a:lnTo>
                  <a:pt x="7224128" y="2069675"/>
                </a:lnTo>
                <a:lnTo>
                  <a:pt x="7262753" y="2099563"/>
                </a:lnTo>
                <a:lnTo>
                  <a:pt x="7301010" y="2130038"/>
                </a:lnTo>
                <a:lnTo>
                  <a:pt x="7338967" y="2161004"/>
                </a:lnTo>
                <a:lnTo>
                  <a:pt x="7376695" y="2192361"/>
                </a:lnTo>
                <a:lnTo>
                  <a:pt x="7414261" y="2224012"/>
                </a:lnTo>
                <a:lnTo>
                  <a:pt x="7451736" y="2255860"/>
                </a:lnTo>
                <a:lnTo>
                  <a:pt x="7489190" y="2287805"/>
                </a:lnTo>
              </a:path>
            </a:pathLst>
          </a:custGeom>
          <a:ln w="9344">
            <a:solidFill>
              <a:srgbClr val="6633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210050" y="2781300"/>
            <a:ext cx="118110" cy="116839"/>
          </a:xfrm>
          <a:custGeom>
            <a:avLst/>
            <a:gdLst/>
            <a:ahLst/>
            <a:cxnLst/>
            <a:rect l="l" t="t" r="r" b="b"/>
            <a:pathLst>
              <a:path w="118110" h="116839">
                <a:moveTo>
                  <a:pt x="118110" y="0"/>
                </a:moveTo>
                <a:lnTo>
                  <a:pt x="0" y="0"/>
                </a:lnTo>
                <a:lnTo>
                  <a:pt x="0" y="116839"/>
                </a:lnTo>
                <a:lnTo>
                  <a:pt x="118110" y="116839"/>
                </a:lnTo>
                <a:lnTo>
                  <a:pt x="118110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4210050" y="2781300"/>
            <a:ext cx="118110" cy="116839"/>
          </a:xfrm>
          <a:custGeom>
            <a:avLst/>
            <a:gdLst/>
            <a:ahLst/>
            <a:cxnLst/>
            <a:rect l="l" t="t" r="r" b="b"/>
            <a:pathLst>
              <a:path w="118110" h="116839">
                <a:moveTo>
                  <a:pt x="58420" y="116839"/>
                </a:moveTo>
                <a:lnTo>
                  <a:pt x="0" y="116839"/>
                </a:lnTo>
                <a:lnTo>
                  <a:pt x="0" y="0"/>
                </a:lnTo>
                <a:lnTo>
                  <a:pt x="118110" y="0"/>
                </a:lnTo>
                <a:lnTo>
                  <a:pt x="118110" y="116839"/>
                </a:lnTo>
                <a:lnTo>
                  <a:pt x="58420" y="116839"/>
                </a:lnTo>
                <a:close/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6675119" y="2837179"/>
            <a:ext cx="0" cy="1493520"/>
          </a:xfrm>
          <a:custGeom>
            <a:avLst/>
            <a:gdLst/>
            <a:ahLst/>
            <a:cxnLst/>
            <a:rect l="l" t="t" r="r" b="b"/>
            <a:pathLst>
              <a:path h="1493520">
                <a:moveTo>
                  <a:pt x="0" y="0"/>
                </a:moveTo>
                <a:lnTo>
                  <a:pt x="0" y="1493520"/>
                </a:lnTo>
              </a:path>
            </a:pathLst>
          </a:custGeom>
          <a:ln w="2228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4335779" y="2830829"/>
            <a:ext cx="8890" cy="0"/>
          </a:xfrm>
          <a:custGeom>
            <a:avLst/>
            <a:gdLst/>
            <a:ahLst/>
            <a:cxnLst/>
            <a:rect l="l" t="t" r="r" b="b"/>
            <a:pathLst>
              <a:path w="8889">
                <a:moveTo>
                  <a:pt x="0" y="0"/>
                </a:moveTo>
                <a:lnTo>
                  <a:pt x="8890" y="0"/>
                </a:lnTo>
              </a:path>
            </a:pathLst>
          </a:custGeom>
          <a:ln w="1016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4354829" y="2830829"/>
            <a:ext cx="10160" cy="0"/>
          </a:xfrm>
          <a:custGeom>
            <a:avLst/>
            <a:gdLst/>
            <a:ahLst/>
            <a:cxnLst/>
            <a:rect l="l" t="t" r="r" b="b"/>
            <a:pathLst>
              <a:path w="10160">
                <a:moveTo>
                  <a:pt x="0" y="0"/>
                </a:moveTo>
                <a:lnTo>
                  <a:pt x="10160" y="0"/>
                </a:lnTo>
              </a:path>
            </a:pathLst>
          </a:custGeom>
          <a:ln w="1016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4373879" y="2830829"/>
            <a:ext cx="10160" cy="0"/>
          </a:xfrm>
          <a:custGeom>
            <a:avLst/>
            <a:gdLst/>
            <a:ahLst/>
            <a:cxnLst/>
            <a:rect l="l" t="t" r="r" b="b"/>
            <a:pathLst>
              <a:path w="10160">
                <a:moveTo>
                  <a:pt x="0" y="0"/>
                </a:moveTo>
                <a:lnTo>
                  <a:pt x="10160" y="0"/>
                </a:lnTo>
              </a:path>
            </a:pathLst>
          </a:custGeom>
          <a:ln w="1016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4394200" y="2830829"/>
            <a:ext cx="8890" cy="0"/>
          </a:xfrm>
          <a:custGeom>
            <a:avLst/>
            <a:gdLst/>
            <a:ahLst/>
            <a:cxnLst/>
            <a:rect l="l" t="t" r="r" b="b"/>
            <a:pathLst>
              <a:path w="8889">
                <a:moveTo>
                  <a:pt x="0" y="0"/>
                </a:moveTo>
                <a:lnTo>
                  <a:pt x="8889" y="0"/>
                </a:lnTo>
              </a:path>
            </a:pathLst>
          </a:custGeom>
          <a:ln w="1016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4413250" y="2830829"/>
            <a:ext cx="10160" cy="0"/>
          </a:xfrm>
          <a:custGeom>
            <a:avLst/>
            <a:gdLst/>
            <a:ahLst/>
            <a:cxnLst/>
            <a:rect l="l" t="t" r="r" b="b"/>
            <a:pathLst>
              <a:path w="10160">
                <a:moveTo>
                  <a:pt x="0" y="0"/>
                </a:moveTo>
                <a:lnTo>
                  <a:pt x="10160" y="0"/>
                </a:lnTo>
              </a:path>
            </a:pathLst>
          </a:custGeom>
          <a:ln w="1016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4432300" y="2830829"/>
            <a:ext cx="10160" cy="0"/>
          </a:xfrm>
          <a:custGeom>
            <a:avLst/>
            <a:gdLst/>
            <a:ahLst/>
            <a:cxnLst/>
            <a:rect l="l" t="t" r="r" b="b"/>
            <a:pathLst>
              <a:path w="10160">
                <a:moveTo>
                  <a:pt x="0" y="0"/>
                </a:moveTo>
                <a:lnTo>
                  <a:pt x="10160" y="0"/>
                </a:lnTo>
              </a:path>
            </a:pathLst>
          </a:custGeom>
          <a:ln w="1016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4451350" y="2830829"/>
            <a:ext cx="10160" cy="0"/>
          </a:xfrm>
          <a:custGeom>
            <a:avLst/>
            <a:gdLst/>
            <a:ahLst/>
            <a:cxnLst/>
            <a:rect l="l" t="t" r="r" b="b"/>
            <a:pathLst>
              <a:path w="10160">
                <a:moveTo>
                  <a:pt x="0" y="0"/>
                </a:moveTo>
                <a:lnTo>
                  <a:pt x="10160" y="0"/>
                </a:lnTo>
              </a:path>
            </a:pathLst>
          </a:custGeom>
          <a:ln w="1016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4471670" y="2830829"/>
            <a:ext cx="8890" cy="0"/>
          </a:xfrm>
          <a:custGeom>
            <a:avLst/>
            <a:gdLst/>
            <a:ahLst/>
            <a:cxnLst/>
            <a:rect l="l" t="t" r="r" b="b"/>
            <a:pathLst>
              <a:path w="8889">
                <a:moveTo>
                  <a:pt x="0" y="0"/>
                </a:moveTo>
                <a:lnTo>
                  <a:pt x="8889" y="0"/>
                </a:lnTo>
              </a:path>
            </a:pathLst>
          </a:custGeom>
          <a:ln w="1016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4490720" y="2830829"/>
            <a:ext cx="10160" cy="0"/>
          </a:xfrm>
          <a:custGeom>
            <a:avLst/>
            <a:gdLst/>
            <a:ahLst/>
            <a:cxnLst/>
            <a:rect l="l" t="t" r="r" b="b"/>
            <a:pathLst>
              <a:path w="10160">
                <a:moveTo>
                  <a:pt x="0" y="0"/>
                </a:moveTo>
                <a:lnTo>
                  <a:pt x="10159" y="0"/>
                </a:lnTo>
              </a:path>
            </a:pathLst>
          </a:custGeom>
          <a:ln w="1016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4509770" y="2830829"/>
            <a:ext cx="10160" cy="0"/>
          </a:xfrm>
          <a:custGeom>
            <a:avLst/>
            <a:gdLst/>
            <a:ahLst/>
            <a:cxnLst/>
            <a:rect l="l" t="t" r="r" b="b"/>
            <a:pathLst>
              <a:path w="10160">
                <a:moveTo>
                  <a:pt x="0" y="0"/>
                </a:moveTo>
                <a:lnTo>
                  <a:pt x="10159" y="0"/>
                </a:lnTo>
              </a:path>
            </a:pathLst>
          </a:custGeom>
          <a:ln w="1016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4530090" y="2830829"/>
            <a:ext cx="8890" cy="0"/>
          </a:xfrm>
          <a:custGeom>
            <a:avLst/>
            <a:gdLst/>
            <a:ahLst/>
            <a:cxnLst/>
            <a:rect l="l" t="t" r="r" b="b"/>
            <a:pathLst>
              <a:path w="8889">
                <a:moveTo>
                  <a:pt x="0" y="0"/>
                </a:moveTo>
                <a:lnTo>
                  <a:pt x="8889" y="0"/>
                </a:lnTo>
              </a:path>
            </a:pathLst>
          </a:custGeom>
          <a:ln w="1016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4549140" y="2830829"/>
            <a:ext cx="10160" cy="0"/>
          </a:xfrm>
          <a:custGeom>
            <a:avLst/>
            <a:gdLst/>
            <a:ahLst/>
            <a:cxnLst/>
            <a:rect l="l" t="t" r="r" b="b"/>
            <a:pathLst>
              <a:path w="10160">
                <a:moveTo>
                  <a:pt x="0" y="0"/>
                </a:moveTo>
                <a:lnTo>
                  <a:pt x="10160" y="0"/>
                </a:lnTo>
              </a:path>
            </a:pathLst>
          </a:custGeom>
          <a:ln w="1016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4568190" y="2830829"/>
            <a:ext cx="10160" cy="0"/>
          </a:xfrm>
          <a:custGeom>
            <a:avLst/>
            <a:gdLst/>
            <a:ahLst/>
            <a:cxnLst/>
            <a:rect l="l" t="t" r="r" b="b"/>
            <a:pathLst>
              <a:path w="10160">
                <a:moveTo>
                  <a:pt x="0" y="0"/>
                </a:moveTo>
                <a:lnTo>
                  <a:pt x="10160" y="0"/>
                </a:lnTo>
              </a:path>
            </a:pathLst>
          </a:custGeom>
          <a:ln w="1016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4587240" y="2830829"/>
            <a:ext cx="10160" cy="0"/>
          </a:xfrm>
          <a:custGeom>
            <a:avLst/>
            <a:gdLst/>
            <a:ahLst/>
            <a:cxnLst/>
            <a:rect l="l" t="t" r="r" b="b"/>
            <a:pathLst>
              <a:path w="10160">
                <a:moveTo>
                  <a:pt x="0" y="0"/>
                </a:moveTo>
                <a:lnTo>
                  <a:pt x="10160" y="0"/>
                </a:lnTo>
              </a:path>
            </a:pathLst>
          </a:custGeom>
          <a:ln w="1016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4607559" y="2830829"/>
            <a:ext cx="8890" cy="0"/>
          </a:xfrm>
          <a:custGeom>
            <a:avLst/>
            <a:gdLst/>
            <a:ahLst/>
            <a:cxnLst/>
            <a:rect l="l" t="t" r="r" b="b"/>
            <a:pathLst>
              <a:path w="8889">
                <a:moveTo>
                  <a:pt x="0" y="0"/>
                </a:moveTo>
                <a:lnTo>
                  <a:pt x="8889" y="0"/>
                </a:lnTo>
              </a:path>
            </a:pathLst>
          </a:custGeom>
          <a:ln w="1016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4626609" y="2830829"/>
            <a:ext cx="8890" cy="0"/>
          </a:xfrm>
          <a:custGeom>
            <a:avLst/>
            <a:gdLst/>
            <a:ahLst/>
            <a:cxnLst/>
            <a:rect l="l" t="t" r="r" b="b"/>
            <a:pathLst>
              <a:path w="8889">
                <a:moveTo>
                  <a:pt x="0" y="0"/>
                </a:moveTo>
                <a:lnTo>
                  <a:pt x="8889" y="0"/>
                </a:lnTo>
              </a:path>
            </a:pathLst>
          </a:custGeom>
          <a:ln w="1016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4645659" y="2830829"/>
            <a:ext cx="10160" cy="0"/>
          </a:xfrm>
          <a:custGeom>
            <a:avLst/>
            <a:gdLst/>
            <a:ahLst/>
            <a:cxnLst/>
            <a:rect l="l" t="t" r="r" b="b"/>
            <a:pathLst>
              <a:path w="10160">
                <a:moveTo>
                  <a:pt x="0" y="0"/>
                </a:moveTo>
                <a:lnTo>
                  <a:pt x="10160" y="0"/>
                </a:lnTo>
              </a:path>
            </a:pathLst>
          </a:custGeom>
          <a:ln w="1016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4664709" y="2830829"/>
            <a:ext cx="10160" cy="0"/>
          </a:xfrm>
          <a:custGeom>
            <a:avLst/>
            <a:gdLst/>
            <a:ahLst/>
            <a:cxnLst/>
            <a:rect l="l" t="t" r="r" b="b"/>
            <a:pathLst>
              <a:path w="10160">
                <a:moveTo>
                  <a:pt x="0" y="0"/>
                </a:moveTo>
                <a:lnTo>
                  <a:pt x="10160" y="0"/>
                </a:lnTo>
              </a:path>
            </a:pathLst>
          </a:custGeom>
          <a:ln w="1016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4685029" y="2830829"/>
            <a:ext cx="8890" cy="0"/>
          </a:xfrm>
          <a:custGeom>
            <a:avLst/>
            <a:gdLst/>
            <a:ahLst/>
            <a:cxnLst/>
            <a:rect l="l" t="t" r="r" b="b"/>
            <a:pathLst>
              <a:path w="8889">
                <a:moveTo>
                  <a:pt x="0" y="0"/>
                </a:moveTo>
                <a:lnTo>
                  <a:pt x="8890" y="0"/>
                </a:lnTo>
              </a:path>
            </a:pathLst>
          </a:custGeom>
          <a:ln w="1016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4704079" y="2830829"/>
            <a:ext cx="10160" cy="0"/>
          </a:xfrm>
          <a:custGeom>
            <a:avLst/>
            <a:gdLst/>
            <a:ahLst/>
            <a:cxnLst/>
            <a:rect l="l" t="t" r="r" b="b"/>
            <a:pathLst>
              <a:path w="10160">
                <a:moveTo>
                  <a:pt x="0" y="0"/>
                </a:moveTo>
                <a:lnTo>
                  <a:pt x="10160" y="0"/>
                </a:lnTo>
              </a:path>
            </a:pathLst>
          </a:custGeom>
          <a:ln w="1016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4723129" y="2830829"/>
            <a:ext cx="10160" cy="0"/>
          </a:xfrm>
          <a:custGeom>
            <a:avLst/>
            <a:gdLst/>
            <a:ahLst/>
            <a:cxnLst/>
            <a:rect l="l" t="t" r="r" b="b"/>
            <a:pathLst>
              <a:path w="10160">
                <a:moveTo>
                  <a:pt x="0" y="0"/>
                </a:moveTo>
                <a:lnTo>
                  <a:pt x="10160" y="0"/>
                </a:lnTo>
              </a:path>
            </a:pathLst>
          </a:custGeom>
          <a:ln w="1016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4743450" y="2830829"/>
            <a:ext cx="8890" cy="0"/>
          </a:xfrm>
          <a:custGeom>
            <a:avLst/>
            <a:gdLst/>
            <a:ahLst/>
            <a:cxnLst/>
            <a:rect l="l" t="t" r="r" b="b"/>
            <a:pathLst>
              <a:path w="8889">
                <a:moveTo>
                  <a:pt x="0" y="0"/>
                </a:moveTo>
                <a:lnTo>
                  <a:pt x="8889" y="0"/>
                </a:lnTo>
              </a:path>
            </a:pathLst>
          </a:custGeom>
          <a:ln w="1016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4762500" y="2830829"/>
            <a:ext cx="10160" cy="0"/>
          </a:xfrm>
          <a:custGeom>
            <a:avLst/>
            <a:gdLst/>
            <a:ahLst/>
            <a:cxnLst/>
            <a:rect l="l" t="t" r="r" b="b"/>
            <a:pathLst>
              <a:path w="10160">
                <a:moveTo>
                  <a:pt x="0" y="0"/>
                </a:moveTo>
                <a:lnTo>
                  <a:pt x="10160" y="0"/>
                </a:lnTo>
              </a:path>
            </a:pathLst>
          </a:custGeom>
          <a:ln w="1016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4781550" y="2830829"/>
            <a:ext cx="10160" cy="0"/>
          </a:xfrm>
          <a:custGeom>
            <a:avLst/>
            <a:gdLst/>
            <a:ahLst/>
            <a:cxnLst/>
            <a:rect l="l" t="t" r="r" b="b"/>
            <a:pathLst>
              <a:path w="10160">
                <a:moveTo>
                  <a:pt x="0" y="0"/>
                </a:moveTo>
                <a:lnTo>
                  <a:pt x="10160" y="0"/>
                </a:lnTo>
              </a:path>
            </a:pathLst>
          </a:custGeom>
          <a:ln w="1016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4801870" y="2830829"/>
            <a:ext cx="8890" cy="0"/>
          </a:xfrm>
          <a:custGeom>
            <a:avLst/>
            <a:gdLst/>
            <a:ahLst/>
            <a:cxnLst/>
            <a:rect l="l" t="t" r="r" b="b"/>
            <a:pathLst>
              <a:path w="8889">
                <a:moveTo>
                  <a:pt x="0" y="0"/>
                </a:moveTo>
                <a:lnTo>
                  <a:pt x="8889" y="0"/>
                </a:lnTo>
              </a:path>
            </a:pathLst>
          </a:custGeom>
          <a:ln w="1016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4820920" y="2830829"/>
            <a:ext cx="8890" cy="0"/>
          </a:xfrm>
          <a:custGeom>
            <a:avLst/>
            <a:gdLst/>
            <a:ahLst/>
            <a:cxnLst/>
            <a:rect l="l" t="t" r="r" b="b"/>
            <a:pathLst>
              <a:path w="8889">
                <a:moveTo>
                  <a:pt x="0" y="0"/>
                </a:moveTo>
                <a:lnTo>
                  <a:pt x="8889" y="0"/>
                </a:lnTo>
              </a:path>
            </a:pathLst>
          </a:custGeom>
          <a:ln w="1016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4839970" y="2830829"/>
            <a:ext cx="10160" cy="0"/>
          </a:xfrm>
          <a:custGeom>
            <a:avLst/>
            <a:gdLst/>
            <a:ahLst/>
            <a:cxnLst/>
            <a:rect l="l" t="t" r="r" b="b"/>
            <a:pathLst>
              <a:path w="10160">
                <a:moveTo>
                  <a:pt x="0" y="0"/>
                </a:moveTo>
                <a:lnTo>
                  <a:pt x="10159" y="0"/>
                </a:lnTo>
              </a:path>
            </a:pathLst>
          </a:custGeom>
          <a:ln w="1016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4859020" y="2830829"/>
            <a:ext cx="10160" cy="0"/>
          </a:xfrm>
          <a:custGeom>
            <a:avLst/>
            <a:gdLst/>
            <a:ahLst/>
            <a:cxnLst/>
            <a:rect l="l" t="t" r="r" b="b"/>
            <a:pathLst>
              <a:path w="10160">
                <a:moveTo>
                  <a:pt x="0" y="0"/>
                </a:moveTo>
                <a:lnTo>
                  <a:pt x="10159" y="0"/>
                </a:lnTo>
              </a:path>
            </a:pathLst>
          </a:custGeom>
          <a:ln w="1016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4879340" y="2830829"/>
            <a:ext cx="8890" cy="0"/>
          </a:xfrm>
          <a:custGeom>
            <a:avLst/>
            <a:gdLst/>
            <a:ahLst/>
            <a:cxnLst/>
            <a:rect l="l" t="t" r="r" b="b"/>
            <a:pathLst>
              <a:path w="8889">
                <a:moveTo>
                  <a:pt x="0" y="0"/>
                </a:moveTo>
                <a:lnTo>
                  <a:pt x="8889" y="0"/>
                </a:lnTo>
              </a:path>
            </a:pathLst>
          </a:custGeom>
          <a:ln w="1016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4898390" y="2830829"/>
            <a:ext cx="8890" cy="0"/>
          </a:xfrm>
          <a:custGeom>
            <a:avLst/>
            <a:gdLst/>
            <a:ahLst/>
            <a:cxnLst/>
            <a:rect l="l" t="t" r="r" b="b"/>
            <a:pathLst>
              <a:path w="8889">
                <a:moveTo>
                  <a:pt x="0" y="0"/>
                </a:moveTo>
                <a:lnTo>
                  <a:pt x="8889" y="0"/>
                </a:lnTo>
              </a:path>
            </a:pathLst>
          </a:custGeom>
          <a:ln w="1016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4917440" y="2830829"/>
            <a:ext cx="10160" cy="0"/>
          </a:xfrm>
          <a:custGeom>
            <a:avLst/>
            <a:gdLst/>
            <a:ahLst/>
            <a:cxnLst/>
            <a:rect l="l" t="t" r="r" b="b"/>
            <a:pathLst>
              <a:path w="10160">
                <a:moveTo>
                  <a:pt x="0" y="0"/>
                </a:moveTo>
                <a:lnTo>
                  <a:pt x="10160" y="0"/>
                </a:lnTo>
              </a:path>
            </a:pathLst>
          </a:custGeom>
          <a:ln w="1016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4936490" y="2830829"/>
            <a:ext cx="10160" cy="0"/>
          </a:xfrm>
          <a:custGeom>
            <a:avLst/>
            <a:gdLst/>
            <a:ahLst/>
            <a:cxnLst/>
            <a:rect l="l" t="t" r="r" b="b"/>
            <a:pathLst>
              <a:path w="10160">
                <a:moveTo>
                  <a:pt x="0" y="0"/>
                </a:moveTo>
                <a:lnTo>
                  <a:pt x="10160" y="0"/>
                </a:lnTo>
              </a:path>
            </a:pathLst>
          </a:custGeom>
          <a:ln w="1016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4956809" y="2830829"/>
            <a:ext cx="8890" cy="0"/>
          </a:xfrm>
          <a:custGeom>
            <a:avLst/>
            <a:gdLst/>
            <a:ahLst/>
            <a:cxnLst/>
            <a:rect l="l" t="t" r="r" b="b"/>
            <a:pathLst>
              <a:path w="8889">
                <a:moveTo>
                  <a:pt x="0" y="0"/>
                </a:moveTo>
                <a:lnTo>
                  <a:pt x="8889" y="0"/>
                </a:lnTo>
              </a:path>
            </a:pathLst>
          </a:custGeom>
          <a:ln w="1016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4975859" y="2830829"/>
            <a:ext cx="10160" cy="0"/>
          </a:xfrm>
          <a:custGeom>
            <a:avLst/>
            <a:gdLst/>
            <a:ahLst/>
            <a:cxnLst/>
            <a:rect l="l" t="t" r="r" b="b"/>
            <a:pathLst>
              <a:path w="10160">
                <a:moveTo>
                  <a:pt x="0" y="0"/>
                </a:moveTo>
                <a:lnTo>
                  <a:pt x="10160" y="0"/>
                </a:lnTo>
              </a:path>
            </a:pathLst>
          </a:custGeom>
          <a:ln w="1016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4994909" y="2830829"/>
            <a:ext cx="10160" cy="0"/>
          </a:xfrm>
          <a:custGeom>
            <a:avLst/>
            <a:gdLst/>
            <a:ahLst/>
            <a:cxnLst/>
            <a:rect l="l" t="t" r="r" b="b"/>
            <a:pathLst>
              <a:path w="10160">
                <a:moveTo>
                  <a:pt x="0" y="0"/>
                </a:moveTo>
                <a:lnTo>
                  <a:pt x="10160" y="0"/>
                </a:lnTo>
              </a:path>
            </a:pathLst>
          </a:custGeom>
          <a:ln w="1016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5015229" y="2830829"/>
            <a:ext cx="8890" cy="0"/>
          </a:xfrm>
          <a:custGeom>
            <a:avLst/>
            <a:gdLst/>
            <a:ahLst/>
            <a:cxnLst/>
            <a:rect l="l" t="t" r="r" b="b"/>
            <a:pathLst>
              <a:path w="8889">
                <a:moveTo>
                  <a:pt x="0" y="0"/>
                </a:moveTo>
                <a:lnTo>
                  <a:pt x="8890" y="0"/>
                </a:lnTo>
              </a:path>
            </a:pathLst>
          </a:custGeom>
          <a:ln w="1016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5034279" y="2830829"/>
            <a:ext cx="8890" cy="0"/>
          </a:xfrm>
          <a:custGeom>
            <a:avLst/>
            <a:gdLst/>
            <a:ahLst/>
            <a:cxnLst/>
            <a:rect l="l" t="t" r="r" b="b"/>
            <a:pathLst>
              <a:path w="8889">
                <a:moveTo>
                  <a:pt x="0" y="0"/>
                </a:moveTo>
                <a:lnTo>
                  <a:pt x="8890" y="0"/>
                </a:lnTo>
              </a:path>
            </a:pathLst>
          </a:custGeom>
          <a:ln w="1016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5053329" y="2830829"/>
            <a:ext cx="10160" cy="0"/>
          </a:xfrm>
          <a:custGeom>
            <a:avLst/>
            <a:gdLst/>
            <a:ahLst/>
            <a:cxnLst/>
            <a:rect l="l" t="t" r="r" b="b"/>
            <a:pathLst>
              <a:path w="10160">
                <a:moveTo>
                  <a:pt x="0" y="0"/>
                </a:moveTo>
                <a:lnTo>
                  <a:pt x="10160" y="0"/>
                </a:lnTo>
              </a:path>
            </a:pathLst>
          </a:custGeom>
          <a:ln w="1016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5072379" y="2830829"/>
            <a:ext cx="10160" cy="0"/>
          </a:xfrm>
          <a:custGeom>
            <a:avLst/>
            <a:gdLst/>
            <a:ahLst/>
            <a:cxnLst/>
            <a:rect l="l" t="t" r="r" b="b"/>
            <a:pathLst>
              <a:path w="10160">
                <a:moveTo>
                  <a:pt x="0" y="0"/>
                </a:moveTo>
                <a:lnTo>
                  <a:pt x="10160" y="0"/>
                </a:lnTo>
              </a:path>
            </a:pathLst>
          </a:custGeom>
          <a:ln w="1016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5092700" y="2830829"/>
            <a:ext cx="8890" cy="0"/>
          </a:xfrm>
          <a:custGeom>
            <a:avLst/>
            <a:gdLst/>
            <a:ahLst/>
            <a:cxnLst/>
            <a:rect l="l" t="t" r="r" b="b"/>
            <a:pathLst>
              <a:path w="8889">
                <a:moveTo>
                  <a:pt x="0" y="0"/>
                </a:moveTo>
                <a:lnTo>
                  <a:pt x="8889" y="0"/>
                </a:lnTo>
              </a:path>
            </a:pathLst>
          </a:custGeom>
          <a:ln w="1016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5111750" y="2830829"/>
            <a:ext cx="10160" cy="0"/>
          </a:xfrm>
          <a:custGeom>
            <a:avLst/>
            <a:gdLst/>
            <a:ahLst/>
            <a:cxnLst/>
            <a:rect l="l" t="t" r="r" b="b"/>
            <a:pathLst>
              <a:path w="10160">
                <a:moveTo>
                  <a:pt x="0" y="0"/>
                </a:moveTo>
                <a:lnTo>
                  <a:pt x="10160" y="0"/>
                </a:lnTo>
              </a:path>
            </a:pathLst>
          </a:custGeom>
          <a:ln w="1016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5130800" y="2830829"/>
            <a:ext cx="10160" cy="0"/>
          </a:xfrm>
          <a:custGeom>
            <a:avLst/>
            <a:gdLst/>
            <a:ahLst/>
            <a:cxnLst/>
            <a:rect l="l" t="t" r="r" b="b"/>
            <a:pathLst>
              <a:path w="10160">
                <a:moveTo>
                  <a:pt x="0" y="0"/>
                </a:moveTo>
                <a:lnTo>
                  <a:pt x="10160" y="0"/>
                </a:lnTo>
              </a:path>
            </a:pathLst>
          </a:custGeom>
          <a:ln w="1016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5151120" y="2830829"/>
            <a:ext cx="8890" cy="0"/>
          </a:xfrm>
          <a:custGeom>
            <a:avLst/>
            <a:gdLst/>
            <a:ahLst/>
            <a:cxnLst/>
            <a:rect l="l" t="t" r="r" b="b"/>
            <a:pathLst>
              <a:path w="8889">
                <a:moveTo>
                  <a:pt x="0" y="0"/>
                </a:moveTo>
                <a:lnTo>
                  <a:pt x="8889" y="0"/>
                </a:lnTo>
              </a:path>
            </a:pathLst>
          </a:custGeom>
          <a:ln w="1016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5170170" y="2830829"/>
            <a:ext cx="8890" cy="0"/>
          </a:xfrm>
          <a:custGeom>
            <a:avLst/>
            <a:gdLst/>
            <a:ahLst/>
            <a:cxnLst/>
            <a:rect l="l" t="t" r="r" b="b"/>
            <a:pathLst>
              <a:path w="8889">
                <a:moveTo>
                  <a:pt x="0" y="0"/>
                </a:moveTo>
                <a:lnTo>
                  <a:pt x="8889" y="0"/>
                </a:lnTo>
              </a:path>
            </a:pathLst>
          </a:custGeom>
          <a:ln w="1016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5189220" y="2830829"/>
            <a:ext cx="10160" cy="0"/>
          </a:xfrm>
          <a:custGeom>
            <a:avLst/>
            <a:gdLst/>
            <a:ahLst/>
            <a:cxnLst/>
            <a:rect l="l" t="t" r="r" b="b"/>
            <a:pathLst>
              <a:path w="10160">
                <a:moveTo>
                  <a:pt x="0" y="0"/>
                </a:moveTo>
                <a:lnTo>
                  <a:pt x="10159" y="0"/>
                </a:lnTo>
              </a:path>
            </a:pathLst>
          </a:custGeom>
          <a:ln w="1016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5208270" y="2830829"/>
            <a:ext cx="10160" cy="0"/>
          </a:xfrm>
          <a:custGeom>
            <a:avLst/>
            <a:gdLst/>
            <a:ahLst/>
            <a:cxnLst/>
            <a:rect l="l" t="t" r="r" b="b"/>
            <a:pathLst>
              <a:path w="10160">
                <a:moveTo>
                  <a:pt x="0" y="0"/>
                </a:moveTo>
                <a:lnTo>
                  <a:pt x="10159" y="0"/>
                </a:lnTo>
              </a:path>
            </a:pathLst>
          </a:custGeom>
          <a:ln w="1016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5227320" y="2830829"/>
            <a:ext cx="10160" cy="0"/>
          </a:xfrm>
          <a:custGeom>
            <a:avLst/>
            <a:gdLst/>
            <a:ahLst/>
            <a:cxnLst/>
            <a:rect l="l" t="t" r="r" b="b"/>
            <a:pathLst>
              <a:path w="10160">
                <a:moveTo>
                  <a:pt x="0" y="0"/>
                </a:moveTo>
                <a:lnTo>
                  <a:pt x="10159" y="0"/>
                </a:lnTo>
              </a:path>
            </a:pathLst>
          </a:custGeom>
          <a:ln w="1016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5247640" y="2830829"/>
            <a:ext cx="8890" cy="0"/>
          </a:xfrm>
          <a:custGeom>
            <a:avLst/>
            <a:gdLst/>
            <a:ahLst/>
            <a:cxnLst/>
            <a:rect l="l" t="t" r="r" b="b"/>
            <a:pathLst>
              <a:path w="8889">
                <a:moveTo>
                  <a:pt x="0" y="0"/>
                </a:moveTo>
                <a:lnTo>
                  <a:pt x="8889" y="0"/>
                </a:lnTo>
              </a:path>
            </a:pathLst>
          </a:custGeom>
          <a:ln w="1016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5266690" y="2830829"/>
            <a:ext cx="10160" cy="0"/>
          </a:xfrm>
          <a:custGeom>
            <a:avLst/>
            <a:gdLst/>
            <a:ahLst/>
            <a:cxnLst/>
            <a:rect l="l" t="t" r="r" b="b"/>
            <a:pathLst>
              <a:path w="10160">
                <a:moveTo>
                  <a:pt x="0" y="0"/>
                </a:moveTo>
                <a:lnTo>
                  <a:pt x="10160" y="0"/>
                </a:lnTo>
              </a:path>
            </a:pathLst>
          </a:custGeom>
          <a:ln w="1016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5285740" y="2830829"/>
            <a:ext cx="10160" cy="0"/>
          </a:xfrm>
          <a:custGeom>
            <a:avLst/>
            <a:gdLst/>
            <a:ahLst/>
            <a:cxnLst/>
            <a:rect l="l" t="t" r="r" b="b"/>
            <a:pathLst>
              <a:path w="10160">
                <a:moveTo>
                  <a:pt x="0" y="0"/>
                </a:moveTo>
                <a:lnTo>
                  <a:pt x="10160" y="0"/>
                </a:lnTo>
              </a:path>
            </a:pathLst>
          </a:custGeom>
          <a:ln w="1016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5306059" y="2830829"/>
            <a:ext cx="8890" cy="0"/>
          </a:xfrm>
          <a:custGeom>
            <a:avLst/>
            <a:gdLst/>
            <a:ahLst/>
            <a:cxnLst/>
            <a:rect l="l" t="t" r="r" b="b"/>
            <a:pathLst>
              <a:path w="8889">
                <a:moveTo>
                  <a:pt x="0" y="0"/>
                </a:moveTo>
                <a:lnTo>
                  <a:pt x="8889" y="0"/>
                </a:lnTo>
              </a:path>
            </a:pathLst>
          </a:custGeom>
          <a:ln w="1016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5325109" y="2830829"/>
            <a:ext cx="10160" cy="0"/>
          </a:xfrm>
          <a:custGeom>
            <a:avLst/>
            <a:gdLst/>
            <a:ahLst/>
            <a:cxnLst/>
            <a:rect l="l" t="t" r="r" b="b"/>
            <a:pathLst>
              <a:path w="10160">
                <a:moveTo>
                  <a:pt x="0" y="0"/>
                </a:moveTo>
                <a:lnTo>
                  <a:pt x="10160" y="0"/>
                </a:lnTo>
              </a:path>
            </a:pathLst>
          </a:custGeom>
          <a:ln w="1016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5344159" y="2830829"/>
            <a:ext cx="10160" cy="0"/>
          </a:xfrm>
          <a:custGeom>
            <a:avLst/>
            <a:gdLst/>
            <a:ahLst/>
            <a:cxnLst/>
            <a:rect l="l" t="t" r="r" b="b"/>
            <a:pathLst>
              <a:path w="10160">
                <a:moveTo>
                  <a:pt x="0" y="0"/>
                </a:moveTo>
                <a:lnTo>
                  <a:pt x="10160" y="0"/>
                </a:lnTo>
              </a:path>
            </a:pathLst>
          </a:custGeom>
          <a:ln w="1016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5364479" y="2830829"/>
            <a:ext cx="8890" cy="0"/>
          </a:xfrm>
          <a:custGeom>
            <a:avLst/>
            <a:gdLst/>
            <a:ahLst/>
            <a:cxnLst/>
            <a:rect l="l" t="t" r="r" b="b"/>
            <a:pathLst>
              <a:path w="8889">
                <a:moveTo>
                  <a:pt x="0" y="0"/>
                </a:moveTo>
                <a:lnTo>
                  <a:pt x="8890" y="0"/>
                </a:lnTo>
              </a:path>
            </a:pathLst>
          </a:custGeom>
          <a:ln w="1016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" name="object 61"/>
          <p:cNvSpPr/>
          <p:nvPr/>
        </p:nvSpPr>
        <p:spPr>
          <a:xfrm>
            <a:off x="5383529" y="2830829"/>
            <a:ext cx="10160" cy="0"/>
          </a:xfrm>
          <a:custGeom>
            <a:avLst/>
            <a:gdLst/>
            <a:ahLst/>
            <a:cxnLst/>
            <a:rect l="l" t="t" r="r" b="b"/>
            <a:pathLst>
              <a:path w="10160">
                <a:moveTo>
                  <a:pt x="0" y="0"/>
                </a:moveTo>
                <a:lnTo>
                  <a:pt x="10160" y="0"/>
                </a:lnTo>
              </a:path>
            </a:pathLst>
          </a:custGeom>
          <a:ln w="1016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" name="object 62"/>
          <p:cNvSpPr/>
          <p:nvPr/>
        </p:nvSpPr>
        <p:spPr>
          <a:xfrm>
            <a:off x="5402579" y="2830829"/>
            <a:ext cx="10160" cy="0"/>
          </a:xfrm>
          <a:custGeom>
            <a:avLst/>
            <a:gdLst/>
            <a:ahLst/>
            <a:cxnLst/>
            <a:rect l="l" t="t" r="r" b="b"/>
            <a:pathLst>
              <a:path w="10160">
                <a:moveTo>
                  <a:pt x="0" y="0"/>
                </a:moveTo>
                <a:lnTo>
                  <a:pt x="10160" y="0"/>
                </a:lnTo>
              </a:path>
            </a:pathLst>
          </a:custGeom>
          <a:ln w="1016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" name="object 63"/>
          <p:cNvSpPr/>
          <p:nvPr/>
        </p:nvSpPr>
        <p:spPr>
          <a:xfrm>
            <a:off x="5421629" y="2830829"/>
            <a:ext cx="10160" cy="0"/>
          </a:xfrm>
          <a:custGeom>
            <a:avLst/>
            <a:gdLst/>
            <a:ahLst/>
            <a:cxnLst/>
            <a:rect l="l" t="t" r="r" b="b"/>
            <a:pathLst>
              <a:path w="10160">
                <a:moveTo>
                  <a:pt x="0" y="0"/>
                </a:moveTo>
                <a:lnTo>
                  <a:pt x="10160" y="0"/>
                </a:lnTo>
              </a:path>
            </a:pathLst>
          </a:custGeom>
          <a:ln w="1016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" name="object 64"/>
          <p:cNvSpPr/>
          <p:nvPr/>
        </p:nvSpPr>
        <p:spPr>
          <a:xfrm>
            <a:off x="5441950" y="2830829"/>
            <a:ext cx="8890" cy="0"/>
          </a:xfrm>
          <a:custGeom>
            <a:avLst/>
            <a:gdLst/>
            <a:ahLst/>
            <a:cxnLst/>
            <a:rect l="l" t="t" r="r" b="b"/>
            <a:pathLst>
              <a:path w="8889">
                <a:moveTo>
                  <a:pt x="0" y="0"/>
                </a:moveTo>
                <a:lnTo>
                  <a:pt x="8889" y="0"/>
                </a:lnTo>
              </a:path>
            </a:pathLst>
          </a:custGeom>
          <a:ln w="1016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" name="object 65"/>
          <p:cNvSpPr/>
          <p:nvPr/>
        </p:nvSpPr>
        <p:spPr>
          <a:xfrm>
            <a:off x="5461000" y="2830829"/>
            <a:ext cx="10160" cy="0"/>
          </a:xfrm>
          <a:custGeom>
            <a:avLst/>
            <a:gdLst/>
            <a:ahLst/>
            <a:cxnLst/>
            <a:rect l="l" t="t" r="r" b="b"/>
            <a:pathLst>
              <a:path w="10160">
                <a:moveTo>
                  <a:pt x="0" y="0"/>
                </a:moveTo>
                <a:lnTo>
                  <a:pt x="10160" y="0"/>
                </a:lnTo>
              </a:path>
            </a:pathLst>
          </a:custGeom>
          <a:ln w="1016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" name="object 66"/>
          <p:cNvSpPr/>
          <p:nvPr/>
        </p:nvSpPr>
        <p:spPr>
          <a:xfrm>
            <a:off x="5480050" y="2830829"/>
            <a:ext cx="10160" cy="0"/>
          </a:xfrm>
          <a:custGeom>
            <a:avLst/>
            <a:gdLst/>
            <a:ahLst/>
            <a:cxnLst/>
            <a:rect l="l" t="t" r="r" b="b"/>
            <a:pathLst>
              <a:path w="10160">
                <a:moveTo>
                  <a:pt x="0" y="0"/>
                </a:moveTo>
                <a:lnTo>
                  <a:pt x="10160" y="0"/>
                </a:lnTo>
              </a:path>
            </a:pathLst>
          </a:custGeom>
          <a:ln w="1016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" name="object 67"/>
          <p:cNvSpPr/>
          <p:nvPr/>
        </p:nvSpPr>
        <p:spPr>
          <a:xfrm>
            <a:off x="5499100" y="2830829"/>
            <a:ext cx="10160" cy="0"/>
          </a:xfrm>
          <a:custGeom>
            <a:avLst/>
            <a:gdLst/>
            <a:ahLst/>
            <a:cxnLst/>
            <a:rect l="l" t="t" r="r" b="b"/>
            <a:pathLst>
              <a:path w="10160">
                <a:moveTo>
                  <a:pt x="0" y="0"/>
                </a:moveTo>
                <a:lnTo>
                  <a:pt x="10160" y="0"/>
                </a:lnTo>
              </a:path>
            </a:pathLst>
          </a:custGeom>
          <a:ln w="1016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" name="object 68"/>
          <p:cNvSpPr/>
          <p:nvPr/>
        </p:nvSpPr>
        <p:spPr>
          <a:xfrm>
            <a:off x="5519420" y="2830829"/>
            <a:ext cx="8890" cy="0"/>
          </a:xfrm>
          <a:custGeom>
            <a:avLst/>
            <a:gdLst/>
            <a:ahLst/>
            <a:cxnLst/>
            <a:rect l="l" t="t" r="r" b="b"/>
            <a:pathLst>
              <a:path w="8889">
                <a:moveTo>
                  <a:pt x="0" y="0"/>
                </a:moveTo>
                <a:lnTo>
                  <a:pt x="8889" y="0"/>
                </a:lnTo>
              </a:path>
            </a:pathLst>
          </a:custGeom>
          <a:ln w="1016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" name="object 69"/>
          <p:cNvSpPr/>
          <p:nvPr/>
        </p:nvSpPr>
        <p:spPr>
          <a:xfrm>
            <a:off x="5538470" y="2830829"/>
            <a:ext cx="10160" cy="0"/>
          </a:xfrm>
          <a:custGeom>
            <a:avLst/>
            <a:gdLst/>
            <a:ahLst/>
            <a:cxnLst/>
            <a:rect l="l" t="t" r="r" b="b"/>
            <a:pathLst>
              <a:path w="10160">
                <a:moveTo>
                  <a:pt x="0" y="0"/>
                </a:moveTo>
                <a:lnTo>
                  <a:pt x="10159" y="0"/>
                </a:lnTo>
              </a:path>
            </a:pathLst>
          </a:custGeom>
          <a:ln w="1016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" name="object 70"/>
          <p:cNvSpPr/>
          <p:nvPr/>
        </p:nvSpPr>
        <p:spPr>
          <a:xfrm>
            <a:off x="5557520" y="2830829"/>
            <a:ext cx="10160" cy="0"/>
          </a:xfrm>
          <a:custGeom>
            <a:avLst/>
            <a:gdLst/>
            <a:ahLst/>
            <a:cxnLst/>
            <a:rect l="l" t="t" r="r" b="b"/>
            <a:pathLst>
              <a:path w="10160">
                <a:moveTo>
                  <a:pt x="0" y="0"/>
                </a:moveTo>
                <a:lnTo>
                  <a:pt x="10159" y="0"/>
                </a:lnTo>
              </a:path>
            </a:pathLst>
          </a:custGeom>
          <a:ln w="1016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" name="object 71"/>
          <p:cNvSpPr/>
          <p:nvPr/>
        </p:nvSpPr>
        <p:spPr>
          <a:xfrm>
            <a:off x="5577840" y="2830829"/>
            <a:ext cx="8890" cy="0"/>
          </a:xfrm>
          <a:custGeom>
            <a:avLst/>
            <a:gdLst/>
            <a:ahLst/>
            <a:cxnLst/>
            <a:rect l="l" t="t" r="r" b="b"/>
            <a:pathLst>
              <a:path w="8889">
                <a:moveTo>
                  <a:pt x="0" y="0"/>
                </a:moveTo>
                <a:lnTo>
                  <a:pt x="8889" y="0"/>
                </a:lnTo>
              </a:path>
            </a:pathLst>
          </a:custGeom>
          <a:ln w="1016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" name="object 72"/>
          <p:cNvSpPr/>
          <p:nvPr/>
        </p:nvSpPr>
        <p:spPr>
          <a:xfrm>
            <a:off x="5596890" y="2830829"/>
            <a:ext cx="8890" cy="0"/>
          </a:xfrm>
          <a:custGeom>
            <a:avLst/>
            <a:gdLst/>
            <a:ahLst/>
            <a:cxnLst/>
            <a:rect l="l" t="t" r="r" b="b"/>
            <a:pathLst>
              <a:path w="8889">
                <a:moveTo>
                  <a:pt x="0" y="0"/>
                </a:moveTo>
                <a:lnTo>
                  <a:pt x="8889" y="0"/>
                </a:lnTo>
              </a:path>
            </a:pathLst>
          </a:custGeom>
          <a:ln w="1016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" name="object 73"/>
          <p:cNvSpPr/>
          <p:nvPr/>
        </p:nvSpPr>
        <p:spPr>
          <a:xfrm>
            <a:off x="5615940" y="2830829"/>
            <a:ext cx="10160" cy="0"/>
          </a:xfrm>
          <a:custGeom>
            <a:avLst/>
            <a:gdLst/>
            <a:ahLst/>
            <a:cxnLst/>
            <a:rect l="l" t="t" r="r" b="b"/>
            <a:pathLst>
              <a:path w="10160">
                <a:moveTo>
                  <a:pt x="0" y="0"/>
                </a:moveTo>
                <a:lnTo>
                  <a:pt x="10160" y="0"/>
                </a:lnTo>
              </a:path>
            </a:pathLst>
          </a:custGeom>
          <a:ln w="1016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" name="object 74"/>
          <p:cNvSpPr/>
          <p:nvPr/>
        </p:nvSpPr>
        <p:spPr>
          <a:xfrm>
            <a:off x="5634990" y="2830829"/>
            <a:ext cx="10160" cy="0"/>
          </a:xfrm>
          <a:custGeom>
            <a:avLst/>
            <a:gdLst/>
            <a:ahLst/>
            <a:cxnLst/>
            <a:rect l="l" t="t" r="r" b="b"/>
            <a:pathLst>
              <a:path w="10160">
                <a:moveTo>
                  <a:pt x="0" y="0"/>
                </a:moveTo>
                <a:lnTo>
                  <a:pt x="10160" y="0"/>
                </a:lnTo>
              </a:path>
            </a:pathLst>
          </a:custGeom>
          <a:ln w="1016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5" name="object 75"/>
          <p:cNvSpPr/>
          <p:nvPr/>
        </p:nvSpPr>
        <p:spPr>
          <a:xfrm>
            <a:off x="5655309" y="2830829"/>
            <a:ext cx="8890" cy="0"/>
          </a:xfrm>
          <a:custGeom>
            <a:avLst/>
            <a:gdLst/>
            <a:ahLst/>
            <a:cxnLst/>
            <a:rect l="l" t="t" r="r" b="b"/>
            <a:pathLst>
              <a:path w="8889">
                <a:moveTo>
                  <a:pt x="0" y="0"/>
                </a:moveTo>
                <a:lnTo>
                  <a:pt x="8889" y="0"/>
                </a:lnTo>
              </a:path>
            </a:pathLst>
          </a:custGeom>
          <a:ln w="1016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6" name="object 76"/>
          <p:cNvSpPr/>
          <p:nvPr/>
        </p:nvSpPr>
        <p:spPr>
          <a:xfrm>
            <a:off x="5674359" y="2830829"/>
            <a:ext cx="10160" cy="0"/>
          </a:xfrm>
          <a:custGeom>
            <a:avLst/>
            <a:gdLst/>
            <a:ahLst/>
            <a:cxnLst/>
            <a:rect l="l" t="t" r="r" b="b"/>
            <a:pathLst>
              <a:path w="10160">
                <a:moveTo>
                  <a:pt x="0" y="0"/>
                </a:moveTo>
                <a:lnTo>
                  <a:pt x="10160" y="0"/>
                </a:lnTo>
              </a:path>
            </a:pathLst>
          </a:custGeom>
          <a:ln w="1016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7" name="object 77"/>
          <p:cNvSpPr/>
          <p:nvPr/>
        </p:nvSpPr>
        <p:spPr>
          <a:xfrm>
            <a:off x="5693409" y="2830829"/>
            <a:ext cx="10160" cy="0"/>
          </a:xfrm>
          <a:custGeom>
            <a:avLst/>
            <a:gdLst/>
            <a:ahLst/>
            <a:cxnLst/>
            <a:rect l="l" t="t" r="r" b="b"/>
            <a:pathLst>
              <a:path w="10160">
                <a:moveTo>
                  <a:pt x="0" y="0"/>
                </a:moveTo>
                <a:lnTo>
                  <a:pt x="10160" y="0"/>
                </a:lnTo>
              </a:path>
            </a:pathLst>
          </a:custGeom>
          <a:ln w="1016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8" name="object 78"/>
          <p:cNvSpPr/>
          <p:nvPr/>
        </p:nvSpPr>
        <p:spPr>
          <a:xfrm>
            <a:off x="5713729" y="2830829"/>
            <a:ext cx="8890" cy="0"/>
          </a:xfrm>
          <a:custGeom>
            <a:avLst/>
            <a:gdLst/>
            <a:ahLst/>
            <a:cxnLst/>
            <a:rect l="l" t="t" r="r" b="b"/>
            <a:pathLst>
              <a:path w="8889">
                <a:moveTo>
                  <a:pt x="0" y="0"/>
                </a:moveTo>
                <a:lnTo>
                  <a:pt x="8890" y="0"/>
                </a:lnTo>
              </a:path>
            </a:pathLst>
          </a:custGeom>
          <a:ln w="1016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9" name="object 79"/>
          <p:cNvSpPr/>
          <p:nvPr/>
        </p:nvSpPr>
        <p:spPr>
          <a:xfrm>
            <a:off x="5732779" y="2830829"/>
            <a:ext cx="10160" cy="0"/>
          </a:xfrm>
          <a:custGeom>
            <a:avLst/>
            <a:gdLst/>
            <a:ahLst/>
            <a:cxnLst/>
            <a:rect l="l" t="t" r="r" b="b"/>
            <a:pathLst>
              <a:path w="10160">
                <a:moveTo>
                  <a:pt x="0" y="0"/>
                </a:moveTo>
                <a:lnTo>
                  <a:pt x="10160" y="0"/>
                </a:lnTo>
              </a:path>
            </a:pathLst>
          </a:custGeom>
          <a:ln w="1016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0" name="object 80"/>
          <p:cNvSpPr/>
          <p:nvPr/>
        </p:nvSpPr>
        <p:spPr>
          <a:xfrm>
            <a:off x="5751829" y="2830829"/>
            <a:ext cx="10160" cy="0"/>
          </a:xfrm>
          <a:custGeom>
            <a:avLst/>
            <a:gdLst/>
            <a:ahLst/>
            <a:cxnLst/>
            <a:rect l="l" t="t" r="r" b="b"/>
            <a:pathLst>
              <a:path w="10160">
                <a:moveTo>
                  <a:pt x="0" y="0"/>
                </a:moveTo>
                <a:lnTo>
                  <a:pt x="10160" y="0"/>
                </a:lnTo>
              </a:path>
            </a:pathLst>
          </a:custGeom>
          <a:ln w="1016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1" name="object 81"/>
          <p:cNvSpPr/>
          <p:nvPr/>
        </p:nvSpPr>
        <p:spPr>
          <a:xfrm>
            <a:off x="5772150" y="2830829"/>
            <a:ext cx="8890" cy="0"/>
          </a:xfrm>
          <a:custGeom>
            <a:avLst/>
            <a:gdLst/>
            <a:ahLst/>
            <a:cxnLst/>
            <a:rect l="l" t="t" r="r" b="b"/>
            <a:pathLst>
              <a:path w="8889">
                <a:moveTo>
                  <a:pt x="0" y="0"/>
                </a:moveTo>
                <a:lnTo>
                  <a:pt x="8889" y="0"/>
                </a:lnTo>
              </a:path>
            </a:pathLst>
          </a:custGeom>
          <a:ln w="1016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2" name="object 82"/>
          <p:cNvSpPr/>
          <p:nvPr/>
        </p:nvSpPr>
        <p:spPr>
          <a:xfrm>
            <a:off x="5791200" y="2830829"/>
            <a:ext cx="8890" cy="0"/>
          </a:xfrm>
          <a:custGeom>
            <a:avLst/>
            <a:gdLst/>
            <a:ahLst/>
            <a:cxnLst/>
            <a:rect l="l" t="t" r="r" b="b"/>
            <a:pathLst>
              <a:path w="8889">
                <a:moveTo>
                  <a:pt x="0" y="0"/>
                </a:moveTo>
                <a:lnTo>
                  <a:pt x="8889" y="0"/>
                </a:lnTo>
              </a:path>
            </a:pathLst>
          </a:custGeom>
          <a:ln w="1016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3" name="object 83"/>
          <p:cNvSpPr/>
          <p:nvPr/>
        </p:nvSpPr>
        <p:spPr>
          <a:xfrm>
            <a:off x="5810250" y="2830829"/>
            <a:ext cx="8890" cy="0"/>
          </a:xfrm>
          <a:custGeom>
            <a:avLst/>
            <a:gdLst/>
            <a:ahLst/>
            <a:cxnLst/>
            <a:rect l="l" t="t" r="r" b="b"/>
            <a:pathLst>
              <a:path w="8889">
                <a:moveTo>
                  <a:pt x="0" y="0"/>
                </a:moveTo>
                <a:lnTo>
                  <a:pt x="8889" y="0"/>
                </a:lnTo>
              </a:path>
            </a:pathLst>
          </a:custGeom>
          <a:ln w="1016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4" name="object 84"/>
          <p:cNvSpPr/>
          <p:nvPr/>
        </p:nvSpPr>
        <p:spPr>
          <a:xfrm>
            <a:off x="5829300" y="2830829"/>
            <a:ext cx="10160" cy="0"/>
          </a:xfrm>
          <a:custGeom>
            <a:avLst/>
            <a:gdLst/>
            <a:ahLst/>
            <a:cxnLst/>
            <a:rect l="l" t="t" r="r" b="b"/>
            <a:pathLst>
              <a:path w="10160">
                <a:moveTo>
                  <a:pt x="0" y="0"/>
                </a:moveTo>
                <a:lnTo>
                  <a:pt x="10160" y="0"/>
                </a:lnTo>
              </a:path>
            </a:pathLst>
          </a:custGeom>
          <a:ln w="1016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5" name="object 85"/>
          <p:cNvSpPr/>
          <p:nvPr/>
        </p:nvSpPr>
        <p:spPr>
          <a:xfrm>
            <a:off x="5848350" y="2830829"/>
            <a:ext cx="10160" cy="0"/>
          </a:xfrm>
          <a:custGeom>
            <a:avLst/>
            <a:gdLst/>
            <a:ahLst/>
            <a:cxnLst/>
            <a:rect l="l" t="t" r="r" b="b"/>
            <a:pathLst>
              <a:path w="10160">
                <a:moveTo>
                  <a:pt x="0" y="0"/>
                </a:moveTo>
                <a:lnTo>
                  <a:pt x="10160" y="0"/>
                </a:lnTo>
              </a:path>
            </a:pathLst>
          </a:custGeom>
          <a:ln w="1016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6" name="object 86"/>
          <p:cNvSpPr/>
          <p:nvPr/>
        </p:nvSpPr>
        <p:spPr>
          <a:xfrm>
            <a:off x="5868670" y="2830829"/>
            <a:ext cx="8890" cy="0"/>
          </a:xfrm>
          <a:custGeom>
            <a:avLst/>
            <a:gdLst/>
            <a:ahLst/>
            <a:cxnLst/>
            <a:rect l="l" t="t" r="r" b="b"/>
            <a:pathLst>
              <a:path w="8889">
                <a:moveTo>
                  <a:pt x="0" y="0"/>
                </a:moveTo>
                <a:lnTo>
                  <a:pt x="8889" y="0"/>
                </a:lnTo>
              </a:path>
            </a:pathLst>
          </a:custGeom>
          <a:ln w="1016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7" name="object 87"/>
          <p:cNvSpPr/>
          <p:nvPr/>
        </p:nvSpPr>
        <p:spPr>
          <a:xfrm>
            <a:off x="5887720" y="2830829"/>
            <a:ext cx="10160" cy="0"/>
          </a:xfrm>
          <a:custGeom>
            <a:avLst/>
            <a:gdLst/>
            <a:ahLst/>
            <a:cxnLst/>
            <a:rect l="l" t="t" r="r" b="b"/>
            <a:pathLst>
              <a:path w="10160">
                <a:moveTo>
                  <a:pt x="0" y="0"/>
                </a:moveTo>
                <a:lnTo>
                  <a:pt x="10159" y="0"/>
                </a:lnTo>
              </a:path>
            </a:pathLst>
          </a:custGeom>
          <a:ln w="1016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8" name="object 88"/>
          <p:cNvSpPr/>
          <p:nvPr/>
        </p:nvSpPr>
        <p:spPr>
          <a:xfrm>
            <a:off x="5906770" y="2830829"/>
            <a:ext cx="10160" cy="0"/>
          </a:xfrm>
          <a:custGeom>
            <a:avLst/>
            <a:gdLst/>
            <a:ahLst/>
            <a:cxnLst/>
            <a:rect l="l" t="t" r="r" b="b"/>
            <a:pathLst>
              <a:path w="10160">
                <a:moveTo>
                  <a:pt x="0" y="0"/>
                </a:moveTo>
                <a:lnTo>
                  <a:pt x="10159" y="0"/>
                </a:lnTo>
              </a:path>
            </a:pathLst>
          </a:custGeom>
          <a:ln w="1016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9" name="object 89"/>
          <p:cNvSpPr/>
          <p:nvPr/>
        </p:nvSpPr>
        <p:spPr>
          <a:xfrm>
            <a:off x="5927090" y="2830829"/>
            <a:ext cx="8890" cy="0"/>
          </a:xfrm>
          <a:custGeom>
            <a:avLst/>
            <a:gdLst/>
            <a:ahLst/>
            <a:cxnLst/>
            <a:rect l="l" t="t" r="r" b="b"/>
            <a:pathLst>
              <a:path w="8889">
                <a:moveTo>
                  <a:pt x="0" y="0"/>
                </a:moveTo>
                <a:lnTo>
                  <a:pt x="8889" y="0"/>
                </a:lnTo>
              </a:path>
            </a:pathLst>
          </a:custGeom>
          <a:ln w="1016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0" name="object 90"/>
          <p:cNvSpPr/>
          <p:nvPr/>
        </p:nvSpPr>
        <p:spPr>
          <a:xfrm>
            <a:off x="5946140" y="2830829"/>
            <a:ext cx="10160" cy="0"/>
          </a:xfrm>
          <a:custGeom>
            <a:avLst/>
            <a:gdLst/>
            <a:ahLst/>
            <a:cxnLst/>
            <a:rect l="l" t="t" r="r" b="b"/>
            <a:pathLst>
              <a:path w="10160">
                <a:moveTo>
                  <a:pt x="0" y="0"/>
                </a:moveTo>
                <a:lnTo>
                  <a:pt x="10160" y="0"/>
                </a:lnTo>
              </a:path>
            </a:pathLst>
          </a:custGeom>
          <a:ln w="1016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1" name="object 91"/>
          <p:cNvSpPr/>
          <p:nvPr/>
        </p:nvSpPr>
        <p:spPr>
          <a:xfrm>
            <a:off x="5965190" y="2830829"/>
            <a:ext cx="10160" cy="0"/>
          </a:xfrm>
          <a:custGeom>
            <a:avLst/>
            <a:gdLst/>
            <a:ahLst/>
            <a:cxnLst/>
            <a:rect l="l" t="t" r="r" b="b"/>
            <a:pathLst>
              <a:path w="10160">
                <a:moveTo>
                  <a:pt x="0" y="0"/>
                </a:moveTo>
                <a:lnTo>
                  <a:pt x="10160" y="0"/>
                </a:lnTo>
              </a:path>
            </a:pathLst>
          </a:custGeom>
          <a:ln w="1016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2" name="object 92"/>
          <p:cNvSpPr/>
          <p:nvPr/>
        </p:nvSpPr>
        <p:spPr>
          <a:xfrm>
            <a:off x="5984240" y="2830829"/>
            <a:ext cx="10160" cy="0"/>
          </a:xfrm>
          <a:custGeom>
            <a:avLst/>
            <a:gdLst/>
            <a:ahLst/>
            <a:cxnLst/>
            <a:rect l="l" t="t" r="r" b="b"/>
            <a:pathLst>
              <a:path w="10160">
                <a:moveTo>
                  <a:pt x="0" y="0"/>
                </a:moveTo>
                <a:lnTo>
                  <a:pt x="10160" y="0"/>
                </a:lnTo>
              </a:path>
            </a:pathLst>
          </a:custGeom>
          <a:ln w="1016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3" name="object 93"/>
          <p:cNvSpPr/>
          <p:nvPr/>
        </p:nvSpPr>
        <p:spPr>
          <a:xfrm>
            <a:off x="6004559" y="2830829"/>
            <a:ext cx="8890" cy="0"/>
          </a:xfrm>
          <a:custGeom>
            <a:avLst/>
            <a:gdLst/>
            <a:ahLst/>
            <a:cxnLst/>
            <a:rect l="l" t="t" r="r" b="b"/>
            <a:pathLst>
              <a:path w="8889">
                <a:moveTo>
                  <a:pt x="0" y="0"/>
                </a:moveTo>
                <a:lnTo>
                  <a:pt x="8889" y="0"/>
                </a:lnTo>
              </a:path>
            </a:pathLst>
          </a:custGeom>
          <a:ln w="1016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4" name="object 94"/>
          <p:cNvSpPr/>
          <p:nvPr/>
        </p:nvSpPr>
        <p:spPr>
          <a:xfrm>
            <a:off x="6023609" y="2830829"/>
            <a:ext cx="10160" cy="0"/>
          </a:xfrm>
          <a:custGeom>
            <a:avLst/>
            <a:gdLst/>
            <a:ahLst/>
            <a:cxnLst/>
            <a:rect l="l" t="t" r="r" b="b"/>
            <a:pathLst>
              <a:path w="10160">
                <a:moveTo>
                  <a:pt x="0" y="0"/>
                </a:moveTo>
                <a:lnTo>
                  <a:pt x="10160" y="0"/>
                </a:lnTo>
              </a:path>
            </a:pathLst>
          </a:custGeom>
          <a:ln w="1016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5" name="object 95"/>
          <p:cNvSpPr/>
          <p:nvPr/>
        </p:nvSpPr>
        <p:spPr>
          <a:xfrm>
            <a:off x="6042659" y="2830829"/>
            <a:ext cx="10160" cy="0"/>
          </a:xfrm>
          <a:custGeom>
            <a:avLst/>
            <a:gdLst/>
            <a:ahLst/>
            <a:cxnLst/>
            <a:rect l="l" t="t" r="r" b="b"/>
            <a:pathLst>
              <a:path w="10160">
                <a:moveTo>
                  <a:pt x="0" y="0"/>
                </a:moveTo>
                <a:lnTo>
                  <a:pt x="10160" y="0"/>
                </a:lnTo>
              </a:path>
            </a:pathLst>
          </a:custGeom>
          <a:ln w="1016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6" name="object 96"/>
          <p:cNvSpPr/>
          <p:nvPr/>
        </p:nvSpPr>
        <p:spPr>
          <a:xfrm>
            <a:off x="6062979" y="2830829"/>
            <a:ext cx="8890" cy="0"/>
          </a:xfrm>
          <a:custGeom>
            <a:avLst/>
            <a:gdLst/>
            <a:ahLst/>
            <a:cxnLst/>
            <a:rect l="l" t="t" r="r" b="b"/>
            <a:pathLst>
              <a:path w="8889">
                <a:moveTo>
                  <a:pt x="0" y="0"/>
                </a:moveTo>
                <a:lnTo>
                  <a:pt x="8890" y="0"/>
                </a:lnTo>
              </a:path>
            </a:pathLst>
          </a:custGeom>
          <a:ln w="1016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7" name="object 97"/>
          <p:cNvSpPr/>
          <p:nvPr/>
        </p:nvSpPr>
        <p:spPr>
          <a:xfrm>
            <a:off x="6082029" y="2830829"/>
            <a:ext cx="10160" cy="0"/>
          </a:xfrm>
          <a:custGeom>
            <a:avLst/>
            <a:gdLst/>
            <a:ahLst/>
            <a:cxnLst/>
            <a:rect l="l" t="t" r="r" b="b"/>
            <a:pathLst>
              <a:path w="10160">
                <a:moveTo>
                  <a:pt x="0" y="0"/>
                </a:moveTo>
                <a:lnTo>
                  <a:pt x="10160" y="0"/>
                </a:lnTo>
              </a:path>
            </a:pathLst>
          </a:custGeom>
          <a:ln w="1016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8" name="object 98"/>
          <p:cNvSpPr/>
          <p:nvPr/>
        </p:nvSpPr>
        <p:spPr>
          <a:xfrm>
            <a:off x="6101079" y="2830829"/>
            <a:ext cx="10160" cy="0"/>
          </a:xfrm>
          <a:custGeom>
            <a:avLst/>
            <a:gdLst/>
            <a:ahLst/>
            <a:cxnLst/>
            <a:rect l="l" t="t" r="r" b="b"/>
            <a:pathLst>
              <a:path w="10160">
                <a:moveTo>
                  <a:pt x="0" y="0"/>
                </a:moveTo>
                <a:lnTo>
                  <a:pt x="10160" y="0"/>
                </a:lnTo>
              </a:path>
            </a:pathLst>
          </a:custGeom>
          <a:ln w="1016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9" name="object 99"/>
          <p:cNvSpPr/>
          <p:nvPr/>
        </p:nvSpPr>
        <p:spPr>
          <a:xfrm>
            <a:off x="6120129" y="2830829"/>
            <a:ext cx="10160" cy="0"/>
          </a:xfrm>
          <a:custGeom>
            <a:avLst/>
            <a:gdLst/>
            <a:ahLst/>
            <a:cxnLst/>
            <a:rect l="l" t="t" r="r" b="b"/>
            <a:pathLst>
              <a:path w="10160">
                <a:moveTo>
                  <a:pt x="0" y="0"/>
                </a:moveTo>
                <a:lnTo>
                  <a:pt x="10160" y="0"/>
                </a:lnTo>
              </a:path>
            </a:pathLst>
          </a:custGeom>
          <a:ln w="1016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0" name="object 100"/>
          <p:cNvSpPr/>
          <p:nvPr/>
        </p:nvSpPr>
        <p:spPr>
          <a:xfrm>
            <a:off x="6140450" y="2830829"/>
            <a:ext cx="8890" cy="0"/>
          </a:xfrm>
          <a:custGeom>
            <a:avLst/>
            <a:gdLst/>
            <a:ahLst/>
            <a:cxnLst/>
            <a:rect l="l" t="t" r="r" b="b"/>
            <a:pathLst>
              <a:path w="8889">
                <a:moveTo>
                  <a:pt x="0" y="0"/>
                </a:moveTo>
                <a:lnTo>
                  <a:pt x="8889" y="0"/>
                </a:lnTo>
              </a:path>
            </a:pathLst>
          </a:custGeom>
          <a:ln w="1016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1" name="object 101"/>
          <p:cNvSpPr/>
          <p:nvPr/>
        </p:nvSpPr>
        <p:spPr>
          <a:xfrm>
            <a:off x="6159500" y="2830829"/>
            <a:ext cx="10160" cy="0"/>
          </a:xfrm>
          <a:custGeom>
            <a:avLst/>
            <a:gdLst/>
            <a:ahLst/>
            <a:cxnLst/>
            <a:rect l="l" t="t" r="r" b="b"/>
            <a:pathLst>
              <a:path w="10160">
                <a:moveTo>
                  <a:pt x="0" y="0"/>
                </a:moveTo>
                <a:lnTo>
                  <a:pt x="10160" y="0"/>
                </a:lnTo>
              </a:path>
            </a:pathLst>
          </a:custGeom>
          <a:ln w="1016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2" name="object 102"/>
          <p:cNvSpPr/>
          <p:nvPr/>
        </p:nvSpPr>
        <p:spPr>
          <a:xfrm>
            <a:off x="6178550" y="2830829"/>
            <a:ext cx="10160" cy="0"/>
          </a:xfrm>
          <a:custGeom>
            <a:avLst/>
            <a:gdLst/>
            <a:ahLst/>
            <a:cxnLst/>
            <a:rect l="l" t="t" r="r" b="b"/>
            <a:pathLst>
              <a:path w="10160">
                <a:moveTo>
                  <a:pt x="0" y="0"/>
                </a:moveTo>
                <a:lnTo>
                  <a:pt x="10160" y="0"/>
                </a:lnTo>
              </a:path>
            </a:pathLst>
          </a:custGeom>
          <a:ln w="1016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3" name="object 103"/>
          <p:cNvSpPr/>
          <p:nvPr/>
        </p:nvSpPr>
        <p:spPr>
          <a:xfrm>
            <a:off x="6197600" y="2830829"/>
            <a:ext cx="10160" cy="0"/>
          </a:xfrm>
          <a:custGeom>
            <a:avLst/>
            <a:gdLst/>
            <a:ahLst/>
            <a:cxnLst/>
            <a:rect l="l" t="t" r="r" b="b"/>
            <a:pathLst>
              <a:path w="10160">
                <a:moveTo>
                  <a:pt x="0" y="0"/>
                </a:moveTo>
                <a:lnTo>
                  <a:pt x="10160" y="0"/>
                </a:lnTo>
              </a:path>
            </a:pathLst>
          </a:custGeom>
          <a:ln w="1016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4" name="object 104"/>
          <p:cNvSpPr/>
          <p:nvPr/>
        </p:nvSpPr>
        <p:spPr>
          <a:xfrm>
            <a:off x="6217920" y="2830829"/>
            <a:ext cx="8890" cy="0"/>
          </a:xfrm>
          <a:custGeom>
            <a:avLst/>
            <a:gdLst/>
            <a:ahLst/>
            <a:cxnLst/>
            <a:rect l="l" t="t" r="r" b="b"/>
            <a:pathLst>
              <a:path w="8889">
                <a:moveTo>
                  <a:pt x="0" y="0"/>
                </a:moveTo>
                <a:lnTo>
                  <a:pt x="8889" y="0"/>
                </a:lnTo>
              </a:path>
            </a:pathLst>
          </a:custGeom>
          <a:ln w="1016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5" name="object 105"/>
          <p:cNvSpPr/>
          <p:nvPr/>
        </p:nvSpPr>
        <p:spPr>
          <a:xfrm>
            <a:off x="6236970" y="2830829"/>
            <a:ext cx="10160" cy="0"/>
          </a:xfrm>
          <a:custGeom>
            <a:avLst/>
            <a:gdLst/>
            <a:ahLst/>
            <a:cxnLst/>
            <a:rect l="l" t="t" r="r" b="b"/>
            <a:pathLst>
              <a:path w="10160">
                <a:moveTo>
                  <a:pt x="0" y="0"/>
                </a:moveTo>
                <a:lnTo>
                  <a:pt x="10159" y="0"/>
                </a:lnTo>
              </a:path>
            </a:pathLst>
          </a:custGeom>
          <a:ln w="1016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6" name="object 106"/>
          <p:cNvSpPr/>
          <p:nvPr/>
        </p:nvSpPr>
        <p:spPr>
          <a:xfrm>
            <a:off x="6256020" y="2830829"/>
            <a:ext cx="10160" cy="0"/>
          </a:xfrm>
          <a:custGeom>
            <a:avLst/>
            <a:gdLst/>
            <a:ahLst/>
            <a:cxnLst/>
            <a:rect l="l" t="t" r="r" b="b"/>
            <a:pathLst>
              <a:path w="10160">
                <a:moveTo>
                  <a:pt x="0" y="0"/>
                </a:moveTo>
                <a:lnTo>
                  <a:pt x="10159" y="0"/>
                </a:lnTo>
              </a:path>
            </a:pathLst>
          </a:custGeom>
          <a:ln w="1016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7" name="object 107"/>
          <p:cNvSpPr/>
          <p:nvPr/>
        </p:nvSpPr>
        <p:spPr>
          <a:xfrm>
            <a:off x="6276340" y="2830829"/>
            <a:ext cx="8890" cy="0"/>
          </a:xfrm>
          <a:custGeom>
            <a:avLst/>
            <a:gdLst/>
            <a:ahLst/>
            <a:cxnLst/>
            <a:rect l="l" t="t" r="r" b="b"/>
            <a:pathLst>
              <a:path w="8889">
                <a:moveTo>
                  <a:pt x="0" y="0"/>
                </a:moveTo>
                <a:lnTo>
                  <a:pt x="8889" y="0"/>
                </a:lnTo>
              </a:path>
            </a:pathLst>
          </a:custGeom>
          <a:ln w="1016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8" name="object 108"/>
          <p:cNvSpPr/>
          <p:nvPr/>
        </p:nvSpPr>
        <p:spPr>
          <a:xfrm>
            <a:off x="6295390" y="2830829"/>
            <a:ext cx="10160" cy="0"/>
          </a:xfrm>
          <a:custGeom>
            <a:avLst/>
            <a:gdLst/>
            <a:ahLst/>
            <a:cxnLst/>
            <a:rect l="l" t="t" r="r" b="b"/>
            <a:pathLst>
              <a:path w="10160">
                <a:moveTo>
                  <a:pt x="0" y="0"/>
                </a:moveTo>
                <a:lnTo>
                  <a:pt x="10160" y="0"/>
                </a:lnTo>
              </a:path>
            </a:pathLst>
          </a:custGeom>
          <a:ln w="1016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9" name="object 109"/>
          <p:cNvSpPr/>
          <p:nvPr/>
        </p:nvSpPr>
        <p:spPr>
          <a:xfrm>
            <a:off x="6314440" y="2830829"/>
            <a:ext cx="10160" cy="0"/>
          </a:xfrm>
          <a:custGeom>
            <a:avLst/>
            <a:gdLst/>
            <a:ahLst/>
            <a:cxnLst/>
            <a:rect l="l" t="t" r="r" b="b"/>
            <a:pathLst>
              <a:path w="10160">
                <a:moveTo>
                  <a:pt x="0" y="0"/>
                </a:moveTo>
                <a:lnTo>
                  <a:pt x="10160" y="0"/>
                </a:lnTo>
              </a:path>
            </a:pathLst>
          </a:custGeom>
          <a:ln w="1016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0" name="object 110"/>
          <p:cNvSpPr/>
          <p:nvPr/>
        </p:nvSpPr>
        <p:spPr>
          <a:xfrm>
            <a:off x="6334759" y="2830829"/>
            <a:ext cx="8890" cy="0"/>
          </a:xfrm>
          <a:custGeom>
            <a:avLst/>
            <a:gdLst/>
            <a:ahLst/>
            <a:cxnLst/>
            <a:rect l="l" t="t" r="r" b="b"/>
            <a:pathLst>
              <a:path w="8889">
                <a:moveTo>
                  <a:pt x="0" y="0"/>
                </a:moveTo>
                <a:lnTo>
                  <a:pt x="8889" y="0"/>
                </a:lnTo>
              </a:path>
            </a:pathLst>
          </a:custGeom>
          <a:ln w="1016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1" name="object 111"/>
          <p:cNvSpPr/>
          <p:nvPr/>
        </p:nvSpPr>
        <p:spPr>
          <a:xfrm>
            <a:off x="6353809" y="2830829"/>
            <a:ext cx="10160" cy="0"/>
          </a:xfrm>
          <a:custGeom>
            <a:avLst/>
            <a:gdLst/>
            <a:ahLst/>
            <a:cxnLst/>
            <a:rect l="l" t="t" r="r" b="b"/>
            <a:pathLst>
              <a:path w="10160">
                <a:moveTo>
                  <a:pt x="0" y="0"/>
                </a:moveTo>
                <a:lnTo>
                  <a:pt x="10160" y="0"/>
                </a:lnTo>
              </a:path>
            </a:pathLst>
          </a:custGeom>
          <a:ln w="1016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2" name="object 112"/>
          <p:cNvSpPr/>
          <p:nvPr/>
        </p:nvSpPr>
        <p:spPr>
          <a:xfrm>
            <a:off x="6372859" y="2830829"/>
            <a:ext cx="10160" cy="0"/>
          </a:xfrm>
          <a:custGeom>
            <a:avLst/>
            <a:gdLst/>
            <a:ahLst/>
            <a:cxnLst/>
            <a:rect l="l" t="t" r="r" b="b"/>
            <a:pathLst>
              <a:path w="10160">
                <a:moveTo>
                  <a:pt x="0" y="0"/>
                </a:moveTo>
                <a:lnTo>
                  <a:pt x="10160" y="0"/>
                </a:lnTo>
              </a:path>
            </a:pathLst>
          </a:custGeom>
          <a:ln w="1016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3" name="object 113"/>
          <p:cNvSpPr/>
          <p:nvPr/>
        </p:nvSpPr>
        <p:spPr>
          <a:xfrm>
            <a:off x="6391909" y="2830829"/>
            <a:ext cx="10160" cy="0"/>
          </a:xfrm>
          <a:custGeom>
            <a:avLst/>
            <a:gdLst/>
            <a:ahLst/>
            <a:cxnLst/>
            <a:rect l="l" t="t" r="r" b="b"/>
            <a:pathLst>
              <a:path w="10160">
                <a:moveTo>
                  <a:pt x="0" y="0"/>
                </a:moveTo>
                <a:lnTo>
                  <a:pt x="10160" y="0"/>
                </a:lnTo>
              </a:path>
            </a:pathLst>
          </a:custGeom>
          <a:ln w="1016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4" name="object 114"/>
          <p:cNvSpPr/>
          <p:nvPr/>
        </p:nvSpPr>
        <p:spPr>
          <a:xfrm>
            <a:off x="6412229" y="2830829"/>
            <a:ext cx="8890" cy="0"/>
          </a:xfrm>
          <a:custGeom>
            <a:avLst/>
            <a:gdLst/>
            <a:ahLst/>
            <a:cxnLst/>
            <a:rect l="l" t="t" r="r" b="b"/>
            <a:pathLst>
              <a:path w="8889">
                <a:moveTo>
                  <a:pt x="0" y="0"/>
                </a:moveTo>
                <a:lnTo>
                  <a:pt x="8890" y="0"/>
                </a:lnTo>
              </a:path>
            </a:pathLst>
          </a:custGeom>
          <a:ln w="1016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5" name="object 115"/>
          <p:cNvSpPr/>
          <p:nvPr/>
        </p:nvSpPr>
        <p:spPr>
          <a:xfrm>
            <a:off x="6431279" y="2830829"/>
            <a:ext cx="8890" cy="0"/>
          </a:xfrm>
          <a:custGeom>
            <a:avLst/>
            <a:gdLst/>
            <a:ahLst/>
            <a:cxnLst/>
            <a:rect l="l" t="t" r="r" b="b"/>
            <a:pathLst>
              <a:path w="8889">
                <a:moveTo>
                  <a:pt x="0" y="0"/>
                </a:moveTo>
                <a:lnTo>
                  <a:pt x="8890" y="0"/>
                </a:lnTo>
              </a:path>
            </a:pathLst>
          </a:custGeom>
          <a:ln w="1016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6" name="object 116"/>
          <p:cNvSpPr/>
          <p:nvPr/>
        </p:nvSpPr>
        <p:spPr>
          <a:xfrm>
            <a:off x="6450329" y="2830829"/>
            <a:ext cx="10160" cy="0"/>
          </a:xfrm>
          <a:custGeom>
            <a:avLst/>
            <a:gdLst/>
            <a:ahLst/>
            <a:cxnLst/>
            <a:rect l="l" t="t" r="r" b="b"/>
            <a:pathLst>
              <a:path w="10160">
                <a:moveTo>
                  <a:pt x="0" y="0"/>
                </a:moveTo>
                <a:lnTo>
                  <a:pt x="10160" y="0"/>
                </a:lnTo>
              </a:path>
            </a:pathLst>
          </a:custGeom>
          <a:ln w="1016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7" name="object 117"/>
          <p:cNvSpPr/>
          <p:nvPr/>
        </p:nvSpPr>
        <p:spPr>
          <a:xfrm>
            <a:off x="6469379" y="2830829"/>
            <a:ext cx="10160" cy="0"/>
          </a:xfrm>
          <a:custGeom>
            <a:avLst/>
            <a:gdLst/>
            <a:ahLst/>
            <a:cxnLst/>
            <a:rect l="l" t="t" r="r" b="b"/>
            <a:pathLst>
              <a:path w="10160">
                <a:moveTo>
                  <a:pt x="0" y="0"/>
                </a:moveTo>
                <a:lnTo>
                  <a:pt x="10160" y="0"/>
                </a:lnTo>
              </a:path>
            </a:pathLst>
          </a:custGeom>
          <a:ln w="1016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8" name="object 118"/>
          <p:cNvSpPr/>
          <p:nvPr/>
        </p:nvSpPr>
        <p:spPr>
          <a:xfrm>
            <a:off x="6489700" y="2830829"/>
            <a:ext cx="8890" cy="0"/>
          </a:xfrm>
          <a:custGeom>
            <a:avLst/>
            <a:gdLst/>
            <a:ahLst/>
            <a:cxnLst/>
            <a:rect l="l" t="t" r="r" b="b"/>
            <a:pathLst>
              <a:path w="8889">
                <a:moveTo>
                  <a:pt x="0" y="0"/>
                </a:moveTo>
                <a:lnTo>
                  <a:pt x="8889" y="0"/>
                </a:lnTo>
              </a:path>
            </a:pathLst>
          </a:custGeom>
          <a:ln w="1016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9" name="object 119"/>
          <p:cNvSpPr/>
          <p:nvPr/>
        </p:nvSpPr>
        <p:spPr>
          <a:xfrm>
            <a:off x="6508750" y="2830829"/>
            <a:ext cx="10160" cy="0"/>
          </a:xfrm>
          <a:custGeom>
            <a:avLst/>
            <a:gdLst/>
            <a:ahLst/>
            <a:cxnLst/>
            <a:rect l="l" t="t" r="r" b="b"/>
            <a:pathLst>
              <a:path w="10159">
                <a:moveTo>
                  <a:pt x="0" y="0"/>
                </a:moveTo>
                <a:lnTo>
                  <a:pt x="10159" y="0"/>
                </a:lnTo>
              </a:path>
            </a:pathLst>
          </a:custGeom>
          <a:ln w="1016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0" name="object 120"/>
          <p:cNvSpPr/>
          <p:nvPr/>
        </p:nvSpPr>
        <p:spPr>
          <a:xfrm>
            <a:off x="6527800" y="2830829"/>
            <a:ext cx="10160" cy="0"/>
          </a:xfrm>
          <a:custGeom>
            <a:avLst/>
            <a:gdLst/>
            <a:ahLst/>
            <a:cxnLst/>
            <a:rect l="l" t="t" r="r" b="b"/>
            <a:pathLst>
              <a:path w="10159">
                <a:moveTo>
                  <a:pt x="0" y="0"/>
                </a:moveTo>
                <a:lnTo>
                  <a:pt x="10159" y="0"/>
                </a:lnTo>
              </a:path>
            </a:pathLst>
          </a:custGeom>
          <a:ln w="1016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1" name="object 121"/>
          <p:cNvSpPr/>
          <p:nvPr/>
        </p:nvSpPr>
        <p:spPr>
          <a:xfrm>
            <a:off x="6548119" y="2830829"/>
            <a:ext cx="8890" cy="0"/>
          </a:xfrm>
          <a:custGeom>
            <a:avLst/>
            <a:gdLst/>
            <a:ahLst/>
            <a:cxnLst/>
            <a:rect l="l" t="t" r="r" b="b"/>
            <a:pathLst>
              <a:path w="8890">
                <a:moveTo>
                  <a:pt x="0" y="0"/>
                </a:moveTo>
                <a:lnTo>
                  <a:pt x="8889" y="0"/>
                </a:lnTo>
              </a:path>
            </a:pathLst>
          </a:custGeom>
          <a:ln w="1016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2" name="object 122"/>
          <p:cNvSpPr/>
          <p:nvPr/>
        </p:nvSpPr>
        <p:spPr>
          <a:xfrm>
            <a:off x="6567169" y="2830829"/>
            <a:ext cx="8890" cy="0"/>
          </a:xfrm>
          <a:custGeom>
            <a:avLst/>
            <a:gdLst/>
            <a:ahLst/>
            <a:cxnLst/>
            <a:rect l="l" t="t" r="r" b="b"/>
            <a:pathLst>
              <a:path w="8890">
                <a:moveTo>
                  <a:pt x="0" y="0"/>
                </a:moveTo>
                <a:lnTo>
                  <a:pt x="8889" y="0"/>
                </a:lnTo>
              </a:path>
            </a:pathLst>
          </a:custGeom>
          <a:ln w="1016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3" name="object 123"/>
          <p:cNvSpPr/>
          <p:nvPr/>
        </p:nvSpPr>
        <p:spPr>
          <a:xfrm>
            <a:off x="6586219" y="2830829"/>
            <a:ext cx="10160" cy="0"/>
          </a:xfrm>
          <a:custGeom>
            <a:avLst/>
            <a:gdLst/>
            <a:ahLst/>
            <a:cxnLst/>
            <a:rect l="l" t="t" r="r" b="b"/>
            <a:pathLst>
              <a:path w="10159">
                <a:moveTo>
                  <a:pt x="0" y="0"/>
                </a:moveTo>
                <a:lnTo>
                  <a:pt x="10159" y="0"/>
                </a:lnTo>
              </a:path>
            </a:pathLst>
          </a:custGeom>
          <a:ln w="1016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4" name="object 124"/>
          <p:cNvSpPr/>
          <p:nvPr/>
        </p:nvSpPr>
        <p:spPr>
          <a:xfrm>
            <a:off x="6605269" y="2830829"/>
            <a:ext cx="10160" cy="0"/>
          </a:xfrm>
          <a:custGeom>
            <a:avLst/>
            <a:gdLst/>
            <a:ahLst/>
            <a:cxnLst/>
            <a:rect l="l" t="t" r="r" b="b"/>
            <a:pathLst>
              <a:path w="10159">
                <a:moveTo>
                  <a:pt x="0" y="0"/>
                </a:moveTo>
                <a:lnTo>
                  <a:pt x="10159" y="0"/>
                </a:lnTo>
              </a:path>
            </a:pathLst>
          </a:custGeom>
          <a:ln w="1016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5" name="object 125"/>
          <p:cNvSpPr/>
          <p:nvPr/>
        </p:nvSpPr>
        <p:spPr>
          <a:xfrm>
            <a:off x="6625590" y="2830829"/>
            <a:ext cx="8890" cy="0"/>
          </a:xfrm>
          <a:custGeom>
            <a:avLst/>
            <a:gdLst/>
            <a:ahLst/>
            <a:cxnLst/>
            <a:rect l="l" t="t" r="r" b="b"/>
            <a:pathLst>
              <a:path w="8890">
                <a:moveTo>
                  <a:pt x="0" y="0"/>
                </a:moveTo>
                <a:lnTo>
                  <a:pt x="8889" y="0"/>
                </a:lnTo>
              </a:path>
            </a:pathLst>
          </a:custGeom>
          <a:ln w="1016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6" name="object 126"/>
          <p:cNvSpPr/>
          <p:nvPr/>
        </p:nvSpPr>
        <p:spPr>
          <a:xfrm>
            <a:off x="6644640" y="2830829"/>
            <a:ext cx="10160" cy="0"/>
          </a:xfrm>
          <a:custGeom>
            <a:avLst/>
            <a:gdLst/>
            <a:ahLst/>
            <a:cxnLst/>
            <a:rect l="l" t="t" r="r" b="b"/>
            <a:pathLst>
              <a:path w="10159">
                <a:moveTo>
                  <a:pt x="0" y="0"/>
                </a:moveTo>
                <a:lnTo>
                  <a:pt x="10159" y="0"/>
                </a:lnTo>
              </a:path>
            </a:pathLst>
          </a:custGeom>
          <a:ln w="1016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7" name="object 127"/>
          <p:cNvSpPr/>
          <p:nvPr/>
        </p:nvSpPr>
        <p:spPr>
          <a:xfrm>
            <a:off x="6663690" y="2830829"/>
            <a:ext cx="10160" cy="0"/>
          </a:xfrm>
          <a:custGeom>
            <a:avLst/>
            <a:gdLst/>
            <a:ahLst/>
            <a:cxnLst/>
            <a:rect l="l" t="t" r="r" b="b"/>
            <a:pathLst>
              <a:path w="10159">
                <a:moveTo>
                  <a:pt x="0" y="0"/>
                </a:moveTo>
                <a:lnTo>
                  <a:pt x="10159" y="0"/>
                </a:lnTo>
              </a:path>
            </a:pathLst>
          </a:custGeom>
          <a:ln w="1016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8" name="object 128"/>
          <p:cNvSpPr/>
          <p:nvPr/>
        </p:nvSpPr>
        <p:spPr>
          <a:xfrm>
            <a:off x="6684009" y="2830829"/>
            <a:ext cx="8890" cy="0"/>
          </a:xfrm>
          <a:custGeom>
            <a:avLst/>
            <a:gdLst/>
            <a:ahLst/>
            <a:cxnLst/>
            <a:rect l="l" t="t" r="r" b="b"/>
            <a:pathLst>
              <a:path w="8890">
                <a:moveTo>
                  <a:pt x="0" y="0"/>
                </a:moveTo>
                <a:lnTo>
                  <a:pt x="8890" y="0"/>
                </a:lnTo>
              </a:path>
            </a:pathLst>
          </a:custGeom>
          <a:ln w="1016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9" name="object 129"/>
          <p:cNvSpPr/>
          <p:nvPr/>
        </p:nvSpPr>
        <p:spPr>
          <a:xfrm>
            <a:off x="6703059" y="2830829"/>
            <a:ext cx="8890" cy="0"/>
          </a:xfrm>
          <a:custGeom>
            <a:avLst/>
            <a:gdLst/>
            <a:ahLst/>
            <a:cxnLst/>
            <a:rect l="l" t="t" r="r" b="b"/>
            <a:pathLst>
              <a:path w="8890">
                <a:moveTo>
                  <a:pt x="0" y="0"/>
                </a:moveTo>
                <a:lnTo>
                  <a:pt x="8890" y="0"/>
                </a:lnTo>
              </a:path>
            </a:pathLst>
          </a:custGeom>
          <a:ln w="1016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0" name="object 130"/>
          <p:cNvSpPr/>
          <p:nvPr/>
        </p:nvSpPr>
        <p:spPr>
          <a:xfrm>
            <a:off x="6722109" y="2830829"/>
            <a:ext cx="10160" cy="0"/>
          </a:xfrm>
          <a:custGeom>
            <a:avLst/>
            <a:gdLst/>
            <a:ahLst/>
            <a:cxnLst/>
            <a:rect l="l" t="t" r="r" b="b"/>
            <a:pathLst>
              <a:path w="10159">
                <a:moveTo>
                  <a:pt x="0" y="0"/>
                </a:moveTo>
                <a:lnTo>
                  <a:pt x="10160" y="0"/>
                </a:lnTo>
              </a:path>
            </a:pathLst>
          </a:custGeom>
          <a:ln w="1016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1" name="object 131"/>
          <p:cNvSpPr/>
          <p:nvPr/>
        </p:nvSpPr>
        <p:spPr>
          <a:xfrm>
            <a:off x="6741159" y="2830829"/>
            <a:ext cx="10160" cy="0"/>
          </a:xfrm>
          <a:custGeom>
            <a:avLst/>
            <a:gdLst/>
            <a:ahLst/>
            <a:cxnLst/>
            <a:rect l="l" t="t" r="r" b="b"/>
            <a:pathLst>
              <a:path w="10159">
                <a:moveTo>
                  <a:pt x="0" y="0"/>
                </a:moveTo>
                <a:lnTo>
                  <a:pt x="10160" y="0"/>
                </a:lnTo>
              </a:path>
            </a:pathLst>
          </a:custGeom>
          <a:ln w="1016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2" name="object 132"/>
          <p:cNvSpPr/>
          <p:nvPr/>
        </p:nvSpPr>
        <p:spPr>
          <a:xfrm>
            <a:off x="6760209" y="2830829"/>
            <a:ext cx="10160" cy="0"/>
          </a:xfrm>
          <a:custGeom>
            <a:avLst/>
            <a:gdLst/>
            <a:ahLst/>
            <a:cxnLst/>
            <a:rect l="l" t="t" r="r" b="b"/>
            <a:pathLst>
              <a:path w="10159">
                <a:moveTo>
                  <a:pt x="0" y="0"/>
                </a:moveTo>
                <a:lnTo>
                  <a:pt x="10160" y="0"/>
                </a:lnTo>
              </a:path>
            </a:pathLst>
          </a:custGeom>
          <a:ln w="1016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3" name="object 133"/>
          <p:cNvSpPr/>
          <p:nvPr/>
        </p:nvSpPr>
        <p:spPr>
          <a:xfrm>
            <a:off x="6780530" y="2830829"/>
            <a:ext cx="8890" cy="0"/>
          </a:xfrm>
          <a:custGeom>
            <a:avLst/>
            <a:gdLst/>
            <a:ahLst/>
            <a:cxnLst/>
            <a:rect l="l" t="t" r="r" b="b"/>
            <a:pathLst>
              <a:path w="8890">
                <a:moveTo>
                  <a:pt x="0" y="0"/>
                </a:moveTo>
                <a:lnTo>
                  <a:pt x="8890" y="0"/>
                </a:lnTo>
              </a:path>
            </a:pathLst>
          </a:custGeom>
          <a:ln w="1016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4" name="object 134"/>
          <p:cNvSpPr/>
          <p:nvPr/>
        </p:nvSpPr>
        <p:spPr>
          <a:xfrm>
            <a:off x="6799580" y="2830829"/>
            <a:ext cx="10160" cy="0"/>
          </a:xfrm>
          <a:custGeom>
            <a:avLst/>
            <a:gdLst/>
            <a:ahLst/>
            <a:cxnLst/>
            <a:rect l="l" t="t" r="r" b="b"/>
            <a:pathLst>
              <a:path w="10159">
                <a:moveTo>
                  <a:pt x="0" y="0"/>
                </a:moveTo>
                <a:lnTo>
                  <a:pt x="10160" y="0"/>
                </a:lnTo>
              </a:path>
            </a:pathLst>
          </a:custGeom>
          <a:ln w="1016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5" name="object 135"/>
          <p:cNvSpPr/>
          <p:nvPr/>
        </p:nvSpPr>
        <p:spPr>
          <a:xfrm>
            <a:off x="6818630" y="2830829"/>
            <a:ext cx="10160" cy="0"/>
          </a:xfrm>
          <a:custGeom>
            <a:avLst/>
            <a:gdLst/>
            <a:ahLst/>
            <a:cxnLst/>
            <a:rect l="l" t="t" r="r" b="b"/>
            <a:pathLst>
              <a:path w="10159">
                <a:moveTo>
                  <a:pt x="0" y="0"/>
                </a:moveTo>
                <a:lnTo>
                  <a:pt x="10160" y="0"/>
                </a:lnTo>
              </a:path>
            </a:pathLst>
          </a:custGeom>
          <a:ln w="1016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6" name="object 136"/>
          <p:cNvSpPr/>
          <p:nvPr/>
        </p:nvSpPr>
        <p:spPr>
          <a:xfrm>
            <a:off x="6838950" y="2830829"/>
            <a:ext cx="8890" cy="0"/>
          </a:xfrm>
          <a:custGeom>
            <a:avLst/>
            <a:gdLst/>
            <a:ahLst/>
            <a:cxnLst/>
            <a:rect l="l" t="t" r="r" b="b"/>
            <a:pathLst>
              <a:path w="8890">
                <a:moveTo>
                  <a:pt x="0" y="0"/>
                </a:moveTo>
                <a:lnTo>
                  <a:pt x="8890" y="0"/>
                </a:lnTo>
              </a:path>
            </a:pathLst>
          </a:custGeom>
          <a:ln w="1016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7" name="object 137"/>
          <p:cNvSpPr/>
          <p:nvPr/>
        </p:nvSpPr>
        <p:spPr>
          <a:xfrm>
            <a:off x="6858000" y="2830829"/>
            <a:ext cx="10160" cy="0"/>
          </a:xfrm>
          <a:custGeom>
            <a:avLst/>
            <a:gdLst/>
            <a:ahLst/>
            <a:cxnLst/>
            <a:rect l="l" t="t" r="r" b="b"/>
            <a:pathLst>
              <a:path w="10159">
                <a:moveTo>
                  <a:pt x="0" y="0"/>
                </a:moveTo>
                <a:lnTo>
                  <a:pt x="10159" y="0"/>
                </a:lnTo>
              </a:path>
            </a:pathLst>
          </a:custGeom>
          <a:ln w="1016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8" name="object 138"/>
          <p:cNvSpPr/>
          <p:nvPr/>
        </p:nvSpPr>
        <p:spPr>
          <a:xfrm>
            <a:off x="6877050" y="2830829"/>
            <a:ext cx="10160" cy="0"/>
          </a:xfrm>
          <a:custGeom>
            <a:avLst/>
            <a:gdLst/>
            <a:ahLst/>
            <a:cxnLst/>
            <a:rect l="l" t="t" r="r" b="b"/>
            <a:pathLst>
              <a:path w="10159">
                <a:moveTo>
                  <a:pt x="0" y="0"/>
                </a:moveTo>
                <a:lnTo>
                  <a:pt x="10159" y="0"/>
                </a:lnTo>
              </a:path>
            </a:pathLst>
          </a:custGeom>
          <a:ln w="1016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9" name="object 139"/>
          <p:cNvSpPr/>
          <p:nvPr/>
        </p:nvSpPr>
        <p:spPr>
          <a:xfrm>
            <a:off x="6897369" y="2830829"/>
            <a:ext cx="8890" cy="0"/>
          </a:xfrm>
          <a:custGeom>
            <a:avLst/>
            <a:gdLst/>
            <a:ahLst/>
            <a:cxnLst/>
            <a:rect l="l" t="t" r="r" b="b"/>
            <a:pathLst>
              <a:path w="8890">
                <a:moveTo>
                  <a:pt x="0" y="0"/>
                </a:moveTo>
                <a:lnTo>
                  <a:pt x="8889" y="0"/>
                </a:lnTo>
              </a:path>
            </a:pathLst>
          </a:custGeom>
          <a:ln w="1016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0" name="object 140"/>
          <p:cNvSpPr/>
          <p:nvPr/>
        </p:nvSpPr>
        <p:spPr>
          <a:xfrm>
            <a:off x="6916419" y="2830829"/>
            <a:ext cx="10160" cy="0"/>
          </a:xfrm>
          <a:custGeom>
            <a:avLst/>
            <a:gdLst/>
            <a:ahLst/>
            <a:cxnLst/>
            <a:rect l="l" t="t" r="r" b="b"/>
            <a:pathLst>
              <a:path w="10159">
                <a:moveTo>
                  <a:pt x="0" y="0"/>
                </a:moveTo>
                <a:lnTo>
                  <a:pt x="10159" y="0"/>
                </a:lnTo>
              </a:path>
            </a:pathLst>
          </a:custGeom>
          <a:ln w="1016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1" name="object 141"/>
          <p:cNvSpPr/>
          <p:nvPr/>
        </p:nvSpPr>
        <p:spPr>
          <a:xfrm>
            <a:off x="6935469" y="2830829"/>
            <a:ext cx="10160" cy="0"/>
          </a:xfrm>
          <a:custGeom>
            <a:avLst/>
            <a:gdLst/>
            <a:ahLst/>
            <a:cxnLst/>
            <a:rect l="l" t="t" r="r" b="b"/>
            <a:pathLst>
              <a:path w="10159">
                <a:moveTo>
                  <a:pt x="0" y="0"/>
                </a:moveTo>
                <a:lnTo>
                  <a:pt x="10159" y="0"/>
                </a:lnTo>
              </a:path>
            </a:pathLst>
          </a:custGeom>
          <a:ln w="1016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2" name="object 142"/>
          <p:cNvSpPr/>
          <p:nvPr/>
        </p:nvSpPr>
        <p:spPr>
          <a:xfrm>
            <a:off x="6954519" y="2830829"/>
            <a:ext cx="10160" cy="0"/>
          </a:xfrm>
          <a:custGeom>
            <a:avLst/>
            <a:gdLst/>
            <a:ahLst/>
            <a:cxnLst/>
            <a:rect l="l" t="t" r="r" b="b"/>
            <a:pathLst>
              <a:path w="10159">
                <a:moveTo>
                  <a:pt x="0" y="0"/>
                </a:moveTo>
                <a:lnTo>
                  <a:pt x="10159" y="0"/>
                </a:lnTo>
              </a:path>
            </a:pathLst>
          </a:custGeom>
          <a:ln w="1016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3" name="object 143"/>
          <p:cNvSpPr/>
          <p:nvPr/>
        </p:nvSpPr>
        <p:spPr>
          <a:xfrm>
            <a:off x="6974840" y="2830829"/>
            <a:ext cx="8890" cy="0"/>
          </a:xfrm>
          <a:custGeom>
            <a:avLst/>
            <a:gdLst/>
            <a:ahLst/>
            <a:cxnLst/>
            <a:rect l="l" t="t" r="r" b="b"/>
            <a:pathLst>
              <a:path w="8890">
                <a:moveTo>
                  <a:pt x="0" y="0"/>
                </a:moveTo>
                <a:lnTo>
                  <a:pt x="8889" y="0"/>
                </a:lnTo>
              </a:path>
            </a:pathLst>
          </a:custGeom>
          <a:ln w="1016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4" name="object 144"/>
          <p:cNvSpPr/>
          <p:nvPr/>
        </p:nvSpPr>
        <p:spPr>
          <a:xfrm>
            <a:off x="6993890" y="2830829"/>
            <a:ext cx="10160" cy="0"/>
          </a:xfrm>
          <a:custGeom>
            <a:avLst/>
            <a:gdLst/>
            <a:ahLst/>
            <a:cxnLst/>
            <a:rect l="l" t="t" r="r" b="b"/>
            <a:pathLst>
              <a:path w="10159">
                <a:moveTo>
                  <a:pt x="0" y="0"/>
                </a:moveTo>
                <a:lnTo>
                  <a:pt x="10159" y="0"/>
                </a:lnTo>
              </a:path>
            </a:pathLst>
          </a:custGeom>
          <a:ln w="1016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5" name="object 145"/>
          <p:cNvSpPr/>
          <p:nvPr/>
        </p:nvSpPr>
        <p:spPr>
          <a:xfrm>
            <a:off x="7012940" y="2830829"/>
            <a:ext cx="10160" cy="0"/>
          </a:xfrm>
          <a:custGeom>
            <a:avLst/>
            <a:gdLst/>
            <a:ahLst/>
            <a:cxnLst/>
            <a:rect l="l" t="t" r="r" b="b"/>
            <a:pathLst>
              <a:path w="10159">
                <a:moveTo>
                  <a:pt x="0" y="0"/>
                </a:moveTo>
                <a:lnTo>
                  <a:pt x="10159" y="0"/>
                </a:lnTo>
              </a:path>
            </a:pathLst>
          </a:custGeom>
          <a:ln w="1016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6" name="object 146"/>
          <p:cNvSpPr/>
          <p:nvPr/>
        </p:nvSpPr>
        <p:spPr>
          <a:xfrm>
            <a:off x="7031990" y="2830829"/>
            <a:ext cx="10160" cy="0"/>
          </a:xfrm>
          <a:custGeom>
            <a:avLst/>
            <a:gdLst/>
            <a:ahLst/>
            <a:cxnLst/>
            <a:rect l="l" t="t" r="r" b="b"/>
            <a:pathLst>
              <a:path w="10159">
                <a:moveTo>
                  <a:pt x="0" y="0"/>
                </a:moveTo>
                <a:lnTo>
                  <a:pt x="10159" y="0"/>
                </a:lnTo>
              </a:path>
            </a:pathLst>
          </a:custGeom>
          <a:ln w="1016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7" name="object 147"/>
          <p:cNvSpPr/>
          <p:nvPr/>
        </p:nvSpPr>
        <p:spPr>
          <a:xfrm>
            <a:off x="7052309" y="2830829"/>
            <a:ext cx="8890" cy="0"/>
          </a:xfrm>
          <a:custGeom>
            <a:avLst/>
            <a:gdLst/>
            <a:ahLst/>
            <a:cxnLst/>
            <a:rect l="l" t="t" r="r" b="b"/>
            <a:pathLst>
              <a:path w="8890">
                <a:moveTo>
                  <a:pt x="0" y="0"/>
                </a:moveTo>
                <a:lnTo>
                  <a:pt x="8890" y="0"/>
                </a:lnTo>
              </a:path>
            </a:pathLst>
          </a:custGeom>
          <a:ln w="1016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8" name="object 148"/>
          <p:cNvSpPr/>
          <p:nvPr/>
        </p:nvSpPr>
        <p:spPr>
          <a:xfrm>
            <a:off x="7071359" y="2830829"/>
            <a:ext cx="10160" cy="0"/>
          </a:xfrm>
          <a:custGeom>
            <a:avLst/>
            <a:gdLst/>
            <a:ahLst/>
            <a:cxnLst/>
            <a:rect l="l" t="t" r="r" b="b"/>
            <a:pathLst>
              <a:path w="10159">
                <a:moveTo>
                  <a:pt x="0" y="0"/>
                </a:moveTo>
                <a:lnTo>
                  <a:pt x="10160" y="0"/>
                </a:lnTo>
              </a:path>
            </a:pathLst>
          </a:custGeom>
          <a:ln w="1016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9" name="object 149"/>
          <p:cNvSpPr/>
          <p:nvPr/>
        </p:nvSpPr>
        <p:spPr>
          <a:xfrm>
            <a:off x="7090409" y="2830829"/>
            <a:ext cx="10160" cy="0"/>
          </a:xfrm>
          <a:custGeom>
            <a:avLst/>
            <a:gdLst/>
            <a:ahLst/>
            <a:cxnLst/>
            <a:rect l="l" t="t" r="r" b="b"/>
            <a:pathLst>
              <a:path w="10159">
                <a:moveTo>
                  <a:pt x="0" y="0"/>
                </a:moveTo>
                <a:lnTo>
                  <a:pt x="10160" y="0"/>
                </a:lnTo>
              </a:path>
            </a:pathLst>
          </a:custGeom>
          <a:ln w="1016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0" name="object 150"/>
          <p:cNvSpPr/>
          <p:nvPr/>
        </p:nvSpPr>
        <p:spPr>
          <a:xfrm>
            <a:off x="7110730" y="2830829"/>
            <a:ext cx="8890" cy="0"/>
          </a:xfrm>
          <a:custGeom>
            <a:avLst/>
            <a:gdLst/>
            <a:ahLst/>
            <a:cxnLst/>
            <a:rect l="l" t="t" r="r" b="b"/>
            <a:pathLst>
              <a:path w="8890">
                <a:moveTo>
                  <a:pt x="0" y="0"/>
                </a:moveTo>
                <a:lnTo>
                  <a:pt x="8890" y="0"/>
                </a:lnTo>
              </a:path>
            </a:pathLst>
          </a:custGeom>
          <a:ln w="1016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1" name="object 151"/>
          <p:cNvSpPr/>
          <p:nvPr/>
        </p:nvSpPr>
        <p:spPr>
          <a:xfrm>
            <a:off x="7129780" y="2830829"/>
            <a:ext cx="10160" cy="0"/>
          </a:xfrm>
          <a:custGeom>
            <a:avLst/>
            <a:gdLst/>
            <a:ahLst/>
            <a:cxnLst/>
            <a:rect l="l" t="t" r="r" b="b"/>
            <a:pathLst>
              <a:path w="10159">
                <a:moveTo>
                  <a:pt x="0" y="0"/>
                </a:moveTo>
                <a:lnTo>
                  <a:pt x="10160" y="0"/>
                </a:lnTo>
              </a:path>
            </a:pathLst>
          </a:custGeom>
          <a:ln w="1016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2" name="object 152"/>
          <p:cNvSpPr/>
          <p:nvPr/>
        </p:nvSpPr>
        <p:spPr>
          <a:xfrm>
            <a:off x="7148830" y="2830829"/>
            <a:ext cx="10160" cy="0"/>
          </a:xfrm>
          <a:custGeom>
            <a:avLst/>
            <a:gdLst/>
            <a:ahLst/>
            <a:cxnLst/>
            <a:rect l="l" t="t" r="r" b="b"/>
            <a:pathLst>
              <a:path w="10159">
                <a:moveTo>
                  <a:pt x="0" y="0"/>
                </a:moveTo>
                <a:lnTo>
                  <a:pt x="10160" y="0"/>
                </a:lnTo>
              </a:path>
            </a:pathLst>
          </a:custGeom>
          <a:ln w="1016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3" name="object 153"/>
          <p:cNvSpPr/>
          <p:nvPr/>
        </p:nvSpPr>
        <p:spPr>
          <a:xfrm>
            <a:off x="7167880" y="2830829"/>
            <a:ext cx="10160" cy="0"/>
          </a:xfrm>
          <a:custGeom>
            <a:avLst/>
            <a:gdLst/>
            <a:ahLst/>
            <a:cxnLst/>
            <a:rect l="l" t="t" r="r" b="b"/>
            <a:pathLst>
              <a:path w="10159">
                <a:moveTo>
                  <a:pt x="0" y="0"/>
                </a:moveTo>
                <a:lnTo>
                  <a:pt x="10160" y="0"/>
                </a:lnTo>
              </a:path>
            </a:pathLst>
          </a:custGeom>
          <a:ln w="1016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4" name="object 154"/>
          <p:cNvSpPr/>
          <p:nvPr/>
        </p:nvSpPr>
        <p:spPr>
          <a:xfrm>
            <a:off x="7188200" y="2830829"/>
            <a:ext cx="8890" cy="0"/>
          </a:xfrm>
          <a:custGeom>
            <a:avLst/>
            <a:gdLst/>
            <a:ahLst/>
            <a:cxnLst/>
            <a:rect l="l" t="t" r="r" b="b"/>
            <a:pathLst>
              <a:path w="8890">
                <a:moveTo>
                  <a:pt x="0" y="0"/>
                </a:moveTo>
                <a:lnTo>
                  <a:pt x="8890" y="0"/>
                </a:lnTo>
              </a:path>
            </a:pathLst>
          </a:custGeom>
          <a:ln w="1016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5" name="object 155"/>
          <p:cNvSpPr/>
          <p:nvPr/>
        </p:nvSpPr>
        <p:spPr>
          <a:xfrm>
            <a:off x="7207250" y="2830829"/>
            <a:ext cx="10160" cy="0"/>
          </a:xfrm>
          <a:custGeom>
            <a:avLst/>
            <a:gdLst/>
            <a:ahLst/>
            <a:cxnLst/>
            <a:rect l="l" t="t" r="r" b="b"/>
            <a:pathLst>
              <a:path w="10159">
                <a:moveTo>
                  <a:pt x="0" y="0"/>
                </a:moveTo>
                <a:lnTo>
                  <a:pt x="10159" y="0"/>
                </a:lnTo>
              </a:path>
            </a:pathLst>
          </a:custGeom>
          <a:ln w="1016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6" name="object 156"/>
          <p:cNvSpPr/>
          <p:nvPr/>
        </p:nvSpPr>
        <p:spPr>
          <a:xfrm>
            <a:off x="7226300" y="2830829"/>
            <a:ext cx="10160" cy="0"/>
          </a:xfrm>
          <a:custGeom>
            <a:avLst/>
            <a:gdLst/>
            <a:ahLst/>
            <a:cxnLst/>
            <a:rect l="l" t="t" r="r" b="b"/>
            <a:pathLst>
              <a:path w="10159">
                <a:moveTo>
                  <a:pt x="0" y="0"/>
                </a:moveTo>
                <a:lnTo>
                  <a:pt x="10159" y="0"/>
                </a:lnTo>
              </a:path>
            </a:pathLst>
          </a:custGeom>
          <a:ln w="1016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7" name="object 157"/>
          <p:cNvSpPr/>
          <p:nvPr/>
        </p:nvSpPr>
        <p:spPr>
          <a:xfrm>
            <a:off x="7246619" y="2830829"/>
            <a:ext cx="8890" cy="0"/>
          </a:xfrm>
          <a:custGeom>
            <a:avLst/>
            <a:gdLst/>
            <a:ahLst/>
            <a:cxnLst/>
            <a:rect l="l" t="t" r="r" b="b"/>
            <a:pathLst>
              <a:path w="8890">
                <a:moveTo>
                  <a:pt x="0" y="0"/>
                </a:moveTo>
                <a:lnTo>
                  <a:pt x="8889" y="0"/>
                </a:lnTo>
              </a:path>
            </a:pathLst>
          </a:custGeom>
          <a:ln w="1016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8" name="object 158"/>
          <p:cNvSpPr/>
          <p:nvPr/>
        </p:nvSpPr>
        <p:spPr>
          <a:xfrm>
            <a:off x="7265669" y="2830829"/>
            <a:ext cx="10160" cy="0"/>
          </a:xfrm>
          <a:custGeom>
            <a:avLst/>
            <a:gdLst/>
            <a:ahLst/>
            <a:cxnLst/>
            <a:rect l="l" t="t" r="r" b="b"/>
            <a:pathLst>
              <a:path w="10159">
                <a:moveTo>
                  <a:pt x="0" y="0"/>
                </a:moveTo>
                <a:lnTo>
                  <a:pt x="10159" y="0"/>
                </a:lnTo>
              </a:path>
            </a:pathLst>
          </a:custGeom>
          <a:ln w="1016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9" name="object 159"/>
          <p:cNvSpPr/>
          <p:nvPr/>
        </p:nvSpPr>
        <p:spPr>
          <a:xfrm>
            <a:off x="7284719" y="2830829"/>
            <a:ext cx="10160" cy="0"/>
          </a:xfrm>
          <a:custGeom>
            <a:avLst/>
            <a:gdLst/>
            <a:ahLst/>
            <a:cxnLst/>
            <a:rect l="l" t="t" r="r" b="b"/>
            <a:pathLst>
              <a:path w="10159">
                <a:moveTo>
                  <a:pt x="0" y="0"/>
                </a:moveTo>
                <a:lnTo>
                  <a:pt x="10159" y="0"/>
                </a:lnTo>
              </a:path>
            </a:pathLst>
          </a:custGeom>
          <a:ln w="1016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0" name="object 160"/>
          <p:cNvSpPr/>
          <p:nvPr/>
        </p:nvSpPr>
        <p:spPr>
          <a:xfrm>
            <a:off x="7303769" y="2830829"/>
            <a:ext cx="10160" cy="0"/>
          </a:xfrm>
          <a:custGeom>
            <a:avLst/>
            <a:gdLst/>
            <a:ahLst/>
            <a:cxnLst/>
            <a:rect l="l" t="t" r="r" b="b"/>
            <a:pathLst>
              <a:path w="10159">
                <a:moveTo>
                  <a:pt x="0" y="0"/>
                </a:moveTo>
                <a:lnTo>
                  <a:pt x="10159" y="0"/>
                </a:lnTo>
              </a:path>
            </a:pathLst>
          </a:custGeom>
          <a:ln w="1016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1" name="object 161"/>
          <p:cNvSpPr/>
          <p:nvPr/>
        </p:nvSpPr>
        <p:spPr>
          <a:xfrm>
            <a:off x="7324090" y="2830829"/>
            <a:ext cx="8890" cy="0"/>
          </a:xfrm>
          <a:custGeom>
            <a:avLst/>
            <a:gdLst/>
            <a:ahLst/>
            <a:cxnLst/>
            <a:rect l="l" t="t" r="r" b="b"/>
            <a:pathLst>
              <a:path w="8890">
                <a:moveTo>
                  <a:pt x="0" y="0"/>
                </a:moveTo>
                <a:lnTo>
                  <a:pt x="8889" y="0"/>
                </a:lnTo>
              </a:path>
            </a:pathLst>
          </a:custGeom>
          <a:ln w="1016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2" name="object 162"/>
          <p:cNvSpPr/>
          <p:nvPr/>
        </p:nvSpPr>
        <p:spPr>
          <a:xfrm>
            <a:off x="7343140" y="2830829"/>
            <a:ext cx="8890" cy="0"/>
          </a:xfrm>
          <a:custGeom>
            <a:avLst/>
            <a:gdLst/>
            <a:ahLst/>
            <a:cxnLst/>
            <a:rect l="l" t="t" r="r" b="b"/>
            <a:pathLst>
              <a:path w="8890">
                <a:moveTo>
                  <a:pt x="0" y="0"/>
                </a:moveTo>
                <a:lnTo>
                  <a:pt x="8889" y="0"/>
                </a:lnTo>
              </a:path>
            </a:pathLst>
          </a:custGeom>
          <a:ln w="1016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3" name="object 163"/>
          <p:cNvSpPr/>
          <p:nvPr/>
        </p:nvSpPr>
        <p:spPr>
          <a:xfrm>
            <a:off x="7362190" y="2830829"/>
            <a:ext cx="10160" cy="0"/>
          </a:xfrm>
          <a:custGeom>
            <a:avLst/>
            <a:gdLst/>
            <a:ahLst/>
            <a:cxnLst/>
            <a:rect l="l" t="t" r="r" b="b"/>
            <a:pathLst>
              <a:path w="10159">
                <a:moveTo>
                  <a:pt x="0" y="0"/>
                </a:moveTo>
                <a:lnTo>
                  <a:pt x="10159" y="0"/>
                </a:lnTo>
              </a:path>
            </a:pathLst>
          </a:custGeom>
          <a:ln w="1016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4" name="object 164"/>
          <p:cNvSpPr/>
          <p:nvPr/>
        </p:nvSpPr>
        <p:spPr>
          <a:xfrm>
            <a:off x="7381240" y="2830829"/>
            <a:ext cx="10160" cy="0"/>
          </a:xfrm>
          <a:custGeom>
            <a:avLst/>
            <a:gdLst/>
            <a:ahLst/>
            <a:cxnLst/>
            <a:rect l="l" t="t" r="r" b="b"/>
            <a:pathLst>
              <a:path w="10159">
                <a:moveTo>
                  <a:pt x="0" y="0"/>
                </a:moveTo>
                <a:lnTo>
                  <a:pt x="10159" y="0"/>
                </a:lnTo>
              </a:path>
            </a:pathLst>
          </a:custGeom>
          <a:ln w="1016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5" name="object 165"/>
          <p:cNvSpPr/>
          <p:nvPr/>
        </p:nvSpPr>
        <p:spPr>
          <a:xfrm>
            <a:off x="7401559" y="2830829"/>
            <a:ext cx="8890" cy="0"/>
          </a:xfrm>
          <a:custGeom>
            <a:avLst/>
            <a:gdLst/>
            <a:ahLst/>
            <a:cxnLst/>
            <a:rect l="l" t="t" r="r" b="b"/>
            <a:pathLst>
              <a:path w="8890">
                <a:moveTo>
                  <a:pt x="0" y="0"/>
                </a:moveTo>
                <a:lnTo>
                  <a:pt x="8890" y="0"/>
                </a:lnTo>
              </a:path>
            </a:pathLst>
          </a:custGeom>
          <a:ln w="1016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6" name="object 166"/>
          <p:cNvSpPr/>
          <p:nvPr/>
        </p:nvSpPr>
        <p:spPr>
          <a:xfrm>
            <a:off x="7420609" y="2830829"/>
            <a:ext cx="10160" cy="0"/>
          </a:xfrm>
          <a:custGeom>
            <a:avLst/>
            <a:gdLst/>
            <a:ahLst/>
            <a:cxnLst/>
            <a:rect l="l" t="t" r="r" b="b"/>
            <a:pathLst>
              <a:path w="10159">
                <a:moveTo>
                  <a:pt x="0" y="0"/>
                </a:moveTo>
                <a:lnTo>
                  <a:pt x="10160" y="0"/>
                </a:lnTo>
              </a:path>
            </a:pathLst>
          </a:custGeom>
          <a:ln w="1016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7" name="object 167"/>
          <p:cNvSpPr/>
          <p:nvPr/>
        </p:nvSpPr>
        <p:spPr>
          <a:xfrm>
            <a:off x="7439659" y="2830829"/>
            <a:ext cx="10160" cy="0"/>
          </a:xfrm>
          <a:custGeom>
            <a:avLst/>
            <a:gdLst/>
            <a:ahLst/>
            <a:cxnLst/>
            <a:rect l="l" t="t" r="r" b="b"/>
            <a:pathLst>
              <a:path w="10159">
                <a:moveTo>
                  <a:pt x="0" y="0"/>
                </a:moveTo>
                <a:lnTo>
                  <a:pt x="10160" y="0"/>
                </a:lnTo>
              </a:path>
            </a:pathLst>
          </a:custGeom>
          <a:ln w="1016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8" name="object 168"/>
          <p:cNvSpPr/>
          <p:nvPr/>
        </p:nvSpPr>
        <p:spPr>
          <a:xfrm>
            <a:off x="7459980" y="2830829"/>
            <a:ext cx="8890" cy="0"/>
          </a:xfrm>
          <a:custGeom>
            <a:avLst/>
            <a:gdLst/>
            <a:ahLst/>
            <a:cxnLst/>
            <a:rect l="l" t="t" r="r" b="b"/>
            <a:pathLst>
              <a:path w="8890">
                <a:moveTo>
                  <a:pt x="0" y="0"/>
                </a:moveTo>
                <a:lnTo>
                  <a:pt x="8890" y="0"/>
                </a:lnTo>
              </a:path>
            </a:pathLst>
          </a:custGeom>
          <a:ln w="1016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9" name="object 169"/>
          <p:cNvSpPr/>
          <p:nvPr/>
        </p:nvSpPr>
        <p:spPr>
          <a:xfrm>
            <a:off x="7479030" y="2830829"/>
            <a:ext cx="10160" cy="0"/>
          </a:xfrm>
          <a:custGeom>
            <a:avLst/>
            <a:gdLst/>
            <a:ahLst/>
            <a:cxnLst/>
            <a:rect l="l" t="t" r="r" b="b"/>
            <a:pathLst>
              <a:path w="10159">
                <a:moveTo>
                  <a:pt x="0" y="0"/>
                </a:moveTo>
                <a:lnTo>
                  <a:pt x="10160" y="0"/>
                </a:lnTo>
              </a:path>
            </a:pathLst>
          </a:custGeom>
          <a:ln w="1016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0" name="object 170"/>
          <p:cNvSpPr/>
          <p:nvPr/>
        </p:nvSpPr>
        <p:spPr>
          <a:xfrm>
            <a:off x="7498080" y="2830829"/>
            <a:ext cx="10160" cy="0"/>
          </a:xfrm>
          <a:custGeom>
            <a:avLst/>
            <a:gdLst/>
            <a:ahLst/>
            <a:cxnLst/>
            <a:rect l="l" t="t" r="r" b="b"/>
            <a:pathLst>
              <a:path w="10159">
                <a:moveTo>
                  <a:pt x="0" y="0"/>
                </a:moveTo>
                <a:lnTo>
                  <a:pt x="10160" y="0"/>
                </a:lnTo>
              </a:path>
            </a:pathLst>
          </a:custGeom>
          <a:ln w="1016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1" name="object 171"/>
          <p:cNvSpPr/>
          <p:nvPr/>
        </p:nvSpPr>
        <p:spPr>
          <a:xfrm>
            <a:off x="7518400" y="2830829"/>
            <a:ext cx="8890" cy="0"/>
          </a:xfrm>
          <a:custGeom>
            <a:avLst/>
            <a:gdLst/>
            <a:ahLst/>
            <a:cxnLst/>
            <a:rect l="l" t="t" r="r" b="b"/>
            <a:pathLst>
              <a:path w="8890">
                <a:moveTo>
                  <a:pt x="0" y="0"/>
                </a:moveTo>
                <a:lnTo>
                  <a:pt x="8890" y="0"/>
                </a:lnTo>
              </a:path>
            </a:pathLst>
          </a:custGeom>
          <a:ln w="1016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2" name="object 172"/>
          <p:cNvSpPr/>
          <p:nvPr/>
        </p:nvSpPr>
        <p:spPr>
          <a:xfrm>
            <a:off x="7537450" y="2830829"/>
            <a:ext cx="8890" cy="0"/>
          </a:xfrm>
          <a:custGeom>
            <a:avLst/>
            <a:gdLst/>
            <a:ahLst/>
            <a:cxnLst/>
            <a:rect l="l" t="t" r="r" b="b"/>
            <a:pathLst>
              <a:path w="8890">
                <a:moveTo>
                  <a:pt x="0" y="0"/>
                </a:moveTo>
                <a:lnTo>
                  <a:pt x="8890" y="0"/>
                </a:lnTo>
              </a:path>
            </a:pathLst>
          </a:custGeom>
          <a:ln w="1016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3" name="object 173"/>
          <p:cNvSpPr/>
          <p:nvPr/>
        </p:nvSpPr>
        <p:spPr>
          <a:xfrm>
            <a:off x="7556500" y="2830829"/>
            <a:ext cx="10160" cy="0"/>
          </a:xfrm>
          <a:custGeom>
            <a:avLst/>
            <a:gdLst/>
            <a:ahLst/>
            <a:cxnLst/>
            <a:rect l="l" t="t" r="r" b="b"/>
            <a:pathLst>
              <a:path w="10159">
                <a:moveTo>
                  <a:pt x="0" y="0"/>
                </a:moveTo>
                <a:lnTo>
                  <a:pt x="10159" y="0"/>
                </a:lnTo>
              </a:path>
            </a:pathLst>
          </a:custGeom>
          <a:ln w="1016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4" name="object 174"/>
          <p:cNvSpPr/>
          <p:nvPr/>
        </p:nvSpPr>
        <p:spPr>
          <a:xfrm>
            <a:off x="7575550" y="2830829"/>
            <a:ext cx="10160" cy="0"/>
          </a:xfrm>
          <a:custGeom>
            <a:avLst/>
            <a:gdLst/>
            <a:ahLst/>
            <a:cxnLst/>
            <a:rect l="l" t="t" r="r" b="b"/>
            <a:pathLst>
              <a:path w="10159">
                <a:moveTo>
                  <a:pt x="0" y="0"/>
                </a:moveTo>
                <a:lnTo>
                  <a:pt x="10159" y="0"/>
                </a:lnTo>
              </a:path>
            </a:pathLst>
          </a:custGeom>
          <a:ln w="1016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5" name="object 175"/>
          <p:cNvSpPr/>
          <p:nvPr/>
        </p:nvSpPr>
        <p:spPr>
          <a:xfrm>
            <a:off x="7595869" y="2830829"/>
            <a:ext cx="8890" cy="0"/>
          </a:xfrm>
          <a:custGeom>
            <a:avLst/>
            <a:gdLst/>
            <a:ahLst/>
            <a:cxnLst/>
            <a:rect l="l" t="t" r="r" b="b"/>
            <a:pathLst>
              <a:path w="8890">
                <a:moveTo>
                  <a:pt x="0" y="0"/>
                </a:moveTo>
                <a:lnTo>
                  <a:pt x="8889" y="0"/>
                </a:lnTo>
              </a:path>
            </a:pathLst>
          </a:custGeom>
          <a:ln w="1016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6" name="object 176"/>
          <p:cNvSpPr/>
          <p:nvPr/>
        </p:nvSpPr>
        <p:spPr>
          <a:xfrm>
            <a:off x="7614919" y="2830829"/>
            <a:ext cx="8890" cy="0"/>
          </a:xfrm>
          <a:custGeom>
            <a:avLst/>
            <a:gdLst/>
            <a:ahLst/>
            <a:cxnLst/>
            <a:rect l="l" t="t" r="r" b="b"/>
            <a:pathLst>
              <a:path w="8890">
                <a:moveTo>
                  <a:pt x="0" y="0"/>
                </a:moveTo>
                <a:lnTo>
                  <a:pt x="8889" y="0"/>
                </a:lnTo>
              </a:path>
            </a:pathLst>
          </a:custGeom>
          <a:ln w="1016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7" name="object 177"/>
          <p:cNvSpPr/>
          <p:nvPr/>
        </p:nvSpPr>
        <p:spPr>
          <a:xfrm>
            <a:off x="7633969" y="2830829"/>
            <a:ext cx="2540" cy="0"/>
          </a:xfrm>
          <a:custGeom>
            <a:avLst/>
            <a:gdLst/>
            <a:ahLst/>
            <a:cxnLst/>
            <a:rect l="l" t="t" r="r" b="b"/>
            <a:pathLst>
              <a:path w="2540">
                <a:moveTo>
                  <a:pt x="0" y="0"/>
                </a:moveTo>
                <a:lnTo>
                  <a:pt x="2539" y="0"/>
                </a:lnTo>
              </a:path>
            </a:pathLst>
          </a:custGeom>
          <a:ln w="1016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8" name="object 178"/>
          <p:cNvSpPr txBox="1"/>
          <p:nvPr/>
        </p:nvSpPr>
        <p:spPr>
          <a:xfrm>
            <a:off x="4117340" y="3003550"/>
            <a:ext cx="3163570" cy="18554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400" dirty="0">
                <a:latin typeface="Arial"/>
                <a:cs typeface="Arial"/>
              </a:rPr>
              <a:t>A</a:t>
            </a:r>
            <a:endParaRPr sz="2400">
              <a:latin typeface="Arial"/>
              <a:cs typeface="Arial"/>
            </a:endParaRPr>
          </a:p>
          <a:p>
            <a:pPr marL="2712085">
              <a:lnSpc>
                <a:spcPct val="100000"/>
              </a:lnSpc>
              <a:spcBef>
                <a:spcPts val="240"/>
              </a:spcBef>
            </a:pPr>
            <a:r>
              <a:rPr sz="3600" spc="-22" baseline="13888" dirty="0">
                <a:latin typeface="Arial"/>
                <a:cs typeface="Arial"/>
              </a:rPr>
              <a:t>V</a:t>
            </a:r>
            <a:r>
              <a:rPr sz="1350" spc="25" dirty="0">
                <a:latin typeface="Arial"/>
                <a:cs typeface="Arial"/>
              </a:rPr>
              <a:t>AB</a:t>
            </a:r>
            <a:endParaRPr sz="135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2800">
              <a:latin typeface="Times New Roman"/>
              <a:cs typeface="Times New Roman"/>
            </a:endParaRPr>
          </a:p>
          <a:p>
            <a:pPr marR="476884" algn="r">
              <a:lnSpc>
                <a:spcPct val="100000"/>
              </a:lnSpc>
              <a:spcBef>
                <a:spcPts val="2430"/>
              </a:spcBef>
            </a:pPr>
            <a:r>
              <a:rPr sz="2400" dirty="0">
                <a:latin typeface="Arial"/>
                <a:cs typeface="Arial"/>
              </a:rPr>
              <a:t>B</a:t>
            </a:r>
            <a:endParaRPr sz="2400">
              <a:latin typeface="Arial"/>
              <a:cs typeface="Arial"/>
            </a:endParaRPr>
          </a:p>
        </p:txBody>
      </p:sp>
      <p:sp>
        <p:nvSpPr>
          <p:cNvPr id="179" name="object 179"/>
          <p:cNvSpPr/>
          <p:nvPr/>
        </p:nvSpPr>
        <p:spPr>
          <a:xfrm>
            <a:off x="6950709" y="4304029"/>
            <a:ext cx="74930" cy="76200"/>
          </a:xfrm>
          <a:custGeom>
            <a:avLst/>
            <a:gdLst/>
            <a:ahLst/>
            <a:cxnLst/>
            <a:rect l="l" t="t" r="r" b="b"/>
            <a:pathLst>
              <a:path w="74929" h="76200">
                <a:moveTo>
                  <a:pt x="74930" y="0"/>
                </a:moveTo>
                <a:lnTo>
                  <a:pt x="0" y="0"/>
                </a:lnTo>
                <a:lnTo>
                  <a:pt x="36830" y="76200"/>
                </a:lnTo>
                <a:lnTo>
                  <a:pt x="7493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0" name="object 180"/>
          <p:cNvSpPr/>
          <p:nvPr/>
        </p:nvSpPr>
        <p:spPr>
          <a:xfrm>
            <a:off x="6988175" y="3923029"/>
            <a:ext cx="0" cy="396240"/>
          </a:xfrm>
          <a:custGeom>
            <a:avLst/>
            <a:gdLst/>
            <a:ahLst/>
            <a:cxnLst/>
            <a:rect l="l" t="t" r="r" b="b"/>
            <a:pathLst>
              <a:path h="396239">
                <a:moveTo>
                  <a:pt x="0" y="0"/>
                </a:moveTo>
                <a:lnTo>
                  <a:pt x="0" y="396240"/>
                </a:lnTo>
              </a:path>
            </a:pathLst>
          </a:custGeom>
          <a:ln w="889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1" name="object 181"/>
          <p:cNvSpPr/>
          <p:nvPr/>
        </p:nvSpPr>
        <p:spPr>
          <a:xfrm>
            <a:off x="6945630" y="2820670"/>
            <a:ext cx="74930" cy="76200"/>
          </a:xfrm>
          <a:custGeom>
            <a:avLst/>
            <a:gdLst/>
            <a:ahLst/>
            <a:cxnLst/>
            <a:rect l="l" t="t" r="r" b="b"/>
            <a:pathLst>
              <a:path w="74929" h="76200">
                <a:moveTo>
                  <a:pt x="38100" y="0"/>
                </a:moveTo>
                <a:lnTo>
                  <a:pt x="0" y="76200"/>
                </a:lnTo>
                <a:lnTo>
                  <a:pt x="74929" y="76200"/>
                </a:lnTo>
                <a:lnTo>
                  <a:pt x="3810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2" name="object 182"/>
          <p:cNvSpPr/>
          <p:nvPr/>
        </p:nvSpPr>
        <p:spPr>
          <a:xfrm>
            <a:off x="6983094" y="2881629"/>
            <a:ext cx="0" cy="396240"/>
          </a:xfrm>
          <a:custGeom>
            <a:avLst/>
            <a:gdLst/>
            <a:ahLst/>
            <a:cxnLst/>
            <a:rect l="l" t="t" r="r" b="b"/>
            <a:pathLst>
              <a:path h="396239">
                <a:moveTo>
                  <a:pt x="0" y="0"/>
                </a:moveTo>
                <a:lnTo>
                  <a:pt x="0" y="396240"/>
                </a:lnTo>
              </a:path>
            </a:pathLst>
          </a:custGeom>
          <a:ln w="889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3" name="object 183"/>
          <p:cNvSpPr/>
          <p:nvPr/>
        </p:nvSpPr>
        <p:spPr>
          <a:xfrm>
            <a:off x="6983730" y="327787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4" name="object 184"/>
          <p:cNvSpPr/>
          <p:nvPr/>
        </p:nvSpPr>
        <p:spPr>
          <a:xfrm>
            <a:off x="6605269" y="4330700"/>
            <a:ext cx="118110" cy="116839"/>
          </a:xfrm>
          <a:custGeom>
            <a:avLst/>
            <a:gdLst/>
            <a:ahLst/>
            <a:cxnLst/>
            <a:rect l="l" t="t" r="r" b="b"/>
            <a:pathLst>
              <a:path w="118109" h="116839">
                <a:moveTo>
                  <a:pt x="118109" y="0"/>
                </a:moveTo>
                <a:lnTo>
                  <a:pt x="0" y="0"/>
                </a:lnTo>
                <a:lnTo>
                  <a:pt x="0" y="116839"/>
                </a:lnTo>
                <a:lnTo>
                  <a:pt x="118109" y="116839"/>
                </a:lnTo>
                <a:lnTo>
                  <a:pt x="118109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5" name="object 185"/>
          <p:cNvSpPr/>
          <p:nvPr/>
        </p:nvSpPr>
        <p:spPr>
          <a:xfrm>
            <a:off x="6605269" y="4330700"/>
            <a:ext cx="118110" cy="116839"/>
          </a:xfrm>
          <a:custGeom>
            <a:avLst/>
            <a:gdLst/>
            <a:ahLst/>
            <a:cxnLst/>
            <a:rect l="l" t="t" r="r" b="b"/>
            <a:pathLst>
              <a:path w="118109" h="116839">
                <a:moveTo>
                  <a:pt x="58420" y="116839"/>
                </a:moveTo>
                <a:lnTo>
                  <a:pt x="0" y="116839"/>
                </a:lnTo>
                <a:lnTo>
                  <a:pt x="0" y="0"/>
                </a:lnTo>
                <a:lnTo>
                  <a:pt x="118109" y="0"/>
                </a:lnTo>
                <a:lnTo>
                  <a:pt x="118109" y="116839"/>
                </a:lnTo>
                <a:lnTo>
                  <a:pt x="58420" y="116839"/>
                </a:lnTo>
                <a:close/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6" name="object 186"/>
          <p:cNvSpPr/>
          <p:nvPr/>
        </p:nvSpPr>
        <p:spPr>
          <a:xfrm>
            <a:off x="984250" y="5046979"/>
            <a:ext cx="7485380" cy="16510"/>
          </a:xfrm>
          <a:custGeom>
            <a:avLst/>
            <a:gdLst/>
            <a:ahLst/>
            <a:cxnLst/>
            <a:rect l="l" t="t" r="r" b="b"/>
            <a:pathLst>
              <a:path w="7485380" h="16510">
                <a:moveTo>
                  <a:pt x="0" y="16510"/>
                </a:moveTo>
                <a:lnTo>
                  <a:pt x="7485380" y="0"/>
                </a:lnTo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273050" rIns="0" bIns="0" rtlCol="0">
            <a:spAutoFit/>
          </a:bodyPr>
          <a:lstStyle/>
          <a:p>
            <a:pPr marL="827405">
              <a:lnSpc>
                <a:spcPct val="100000"/>
              </a:lnSpc>
            </a:pPr>
            <a:r>
              <a:rPr dirty="0"/>
              <a:t>Standardisation</a:t>
            </a:r>
            <a:r>
              <a:rPr spc="-105" dirty="0"/>
              <a:t> </a:t>
            </a:r>
            <a:r>
              <a:rPr sz="1800" dirty="0"/>
              <a:t>(2)</a:t>
            </a:r>
            <a:endParaRPr sz="1800"/>
          </a:p>
        </p:txBody>
      </p:sp>
      <p:sp>
        <p:nvSpPr>
          <p:cNvPr id="3" name="object 3"/>
          <p:cNvSpPr/>
          <p:nvPr/>
        </p:nvSpPr>
        <p:spPr>
          <a:xfrm>
            <a:off x="304800" y="1600200"/>
            <a:ext cx="8595360" cy="492887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078230" y="510540"/>
            <a:ext cx="6987540" cy="6705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/>
              <a:t>Incorrect </a:t>
            </a:r>
            <a:r>
              <a:rPr spc="-5" dirty="0"/>
              <a:t>Tape Graduation</a:t>
            </a:r>
            <a:r>
              <a:rPr spc="-45" dirty="0"/>
              <a:t> </a:t>
            </a:r>
            <a:r>
              <a:rPr sz="1800" dirty="0"/>
              <a:t>(1)</a:t>
            </a:r>
            <a:endParaRPr sz="1800"/>
          </a:p>
        </p:txBody>
      </p:sp>
      <p:sp>
        <p:nvSpPr>
          <p:cNvPr id="3" name="object 3"/>
          <p:cNvSpPr txBox="1"/>
          <p:nvPr/>
        </p:nvSpPr>
        <p:spPr>
          <a:xfrm>
            <a:off x="534669" y="1647190"/>
            <a:ext cx="7948930" cy="36271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5600" marR="5080" indent="-342900">
              <a:lnSpc>
                <a:spcPct val="100000"/>
              </a:lnSpc>
              <a:buChar char="•"/>
              <a:tabLst>
                <a:tab pos="354965" algn="l"/>
                <a:tab pos="355600" algn="l"/>
              </a:tabLst>
            </a:pPr>
            <a:r>
              <a:rPr sz="3200" spc="-5" dirty="0">
                <a:latin typeface="Arial"/>
                <a:cs typeface="Arial"/>
              </a:rPr>
              <a:t>actual measurement distance may be  shorter (l&lt;l’) or </a:t>
            </a:r>
            <a:r>
              <a:rPr sz="3200" spc="-10" dirty="0">
                <a:latin typeface="Arial"/>
                <a:cs typeface="Arial"/>
              </a:rPr>
              <a:t>longer </a:t>
            </a:r>
            <a:r>
              <a:rPr sz="3200" spc="-5" dirty="0">
                <a:latin typeface="Arial"/>
                <a:cs typeface="Arial"/>
              </a:rPr>
              <a:t>(l&gt;l’) than measured  due </a:t>
            </a:r>
            <a:r>
              <a:rPr sz="3200" dirty="0">
                <a:latin typeface="Arial"/>
                <a:cs typeface="Arial"/>
              </a:rPr>
              <a:t>to </a:t>
            </a:r>
            <a:r>
              <a:rPr sz="3200" spc="-5" dirty="0">
                <a:latin typeface="Arial"/>
                <a:cs typeface="Arial"/>
              </a:rPr>
              <a:t>errors in tape</a:t>
            </a:r>
            <a:r>
              <a:rPr sz="3200" spc="-85" dirty="0">
                <a:latin typeface="Arial"/>
                <a:cs typeface="Arial"/>
              </a:rPr>
              <a:t> </a:t>
            </a:r>
            <a:r>
              <a:rPr sz="3200" spc="-5" dirty="0">
                <a:latin typeface="Arial"/>
                <a:cs typeface="Arial"/>
              </a:rPr>
              <a:t>graduation</a:t>
            </a:r>
            <a:endParaRPr sz="3200">
              <a:latin typeface="Arial"/>
              <a:cs typeface="Arial"/>
            </a:endParaRPr>
          </a:p>
          <a:p>
            <a:pPr marL="355600" marR="114935" indent="-342900" algn="just">
              <a:lnSpc>
                <a:spcPct val="100000"/>
              </a:lnSpc>
              <a:spcBef>
                <a:spcPts val="800"/>
              </a:spcBef>
              <a:buChar char="•"/>
              <a:tabLst>
                <a:tab pos="355600" algn="l"/>
              </a:tabLst>
            </a:pPr>
            <a:r>
              <a:rPr sz="3200" spc="-5" dirty="0">
                <a:latin typeface="Arial"/>
                <a:cs typeface="Arial"/>
              </a:rPr>
              <a:t>The correction is assumed proportional </a:t>
            </a:r>
            <a:r>
              <a:rPr sz="3200" dirty="0">
                <a:latin typeface="Arial"/>
                <a:cs typeface="Arial"/>
              </a:rPr>
              <a:t>to  </a:t>
            </a:r>
            <a:r>
              <a:rPr sz="3200" spc="-5" dirty="0">
                <a:latin typeface="Arial"/>
                <a:cs typeface="Arial"/>
              </a:rPr>
              <a:t>the tape length and </a:t>
            </a:r>
            <a:r>
              <a:rPr sz="3200" dirty="0">
                <a:latin typeface="Arial"/>
                <a:cs typeface="Arial"/>
              </a:rPr>
              <a:t>can </a:t>
            </a:r>
            <a:r>
              <a:rPr sz="3200" spc="-5" dirty="0">
                <a:latin typeface="Arial"/>
                <a:cs typeface="Arial"/>
              </a:rPr>
              <a:t>be </a:t>
            </a:r>
            <a:r>
              <a:rPr sz="3200" spc="-10" dirty="0">
                <a:latin typeface="Arial"/>
                <a:cs typeface="Arial"/>
              </a:rPr>
              <a:t>applied </a:t>
            </a:r>
            <a:r>
              <a:rPr sz="3200" dirty="0">
                <a:latin typeface="Arial"/>
                <a:cs typeface="Arial"/>
              </a:rPr>
              <a:t>to </a:t>
            </a:r>
            <a:r>
              <a:rPr sz="3200" spc="-5" dirty="0">
                <a:latin typeface="Arial"/>
                <a:cs typeface="Arial"/>
              </a:rPr>
              <a:t>the  total measured</a:t>
            </a:r>
            <a:r>
              <a:rPr sz="3200" spc="-75" dirty="0">
                <a:latin typeface="Arial"/>
                <a:cs typeface="Arial"/>
              </a:rPr>
              <a:t> </a:t>
            </a:r>
            <a:r>
              <a:rPr sz="3200" spc="-10" dirty="0">
                <a:latin typeface="Arial"/>
                <a:cs typeface="Arial"/>
              </a:rPr>
              <a:t>length</a:t>
            </a:r>
            <a:endParaRPr sz="32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890"/>
              </a:spcBef>
              <a:buChar char="•"/>
              <a:tabLst>
                <a:tab pos="354965" algn="l"/>
                <a:tab pos="355600" algn="l"/>
              </a:tabLst>
            </a:pPr>
            <a:r>
              <a:rPr sz="4800" spc="-7" baseline="1736" dirty="0">
                <a:latin typeface="Arial"/>
                <a:cs typeface="Arial"/>
              </a:rPr>
              <a:t>Correction factor</a:t>
            </a:r>
            <a:r>
              <a:rPr sz="4800" spc="-97" baseline="1736" dirty="0">
                <a:latin typeface="Arial"/>
                <a:cs typeface="Arial"/>
              </a:rPr>
              <a:t> </a:t>
            </a:r>
            <a:r>
              <a:rPr sz="4800" baseline="1736" dirty="0">
                <a:latin typeface="Arial"/>
                <a:cs typeface="Arial"/>
              </a:rPr>
              <a:t>C</a:t>
            </a:r>
            <a:r>
              <a:rPr sz="2775" baseline="-21021" dirty="0">
                <a:latin typeface="Arial"/>
                <a:cs typeface="Arial"/>
              </a:rPr>
              <a:t>L</a:t>
            </a:r>
            <a:endParaRPr sz="2775" baseline="-21021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4953000" y="4724400"/>
            <a:ext cx="2915920" cy="117475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078230" y="510540"/>
            <a:ext cx="6987540" cy="67754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/>
              <a:t>Incorrect </a:t>
            </a:r>
            <a:r>
              <a:rPr spc="-5" dirty="0"/>
              <a:t>Tape Graduation</a:t>
            </a:r>
            <a:r>
              <a:rPr spc="-45" dirty="0"/>
              <a:t> </a:t>
            </a:r>
            <a:r>
              <a:rPr sz="1800" dirty="0"/>
              <a:t>(2)</a:t>
            </a:r>
            <a:endParaRPr sz="1800"/>
          </a:p>
        </p:txBody>
      </p:sp>
      <p:sp>
        <p:nvSpPr>
          <p:cNvPr id="3" name="object 3"/>
          <p:cNvSpPr/>
          <p:nvPr/>
        </p:nvSpPr>
        <p:spPr>
          <a:xfrm>
            <a:off x="457200" y="1864360"/>
            <a:ext cx="8229600" cy="211709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273050" rIns="0" bIns="0" rtlCol="0">
            <a:spAutoFit/>
          </a:bodyPr>
          <a:lstStyle/>
          <a:p>
            <a:pPr marL="361315">
              <a:lnSpc>
                <a:spcPct val="100000"/>
              </a:lnSpc>
            </a:pPr>
            <a:r>
              <a:rPr spc="-5" dirty="0"/>
              <a:t>Thermal </a:t>
            </a:r>
            <a:r>
              <a:rPr dirty="0"/>
              <a:t>Expansion</a:t>
            </a:r>
            <a:r>
              <a:rPr spc="-60" dirty="0"/>
              <a:t> </a:t>
            </a:r>
            <a:r>
              <a:rPr sz="1800" dirty="0"/>
              <a:t>(1)</a:t>
            </a:r>
            <a:endParaRPr sz="1800"/>
          </a:p>
        </p:txBody>
      </p:sp>
      <p:sp>
        <p:nvSpPr>
          <p:cNvPr id="3" name="object 3"/>
          <p:cNvSpPr txBox="1"/>
          <p:nvPr/>
        </p:nvSpPr>
        <p:spPr>
          <a:xfrm>
            <a:off x="534669" y="1654809"/>
            <a:ext cx="7994650" cy="41427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5600" marR="929005" indent="-342900">
              <a:lnSpc>
                <a:spcPts val="3450"/>
              </a:lnSpc>
              <a:buChar char="•"/>
              <a:tabLst>
                <a:tab pos="354965" algn="l"/>
                <a:tab pos="355600" algn="l"/>
              </a:tabLst>
            </a:pPr>
            <a:r>
              <a:rPr sz="3200" spc="-10" dirty="0">
                <a:latin typeface="Arial"/>
                <a:cs typeface="Arial"/>
              </a:rPr>
              <a:t>Tapes </a:t>
            </a:r>
            <a:r>
              <a:rPr sz="3200" spc="-5" dirty="0">
                <a:latin typeface="Arial"/>
                <a:cs typeface="Arial"/>
              </a:rPr>
              <a:t>have been standardised  (calibrated) </a:t>
            </a:r>
            <a:r>
              <a:rPr sz="3200" dirty="0">
                <a:latin typeface="Arial"/>
                <a:cs typeface="Arial"/>
              </a:rPr>
              <a:t>to a </a:t>
            </a:r>
            <a:r>
              <a:rPr sz="3200" spc="-5" dirty="0">
                <a:latin typeface="Arial"/>
                <a:cs typeface="Arial"/>
              </a:rPr>
              <a:t>specific</a:t>
            </a:r>
            <a:r>
              <a:rPr sz="3200" spc="-70" dirty="0">
                <a:latin typeface="Arial"/>
                <a:cs typeface="Arial"/>
              </a:rPr>
              <a:t> </a:t>
            </a:r>
            <a:r>
              <a:rPr sz="3200" spc="-5" dirty="0">
                <a:latin typeface="Arial"/>
                <a:cs typeface="Arial"/>
              </a:rPr>
              <a:t>temperature.</a:t>
            </a:r>
            <a:endParaRPr sz="3200">
              <a:latin typeface="Arial"/>
              <a:cs typeface="Arial"/>
            </a:endParaRPr>
          </a:p>
          <a:p>
            <a:pPr marL="355600" marR="29209" indent="-342900">
              <a:lnSpc>
                <a:spcPct val="89900"/>
              </a:lnSpc>
              <a:spcBef>
                <a:spcPts val="745"/>
              </a:spcBef>
              <a:buChar char="•"/>
              <a:tabLst>
                <a:tab pos="354965" algn="l"/>
                <a:tab pos="355600" algn="l"/>
              </a:tabLst>
            </a:pPr>
            <a:r>
              <a:rPr sz="3200" spc="-5" dirty="0">
                <a:latin typeface="Arial"/>
                <a:cs typeface="Arial"/>
              </a:rPr>
              <a:t>Actual measurement distance may be  shorter (T&lt;To) or </a:t>
            </a:r>
            <a:r>
              <a:rPr sz="3200" spc="-10" dirty="0">
                <a:latin typeface="Arial"/>
                <a:cs typeface="Arial"/>
              </a:rPr>
              <a:t>longer </a:t>
            </a:r>
            <a:r>
              <a:rPr sz="3200" spc="-5" dirty="0">
                <a:latin typeface="Arial"/>
                <a:cs typeface="Arial"/>
              </a:rPr>
              <a:t>(T&gt;To) than  measured due </a:t>
            </a:r>
            <a:r>
              <a:rPr sz="3200" dirty="0">
                <a:latin typeface="Arial"/>
                <a:cs typeface="Arial"/>
              </a:rPr>
              <a:t>to </a:t>
            </a:r>
            <a:r>
              <a:rPr sz="3200" spc="-5" dirty="0">
                <a:latin typeface="Arial"/>
                <a:cs typeface="Arial"/>
              </a:rPr>
              <a:t>thermal expansion of </a:t>
            </a:r>
            <a:r>
              <a:rPr sz="3200" spc="-10" dirty="0">
                <a:latin typeface="Arial"/>
                <a:cs typeface="Arial"/>
              </a:rPr>
              <a:t>the  tape.</a:t>
            </a:r>
            <a:endParaRPr sz="3200">
              <a:latin typeface="Arial"/>
              <a:cs typeface="Arial"/>
            </a:endParaRPr>
          </a:p>
          <a:p>
            <a:pPr marL="355600" marR="5080" indent="-342900">
              <a:lnSpc>
                <a:spcPct val="90000"/>
              </a:lnSpc>
              <a:spcBef>
                <a:spcPts val="790"/>
              </a:spcBef>
              <a:buChar char="•"/>
              <a:tabLst>
                <a:tab pos="354965" algn="l"/>
                <a:tab pos="355600" algn="l"/>
              </a:tabLst>
            </a:pPr>
            <a:r>
              <a:rPr sz="3200" spc="-5" dirty="0">
                <a:latin typeface="Arial"/>
                <a:cs typeface="Arial"/>
              </a:rPr>
              <a:t>Correction uses the air temperature during  </a:t>
            </a:r>
            <a:r>
              <a:rPr sz="3200" spc="-10" dirty="0">
                <a:latin typeface="Arial"/>
                <a:cs typeface="Arial"/>
              </a:rPr>
              <a:t>taping </a:t>
            </a:r>
            <a:r>
              <a:rPr sz="3200" spc="-5" dirty="0">
                <a:latin typeface="Arial"/>
                <a:cs typeface="Arial"/>
              </a:rPr>
              <a:t>and may be </a:t>
            </a:r>
            <a:r>
              <a:rPr sz="3200" spc="-10" dirty="0">
                <a:latin typeface="Arial"/>
                <a:cs typeface="Arial"/>
              </a:rPr>
              <a:t>applied </a:t>
            </a:r>
            <a:r>
              <a:rPr sz="3200" dirty="0">
                <a:latin typeface="Arial"/>
                <a:cs typeface="Arial"/>
              </a:rPr>
              <a:t>to </a:t>
            </a:r>
            <a:r>
              <a:rPr sz="3200" spc="-5" dirty="0">
                <a:latin typeface="Arial"/>
                <a:cs typeface="Arial"/>
              </a:rPr>
              <a:t>the total  measured</a:t>
            </a:r>
            <a:r>
              <a:rPr sz="3200" spc="-75" dirty="0">
                <a:latin typeface="Arial"/>
                <a:cs typeface="Arial"/>
              </a:rPr>
              <a:t> </a:t>
            </a:r>
            <a:r>
              <a:rPr sz="3200" spc="-10" dirty="0">
                <a:latin typeface="Arial"/>
                <a:cs typeface="Arial"/>
              </a:rPr>
              <a:t>length.</a:t>
            </a:r>
            <a:endParaRPr sz="32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273050" rIns="0" bIns="0" rtlCol="0">
            <a:spAutoFit/>
          </a:bodyPr>
          <a:lstStyle/>
          <a:p>
            <a:pPr marL="361315">
              <a:lnSpc>
                <a:spcPct val="100000"/>
              </a:lnSpc>
            </a:pPr>
            <a:r>
              <a:rPr spc="-5" dirty="0"/>
              <a:t>Thermal </a:t>
            </a:r>
            <a:r>
              <a:rPr dirty="0"/>
              <a:t>Expansion</a:t>
            </a:r>
            <a:r>
              <a:rPr spc="-60" dirty="0"/>
              <a:t> </a:t>
            </a:r>
            <a:r>
              <a:rPr sz="1800" dirty="0"/>
              <a:t>(2)</a:t>
            </a:r>
            <a:endParaRPr sz="1800"/>
          </a:p>
        </p:txBody>
      </p:sp>
      <p:sp>
        <p:nvSpPr>
          <p:cNvPr id="3" name="object 3"/>
          <p:cNvSpPr/>
          <p:nvPr/>
        </p:nvSpPr>
        <p:spPr>
          <a:xfrm>
            <a:off x="381000" y="1600200"/>
            <a:ext cx="8167370" cy="210058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273050" rIns="0" bIns="0" rtlCol="0">
            <a:spAutoFit/>
          </a:bodyPr>
          <a:lstStyle/>
          <a:p>
            <a:pPr marL="1231265">
              <a:lnSpc>
                <a:spcPct val="100000"/>
              </a:lnSpc>
            </a:pPr>
            <a:r>
              <a:rPr dirty="0"/>
              <a:t>Pull/Tension</a:t>
            </a:r>
            <a:r>
              <a:rPr spc="-95" dirty="0"/>
              <a:t> </a:t>
            </a:r>
            <a:r>
              <a:rPr sz="1800" spc="-5" dirty="0"/>
              <a:t>(1)</a:t>
            </a:r>
            <a:endParaRPr sz="1800"/>
          </a:p>
        </p:txBody>
      </p:sp>
      <p:sp>
        <p:nvSpPr>
          <p:cNvPr id="3" name="object 3"/>
          <p:cNvSpPr txBox="1"/>
          <p:nvPr/>
        </p:nvSpPr>
        <p:spPr>
          <a:xfrm>
            <a:off x="534669" y="1654809"/>
            <a:ext cx="7972425" cy="415162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5600" marR="1245235" indent="-342900">
              <a:lnSpc>
                <a:spcPts val="3450"/>
              </a:lnSpc>
              <a:buChar char="•"/>
              <a:tabLst>
                <a:tab pos="354965" algn="l"/>
                <a:tab pos="355600" algn="l"/>
              </a:tabLst>
            </a:pPr>
            <a:r>
              <a:rPr sz="3200" spc="-10" dirty="0">
                <a:latin typeface="Arial"/>
                <a:cs typeface="Arial"/>
              </a:rPr>
              <a:t>Tapes </a:t>
            </a:r>
            <a:r>
              <a:rPr sz="3200" spc="-5" dirty="0">
                <a:latin typeface="Arial"/>
                <a:cs typeface="Arial"/>
              </a:rPr>
              <a:t>have been standardised </a:t>
            </a:r>
            <a:r>
              <a:rPr sz="3200" dirty="0">
                <a:latin typeface="Arial"/>
                <a:cs typeface="Arial"/>
              </a:rPr>
              <a:t>to a  </a:t>
            </a:r>
            <a:r>
              <a:rPr sz="3200" spc="-5" dirty="0">
                <a:latin typeface="Arial"/>
                <a:cs typeface="Arial"/>
              </a:rPr>
              <a:t>specific </a:t>
            </a:r>
            <a:r>
              <a:rPr sz="3200" spc="-10" dirty="0">
                <a:latin typeface="Arial"/>
                <a:cs typeface="Arial"/>
              </a:rPr>
              <a:t>tension/pull.</a:t>
            </a:r>
            <a:endParaRPr sz="3200">
              <a:latin typeface="Arial"/>
              <a:cs typeface="Arial"/>
            </a:endParaRPr>
          </a:p>
          <a:p>
            <a:pPr marL="355600" marR="640080" indent="-342900">
              <a:lnSpc>
                <a:spcPct val="89900"/>
              </a:lnSpc>
              <a:spcBef>
                <a:spcPts val="745"/>
              </a:spcBef>
              <a:buChar char="•"/>
              <a:tabLst>
                <a:tab pos="354965" algn="l"/>
                <a:tab pos="355600" algn="l"/>
              </a:tabLst>
            </a:pPr>
            <a:r>
              <a:rPr sz="3200" spc="-5" dirty="0">
                <a:latin typeface="Arial"/>
                <a:cs typeface="Arial"/>
              </a:rPr>
              <a:t>Actual measurement distance may be  shorter (P&lt;Po) or </a:t>
            </a:r>
            <a:r>
              <a:rPr sz="3200" spc="-10" dirty="0">
                <a:latin typeface="Arial"/>
                <a:cs typeface="Arial"/>
              </a:rPr>
              <a:t>longer </a:t>
            </a:r>
            <a:r>
              <a:rPr sz="3200" spc="-5" dirty="0">
                <a:latin typeface="Arial"/>
                <a:cs typeface="Arial"/>
              </a:rPr>
              <a:t>(P&gt;Po) than  measured </a:t>
            </a:r>
            <a:r>
              <a:rPr sz="3200" spc="-10" dirty="0">
                <a:latin typeface="Arial"/>
                <a:cs typeface="Arial"/>
              </a:rPr>
              <a:t>depending </a:t>
            </a:r>
            <a:r>
              <a:rPr sz="3200" spc="-5" dirty="0">
                <a:latin typeface="Arial"/>
                <a:cs typeface="Arial"/>
              </a:rPr>
              <a:t>on the amount of  tension </a:t>
            </a:r>
            <a:r>
              <a:rPr sz="3200" spc="-10" dirty="0">
                <a:latin typeface="Arial"/>
                <a:cs typeface="Arial"/>
              </a:rPr>
              <a:t>applied </a:t>
            </a:r>
            <a:r>
              <a:rPr sz="3200" spc="-5" dirty="0">
                <a:latin typeface="Arial"/>
                <a:cs typeface="Arial"/>
              </a:rPr>
              <a:t>to the</a:t>
            </a:r>
            <a:r>
              <a:rPr sz="3200" spc="-35" dirty="0">
                <a:latin typeface="Arial"/>
                <a:cs typeface="Arial"/>
              </a:rPr>
              <a:t> </a:t>
            </a:r>
            <a:r>
              <a:rPr sz="3200" spc="-10" dirty="0">
                <a:latin typeface="Arial"/>
                <a:cs typeface="Arial"/>
              </a:rPr>
              <a:t>tape.</a:t>
            </a:r>
            <a:endParaRPr sz="3200">
              <a:latin typeface="Arial"/>
              <a:cs typeface="Arial"/>
            </a:endParaRPr>
          </a:p>
          <a:p>
            <a:pPr marL="355600" marR="5080" indent="-342900">
              <a:lnSpc>
                <a:spcPct val="90000"/>
              </a:lnSpc>
              <a:spcBef>
                <a:spcPts val="790"/>
              </a:spcBef>
              <a:buChar char="•"/>
              <a:tabLst>
                <a:tab pos="354965" algn="l"/>
                <a:tab pos="355600" algn="l"/>
              </a:tabLst>
            </a:pPr>
            <a:r>
              <a:rPr sz="3200" spc="-5" dirty="0">
                <a:latin typeface="Arial"/>
                <a:cs typeface="Arial"/>
              </a:rPr>
              <a:t>Correction uses the tension </a:t>
            </a:r>
            <a:r>
              <a:rPr sz="3200" spc="-10" dirty="0">
                <a:latin typeface="Arial"/>
                <a:cs typeface="Arial"/>
              </a:rPr>
              <a:t>applied </a:t>
            </a:r>
            <a:r>
              <a:rPr sz="3200" spc="-5" dirty="0">
                <a:latin typeface="Arial"/>
                <a:cs typeface="Arial"/>
              </a:rPr>
              <a:t>during  </a:t>
            </a:r>
            <a:r>
              <a:rPr sz="3200" spc="-10" dirty="0">
                <a:latin typeface="Arial"/>
                <a:cs typeface="Arial"/>
              </a:rPr>
              <a:t>taping </a:t>
            </a:r>
            <a:r>
              <a:rPr sz="3200" spc="-5" dirty="0">
                <a:latin typeface="Arial"/>
                <a:cs typeface="Arial"/>
              </a:rPr>
              <a:t>and may be </a:t>
            </a:r>
            <a:r>
              <a:rPr sz="3200" spc="-10" dirty="0">
                <a:latin typeface="Arial"/>
                <a:cs typeface="Arial"/>
              </a:rPr>
              <a:t>applied </a:t>
            </a:r>
            <a:r>
              <a:rPr sz="3200" dirty="0">
                <a:latin typeface="Arial"/>
                <a:cs typeface="Arial"/>
              </a:rPr>
              <a:t>to </a:t>
            </a:r>
            <a:r>
              <a:rPr sz="3200" spc="-5" dirty="0">
                <a:latin typeface="Arial"/>
                <a:cs typeface="Arial"/>
              </a:rPr>
              <a:t>the total  measured</a:t>
            </a:r>
            <a:r>
              <a:rPr sz="3200" spc="-75" dirty="0">
                <a:latin typeface="Arial"/>
                <a:cs typeface="Arial"/>
              </a:rPr>
              <a:t> </a:t>
            </a:r>
            <a:r>
              <a:rPr sz="3200" spc="-10" dirty="0">
                <a:latin typeface="Arial"/>
                <a:cs typeface="Arial"/>
              </a:rPr>
              <a:t>length.</a:t>
            </a:r>
            <a:endParaRPr sz="32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273050" rIns="0" bIns="0" rtlCol="0">
            <a:spAutoFit/>
          </a:bodyPr>
          <a:lstStyle/>
          <a:p>
            <a:pPr marL="1231265">
              <a:lnSpc>
                <a:spcPct val="100000"/>
              </a:lnSpc>
            </a:pPr>
            <a:r>
              <a:rPr dirty="0"/>
              <a:t>Pull/Tension</a:t>
            </a:r>
            <a:r>
              <a:rPr spc="-95" dirty="0"/>
              <a:t> </a:t>
            </a:r>
            <a:r>
              <a:rPr sz="1800" spc="-5" dirty="0"/>
              <a:t>(2)</a:t>
            </a:r>
            <a:endParaRPr sz="1800"/>
          </a:p>
        </p:txBody>
      </p:sp>
      <p:sp>
        <p:nvSpPr>
          <p:cNvPr id="3" name="object 3"/>
          <p:cNvSpPr/>
          <p:nvPr/>
        </p:nvSpPr>
        <p:spPr>
          <a:xfrm>
            <a:off x="228600" y="1522730"/>
            <a:ext cx="8246109" cy="354457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273050" rIns="0" bIns="0" rtlCol="0">
            <a:spAutoFit/>
          </a:bodyPr>
          <a:lstStyle/>
          <a:p>
            <a:pPr marL="2273935">
              <a:lnSpc>
                <a:spcPct val="100000"/>
              </a:lnSpc>
            </a:pPr>
            <a:r>
              <a:rPr dirty="0"/>
              <a:t>Sag</a:t>
            </a:r>
            <a:r>
              <a:rPr spc="-100" dirty="0"/>
              <a:t> </a:t>
            </a:r>
            <a:r>
              <a:rPr sz="1800" dirty="0"/>
              <a:t>(1)</a:t>
            </a:r>
            <a:endParaRPr sz="1800"/>
          </a:p>
        </p:txBody>
      </p:sp>
      <p:sp>
        <p:nvSpPr>
          <p:cNvPr id="3" name="object 3"/>
          <p:cNvSpPr txBox="1"/>
          <p:nvPr/>
        </p:nvSpPr>
        <p:spPr>
          <a:xfrm>
            <a:off x="534669" y="1626870"/>
            <a:ext cx="150495" cy="43624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800" dirty="0">
                <a:latin typeface="Arial"/>
                <a:cs typeface="Arial"/>
              </a:rPr>
              <a:t>•</a:t>
            </a:r>
            <a:endParaRPr sz="28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34669" y="2994659"/>
            <a:ext cx="150495" cy="43624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800" dirty="0">
                <a:latin typeface="Arial"/>
                <a:cs typeface="Arial"/>
              </a:rPr>
              <a:t>•</a:t>
            </a:r>
            <a:endParaRPr sz="28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534669" y="3937000"/>
            <a:ext cx="150495" cy="43624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800" dirty="0">
                <a:latin typeface="Arial"/>
                <a:cs typeface="Arial"/>
              </a:rPr>
              <a:t>•</a:t>
            </a:r>
            <a:endParaRPr sz="2800">
              <a:latin typeface="Arial"/>
              <a:cs typeface="Arial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34645" marR="5080">
              <a:lnSpc>
                <a:spcPct val="100000"/>
              </a:lnSpc>
            </a:pPr>
            <a:r>
              <a:rPr spc="-5" dirty="0"/>
              <a:t>The </a:t>
            </a:r>
            <a:r>
              <a:rPr dirty="0"/>
              <a:t>actual </a:t>
            </a:r>
            <a:r>
              <a:rPr spc="-5" dirty="0"/>
              <a:t>measurement </a:t>
            </a:r>
            <a:r>
              <a:rPr dirty="0"/>
              <a:t>distance </a:t>
            </a:r>
            <a:r>
              <a:rPr spc="-5" dirty="0"/>
              <a:t>may </a:t>
            </a:r>
            <a:r>
              <a:rPr dirty="0"/>
              <a:t>be  shorter than the measured </a:t>
            </a:r>
            <a:r>
              <a:rPr spc="-5" dirty="0"/>
              <a:t>length due to sagging  </a:t>
            </a:r>
            <a:r>
              <a:rPr dirty="0"/>
              <a:t>of the tape because </a:t>
            </a:r>
            <a:r>
              <a:rPr spc="5" dirty="0"/>
              <a:t>of </a:t>
            </a:r>
            <a:r>
              <a:rPr dirty="0"/>
              <a:t>its </a:t>
            </a:r>
            <a:r>
              <a:rPr spc="-5" dirty="0"/>
              <a:t>weight </a:t>
            </a:r>
            <a:r>
              <a:rPr dirty="0"/>
              <a:t>or the</a:t>
            </a:r>
            <a:r>
              <a:rPr spc="-35" dirty="0"/>
              <a:t> </a:t>
            </a:r>
            <a:r>
              <a:rPr spc="-5" dirty="0"/>
              <a:t>wind</a:t>
            </a:r>
          </a:p>
          <a:p>
            <a:pPr marL="334645" marR="64135">
              <a:lnSpc>
                <a:spcPct val="100000"/>
              </a:lnSpc>
              <a:spcBef>
                <a:spcPts val="700"/>
              </a:spcBef>
            </a:pPr>
            <a:r>
              <a:rPr spc="-5" dirty="0"/>
              <a:t>Sagging is </a:t>
            </a:r>
            <a:r>
              <a:rPr dirty="0"/>
              <a:t>a function of the </a:t>
            </a:r>
            <a:r>
              <a:rPr spc="-5" dirty="0"/>
              <a:t>pull/tension </a:t>
            </a:r>
            <a:r>
              <a:rPr dirty="0"/>
              <a:t>applied  to the tape, and the support</a:t>
            </a:r>
            <a:r>
              <a:rPr spc="-70" dirty="0"/>
              <a:t> </a:t>
            </a:r>
            <a:r>
              <a:rPr dirty="0"/>
              <a:t>conditions</a:t>
            </a:r>
          </a:p>
          <a:p>
            <a:pPr marL="334645" marR="64135">
              <a:lnSpc>
                <a:spcPct val="100000"/>
              </a:lnSpc>
              <a:spcBef>
                <a:spcPts val="690"/>
              </a:spcBef>
            </a:pPr>
            <a:r>
              <a:rPr spc="-5" dirty="0"/>
              <a:t>Typically, </a:t>
            </a:r>
            <a:r>
              <a:rPr dirty="0"/>
              <a:t>the tape </a:t>
            </a:r>
            <a:r>
              <a:rPr spc="-5" dirty="0"/>
              <a:t>is </a:t>
            </a:r>
            <a:r>
              <a:rPr dirty="0"/>
              <a:t>supported at the ends </a:t>
            </a:r>
            <a:r>
              <a:rPr spc="-5" dirty="0"/>
              <a:t>only,  </a:t>
            </a:r>
            <a:r>
              <a:rPr dirty="0"/>
              <a:t>but </a:t>
            </a:r>
            <a:r>
              <a:rPr spc="-5" dirty="0"/>
              <a:t>may </a:t>
            </a:r>
            <a:r>
              <a:rPr dirty="0"/>
              <a:t>also be supported </a:t>
            </a:r>
            <a:r>
              <a:rPr spc="-5" dirty="0"/>
              <a:t>throughout </a:t>
            </a:r>
            <a:r>
              <a:rPr dirty="0"/>
              <a:t>or at  </a:t>
            </a:r>
            <a:r>
              <a:rPr spc="-5" dirty="0"/>
              <a:t>midpoints</a:t>
            </a:r>
          </a:p>
        </p:txBody>
      </p:sp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273050" rIns="0" bIns="0" rtlCol="0">
            <a:spAutoFit/>
          </a:bodyPr>
          <a:lstStyle/>
          <a:p>
            <a:pPr marL="2273935">
              <a:lnSpc>
                <a:spcPct val="100000"/>
              </a:lnSpc>
            </a:pPr>
            <a:r>
              <a:rPr dirty="0"/>
              <a:t>Sag</a:t>
            </a:r>
            <a:r>
              <a:rPr spc="-100" dirty="0"/>
              <a:t> </a:t>
            </a:r>
            <a:r>
              <a:rPr sz="1800" dirty="0"/>
              <a:t>(2)</a:t>
            </a:r>
            <a:endParaRPr sz="1800"/>
          </a:p>
        </p:txBody>
      </p:sp>
      <p:sp>
        <p:nvSpPr>
          <p:cNvPr id="3" name="object 3"/>
          <p:cNvSpPr txBox="1"/>
          <p:nvPr/>
        </p:nvSpPr>
        <p:spPr>
          <a:xfrm>
            <a:off x="534669" y="1647190"/>
            <a:ext cx="7857490" cy="29337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5600" marR="5080" indent="-342900">
              <a:lnSpc>
                <a:spcPct val="100000"/>
              </a:lnSpc>
              <a:buChar char="•"/>
              <a:tabLst>
                <a:tab pos="354965" algn="l"/>
                <a:tab pos="355600" algn="l"/>
              </a:tabLst>
            </a:pPr>
            <a:r>
              <a:rPr sz="3200" spc="-5" dirty="0">
                <a:latin typeface="Arial"/>
                <a:cs typeface="Arial"/>
              </a:rPr>
              <a:t>Correction is </a:t>
            </a:r>
            <a:r>
              <a:rPr sz="3200" spc="-10" dirty="0">
                <a:latin typeface="Arial"/>
                <a:cs typeface="Arial"/>
              </a:rPr>
              <a:t>applied </a:t>
            </a:r>
            <a:r>
              <a:rPr sz="3200" dirty="0">
                <a:latin typeface="Arial"/>
                <a:cs typeface="Arial"/>
              </a:rPr>
              <a:t>to </a:t>
            </a:r>
            <a:r>
              <a:rPr sz="3200" spc="-5" dirty="0">
                <a:latin typeface="Arial"/>
                <a:cs typeface="Arial"/>
              </a:rPr>
              <a:t>each </a:t>
            </a:r>
            <a:r>
              <a:rPr sz="3200" spc="-10" dirty="0">
                <a:latin typeface="Arial"/>
                <a:cs typeface="Arial"/>
              </a:rPr>
              <a:t>individual  </a:t>
            </a:r>
            <a:r>
              <a:rPr sz="3200" spc="-5" dirty="0">
                <a:latin typeface="Arial"/>
                <a:cs typeface="Arial"/>
              </a:rPr>
              <a:t>unsupported length, and the total sag  correction (CST) is the </a:t>
            </a:r>
            <a:r>
              <a:rPr sz="3200" dirty="0">
                <a:latin typeface="Arial"/>
                <a:cs typeface="Arial"/>
              </a:rPr>
              <a:t>sum </a:t>
            </a:r>
            <a:r>
              <a:rPr sz="3200" spc="-5" dirty="0">
                <a:latin typeface="Arial"/>
                <a:cs typeface="Arial"/>
              </a:rPr>
              <a:t>of the sag  corrections for each unsupported tape  length used </a:t>
            </a:r>
            <a:r>
              <a:rPr sz="3200" dirty="0">
                <a:latin typeface="Arial"/>
                <a:cs typeface="Arial"/>
              </a:rPr>
              <a:t>to </a:t>
            </a:r>
            <a:r>
              <a:rPr sz="3200" spc="-5" dirty="0">
                <a:latin typeface="Arial"/>
                <a:cs typeface="Arial"/>
              </a:rPr>
              <a:t>make up the </a:t>
            </a:r>
            <a:r>
              <a:rPr sz="3200" spc="-10" dirty="0">
                <a:latin typeface="Arial"/>
                <a:cs typeface="Arial"/>
              </a:rPr>
              <a:t>measurement  line.</a:t>
            </a:r>
            <a:endParaRPr sz="32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273050" rIns="0" bIns="0" rtlCol="0">
            <a:spAutoFit/>
          </a:bodyPr>
          <a:lstStyle/>
          <a:p>
            <a:pPr marL="2273935">
              <a:lnSpc>
                <a:spcPct val="100000"/>
              </a:lnSpc>
            </a:pPr>
            <a:r>
              <a:rPr dirty="0"/>
              <a:t>Sag</a:t>
            </a:r>
            <a:r>
              <a:rPr spc="-100" dirty="0"/>
              <a:t> </a:t>
            </a:r>
            <a:r>
              <a:rPr sz="1800" dirty="0"/>
              <a:t>(3)</a:t>
            </a:r>
            <a:endParaRPr sz="1800"/>
          </a:p>
        </p:txBody>
      </p:sp>
      <p:sp>
        <p:nvSpPr>
          <p:cNvPr id="3" name="object 3"/>
          <p:cNvSpPr/>
          <p:nvPr/>
        </p:nvSpPr>
        <p:spPr>
          <a:xfrm>
            <a:off x="228600" y="1668779"/>
            <a:ext cx="8470900" cy="303403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677160" y="510540"/>
            <a:ext cx="3789679" cy="67754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tabLst>
                <a:tab pos="1598930" algn="l"/>
              </a:tabLst>
            </a:pPr>
            <a:r>
              <a:rPr dirty="0"/>
              <a:t>Slope	D</a:t>
            </a:r>
            <a:r>
              <a:rPr spc="10" dirty="0"/>
              <a:t>i</a:t>
            </a:r>
            <a:r>
              <a:rPr spc="5" dirty="0"/>
              <a:t>s</a:t>
            </a:r>
            <a:r>
              <a:rPr spc="-5" dirty="0"/>
              <a:t>t</a:t>
            </a:r>
            <a:r>
              <a:rPr dirty="0"/>
              <a:t>ance</a:t>
            </a:r>
          </a:p>
        </p:txBody>
      </p:sp>
      <p:sp>
        <p:nvSpPr>
          <p:cNvPr id="3" name="object 3"/>
          <p:cNvSpPr/>
          <p:nvPr/>
        </p:nvSpPr>
        <p:spPr>
          <a:xfrm>
            <a:off x="977900" y="2745204"/>
            <a:ext cx="7489190" cy="2313305"/>
          </a:xfrm>
          <a:custGeom>
            <a:avLst/>
            <a:gdLst/>
            <a:ahLst/>
            <a:cxnLst/>
            <a:rect l="l" t="t" r="r" b="b"/>
            <a:pathLst>
              <a:path w="7489190" h="2313304">
                <a:moveTo>
                  <a:pt x="0" y="2313205"/>
                </a:moveTo>
                <a:lnTo>
                  <a:pt x="21508" y="2266147"/>
                </a:lnTo>
                <a:lnTo>
                  <a:pt x="43050" y="2219145"/>
                </a:lnTo>
                <a:lnTo>
                  <a:pt x="64650" y="2172216"/>
                </a:lnTo>
                <a:lnTo>
                  <a:pt x="86334" y="2125378"/>
                </a:lnTo>
                <a:lnTo>
                  <a:pt x="108124" y="2078649"/>
                </a:lnTo>
                <a:lnTo>
                  <a:pt x="130045" y="2032045"/>
                </a:lnTo>
                <a:lnTo>
                  <a:pt x="152122" y="1985585"/>
                </a:lnTo>
                <a:lnTo>
                  <a:pt x="174378" y="1939285"/>
                </a:lnTo>
                <a:lnTo>
                  <a:pt x="196839" y="1893162"/>
                </a:lnTo>
                <a:lnTo>
                  <a:pt x="219528" y="1847235"/>
                </a:lnTo>
                <a:lnTo>
                  <a:pt x="242470" y="1801520"/>
                </a:lnTo>
                <a:lnTo>
                  <a:pt x="265689" y="1756034"/>
                </a:lnTo>
                <a:lnTo>
                  <a:pt x="289209" y="1710796"/>
                </a:lnTo>
                <a:lnTo>
                  <a:pt x="313054" y="1665823"/>
                </a:lnTo>
                <a:lnTo>
                  <a:pt x="337250" y="1621131"/>
                </a:lnTo>
                <a:lnTo>
                  <a:pt x="361820" y="1576738"/>
                </a:lnTo>
                <a:lnTo>
                  <a:pt x="386788" y="1532663"/>
                </a:lnTo>
                <a:lnTo>
                  <a:pt x="412179" y="1488921"/>
                </a:lnTo>
                <a:lnTo>
                  <a:pt x="438017" y="1445530"/>
                </a:lnTo>
                <a:lnTo>
                  <a:pt x="464327" y="1402508"/>
                </a:lnTo>
                <a:lnTo>
                  <a:pt x="491132" y="1359872"/>
                </a:lnTo>
                <a:lnTo>
                  <a:pt x="518458" y="1317639"/>
                </a:lnTo>
                <a:lnTo>
                  <a:pt x="546327" y="1275827"/>
                </a:lnTo>
                <a:lnTo>
                  <a:pt x="574765" y="1234453"/>
                </a:lnTo>
                <a:lnTo>
                  <a:pt x="603796" y="1193535"/>
                </a:lnTo>
                <a:lnTo>
                  <a:pt x="633444" y="1153089"/>
                </a:lnTo>
                <a:lnTo>
                  <a:pt x="663734" y="1113133"/>
                </a:lnTo>
                <a:lnTo>
                  <a:pt x="694689" y="1073685"/>
                </a:lnTo>
                <a:lnTo>
                  <a:pt x="725185" y="1035679"/>
                </a:lnTo>
                <a:lnTo>
                  <a:pt x="756230" y="997385"/>
                </a:lnTo>
                <a:lnTo>
                  <a:pt x="787810" y="958876"/>
                </a:lnTo>
                <a:lnTo>
                  <a:pt x="819913" y="920227"/>
                </a:lnTo>
                <a:lnTo>
                  <a:pt x="852524" y="881511"/>
                </a:lnTo>
                <a:lnTo>
                  <a:pt x="885632" y="842804"/>
                </a:lnTo>
                <a:lnTo>
                  <a:pt x="919223" y="804178"/>
                </a:lnTo>
                <a:lnTo>
                  <a:pt x="953284" y="765708"/>
                </a:lnTo>
                <a:lnTo>
                  <a:pt x="987802" y="727469"/>
                </a:lnTo>
                <a:lnTo>
                  <a:pt x="1022763" y="689533"/>
                </a:lnTo>
                <a:lnTo>
                  <a:pt x="1058155" y="651975"/>
                </a:lnTo>
                <a:lnTo>
                  <a:pt x="1093964" y="614869"/>
                </a:lnTo>
                <a:lnTo>
                  <a:pt x="1130177" y="578290"/>
                </a:lnTo>
                <a:lnTo>
                  <a:pt x="1166782" y="542310"/>
                </a:lnTo>
                <a:lnTo>
                  <a:pt x="1203765" y="507005"/>
                </a:lnTo>
                <a:lnTo>
                  <a:pt x="1241112" y="472448"/>
                </a:lnTo>
                <a:lnTo>
                  <a:pt x="1278812" y="438714"/>
                </a:lnTo>
                <a:lnTo>
                  <a:pt x="1316850" y="405876"/>
                </a:lnTo>
                <a:lnTo>
                  <a:pt x="1355214" y="374008"/>
                </a:lnTo>
                <a:lnTo>
                  <a:pt x="1393890" y="343185"/>
                </a:lnTo>
                <a:lnTo>
                  <a:pt x="1432865" y="313480"/>
                </a:lnTo>
                <a:lnTo>
                  <a:pt x="1472127" y="284968"/>
                </a:lnTo>
                <a:lnTo>
                  <a:pt x="1511662" y="257723"/>
                </a:lnTo>
                <a:lnTo>
                  <a:pt x="1551456" y="231818"/>
                </a:lnTo>
                <a:lnTo>
                  <a:pt x="1591498" y="207328"/>
                </a:lnTo>
                <a:lnTo>
                  <a:pt x="1631773" y="184326"/>
                </a:lnTo>
                <a:lnTo>
                  <a:pt x="1672269" y="162888"/>
                </a:lnTo>
                <a:lnTo>
                  <a:pt x="1712972" y="143086"/>
                </a:lnTo>
                <a:lnTo>
                  <a:pt x="1753870" y="124995"/>
                </a:lnTo>
                <a:lnTo>
                  <a:pt x="1798254" y="107388"/>
                </a:lnTo>
                <a:lnTo>
                  <a:pt x="1843587" y="91235"/>
                </a:lnTo>
                <a:lnTo>
                  <a:pt x="1889791" y="76507"/>
                </a:lnTo>
                <a:lnTo>
                  <a:pt x="1936789" y="63174"/>
                </a:lnTo>
                <a:lnTo>
                  <a:pt x="1984505" y="51205"/>
                </a:lnTo>
                <a:lnTo>
                  <a:pt x="2032862" y="40572"/>
                </a:lnTo>
                <a:lnTo>
                  <a:pt x="2081783" y="31245"/>
                </a:lnTo>
                <a:lnTo>
                  <a:pt x="2131192" y="23193"/>
                </a:lnTo>
                <a:lnTo>
                  <a:pt x="2181013" y="16387"/>
                </a:lnTo>
                <a:lnTo>
                  <a:pt x="2231168" y="10796"/>
                </a:lnTo>
                <a:lnTo>
                  <a:pt x="2281580" y="6392"/>
                </a:lnTo>
                <a:lnTo>
                  <a:pt x="2332174" y="3145"/>
                </a:lnTo>
                <a:lnTo>
                  <a:pt x="2382873" y="1024"/>
                </a:lnTo>
                <a:lnTo>
                  <a:pt x="2433599" y="0"/>
                </a:lnTo>
                <a:lnTo>
                  <a:pt x="2484276" y="42"/>
                </a:lnTo>
                <a:lnTo>
                  <a:pt x="2534828" y="1122"/>
                </a:lnTo>
                <a:lnTo>
                  <a:pt x="2585178" y="3209"/>
                </a:lnTo>
                <a:lnTo>
                  <a:pt x="2635249" y="6274"/>
                </a:lnTo>
                <a:lnTo>
                  <a:pt x="2684965" y="10286"/>
                </a:lnTo>
                <a:lnTo>
                  <a:pt x="2734249" y="15216"/>
                </a:lnTo>
                <a:lnTo>
                  <a:pt x="2783024" y="21035"/>
                </a:lnTo>
                <a:lnTo>
                  <a:pt x="2831214" y="27711"/>
                </a:lnTo>
                <a:lnTo>
                  <a:pt x="2878742" y="35216"/>
                </a:lnTo>
                <a:lnTo>
                  <a:pt x="2925531" y="43520"/>
                </a:lnTo>
                <a:lnTo>
                  <a:pt x="2971505" y="52593"/>
                </a:lnTo>
                <a:lnTo>
                  <a:pt x="3016586" y="62404"/>
                </a:lnTo>
                <a:lnTo>
                  <a:pt x="3060700" y="72925"/>
                </a:lnTo>
                <a:lnTo>
                  <a:pt x="3107554" y="85384"/>
                </a:lnTo>
                <a:lnTo>
                  <a:pt x="3153660" y="99540"/>
                </a:lnTo>
                <a:lnTo>
                  <a:pt x="3199061" y="115312"/>
                </a:lnTo>
                <a:lnTo>
                  <a:pt x="3243799" y="132616"/>
                </a:lnTo>
                <a:lnTo>
                  <a:pt x="3287918" y="151371"/>
                </a:lnTo>
                <a:lnTo>
                  <a:pt x="3331461" y="171493"/>
                </a:lnTo>
                <a:lnTo>
                  <a:pt x="3374473" y="192901"/>
                </a:lnTo>
                <a:lnTo>
                  <a:pt x="3416996" y="215512"/>
                </a:lnTo>
                <a:lnTo>
                  <a:pt x="3459074" y="239244"/>
                </a:lnTo>
                <a:lnTo>
                  <a:pt x="3500749" y="264014"/>
                </a:lnTo>
                <a:lnTo>
                  <a:pt x="3542067" y="289740"/>
                </a:lnTo>
                <a:lnTo>
                  <a:pt x="3583069" y="316340"/>
                </a:lnTo>
                <a:lnTo>
                  <a:pt x="3623800" y="343730"/>
                </a:lnTo>
                <a:lnTo>
                  <a:pt x="3664302" y="371829"/>
                </a:lnTo>
                <a:lnTo>
                  <a:pt x="3704620" y="400555"/>
                </a:lnTo>
                <a:lnTo>
                  <a:pt x="3744796" y="429824"/>
                </a:lnTo>
                <a:lnTo>
                  <a:pt x="3784874" y="459554"/>
                </a:lnTo>
                <a:lnTo>
                  <a:pt x="3824898" y="489663"/>
                </a:lnTo>
                <a:lnTo>
                  <a:pt x="3864910" y="520069"/>
                </a:lnTo>
                <a:lnTo>
                  <a:pt x="3904955" y="550689"/>
                </a:lnTo>
                <a:lnTo>
                  <a:pt x="3945075" y="581441"/>
                </a:lnTo>
                <a:lnTo>
                  <a:pt x="3985314" y="612241"/>
                </a:lnTo>
                <a:lnTo>
                  <a:pt x="4025716" y="643009"/>
                </a:lnTo>
                <a:lnTo>
                  <a:pt x="4066323" y="673661"/>
                </a:lnTo>
                <a:lnTo>
                  <a:pt x="4107179" y="704115"/>
                </a:lnTo>
                <a:lnTo>
                  <a:pt x="4145339" y="732933"/>
                </a:lnTo>
                <a:lnTo>
                  <a:pt x="4183866" y="763399"/>
                </a:lnTo>
                <a:lnTo>
                  <a:pt x="4222709" y="795355"/>
                </a:lnTo>
                <a:lnTo>
                  <a:pt x="4261819" y="828640"/>
                </a:lnTo>
                <a:lnTo>
                  <a:pt x="4301144" y="863096"/>
                </a:lnTo>
                <a:lnTo>
                  <a:pt x="4340633" y="898563"/>
                </a:lnTo>
                <a:lnTo>
                  <a:pt x="4380236" y="934881"/>
                </a:lnTo>
                <a:lnTo>
                  <a:pt x="4419902" y="971891"/>
                </a:lnTo>
                <a:lnTo>
                  <a:pt x="4459581" y="1009433"/>
                </a:lnTo>
                <a:lnTo>
                  <a:pt x="4499221" y="1047347"/>
                </a:lnTo>
                <a:lnTo>
                  <a:pt x="4538773" y="1085476"/>
                </a:lnTo>
                <a:lnTo>
                  <a:pt x="4578184" y="1123658"/>
                </a:lnTo>
                <a:lnTo>
                  <a:pt x="4617405" y="1161734"/>
                </a:lnTo>
                <a:lnTo>
                  <a:pt x="4656385" y="1199545"/>
                </a:lnTo>
                <a:lnTo>
                  <a:pt x="4695073" y="1236932"/>
                </a:lnTo>
                <a:lnTo>
                  <a:pt x="4733418" y="1273734"/>
                </a:lnTo>
                <a:lnTo>
                  <a:pt x="4771370" y="1309792"/>
                </a:lnTo>
                <a:lnTo>
                  <a:pt x="4808878" y="1344948"/>
                </a:lnTo>
                <a:lnTo>
                  <a:pt x="4845891" y="1379040"/>
                </a:lnTo>
                <a:lnTo>
                  <a:pt x="4882359" y="1411911"/>
                </a:lnTo>
                <a:lnTo>
                  <a:pt x="4918230" y="1443400"/>
                </a:lnTo>
                <a:lnTo>
                  <a:pt x="4953455" y="1473347"/>
                </a:lnTo>
                <a:lnTo>
                  <a:pt x="4987982" y="1501594"/>
                </a:lnTo>
                <a:lnTo>
                  <a:pt x="5021761" y="1527981"/>
                </a:lnTo>
                <a:lnTo>
                  <a:pt x="5054740" y="1552348"/>
                </a:lnTo>
                <a:lnTo>
                  <a:pt x="5086870" y="1574536"/>
                </a:lnTo>
                <a:lnTo>
                  <a:pt x="5174290" y="1626267"/>
                </a:lnTo>
                <a:lnTo>
                  <a:pt x="5225809" y="1651161"/>
                </a:lnTo>
                <a:lnTo>
                  <a:pt x="5273429" y="1669896"/>
                </a:lnTo>
                <a:lnTo>
                  <a:pt x="5317923" y="1683300"/>
                </a:lnTo>
                <a:lnTo>
                  <a:pt x="5360061" y="1692199"/>
                </a:lnTo>
                <a:lnTo>
                  <a:pt x="5400617" y="1697422"/>
                </a:lnTo>
                <a:lnTo>
                  <a:pt x="5440362" y="1699795"/>
                </a:lnTo>
                <a:lnTo>
                  <a:pt x="5480068" y="1700147"/>
                </a:lnTo>
                <a:lnTo>
                  <a:pt x="5520507" y="1699305"/>
                </a:lnTo>
                <a:lnTo>
                  <a:pt x="5562451" y="1698096"/>
                </a:lnTo>
                <a:lnTo>
                  <a:pt x="5606673" y="1697348"/>
                </a:lnTo>
                <a:lnTo>
                  <a:pt x="5653943" y="1697888"/>
                </a:lnTo>
                <a:lnTo>
                  <a:pt x="5705035" y="1700545"/>
                </a:lnTo>
                <a:lnTo>
                  <a:pt x="5760720" y="1706145"/>
                </a:lnTo>
                <a:lnTo>
                  <a:pt x="5802667" y="1711017"/>
                </a:lnTo>
                <a:lnTo>
                  <a:pt x="5846822" y="1715059"/>
                </a:lnTo>
                <a:lnTo>
                  <a:pt x="5892952" y="1718414"/>
                </a:lnTo>
                <a:lnTo>
                  <a:pt x="5940826" y="1721223"/>
                </a:lnTo>
                <a:lnTo>
                  <a:pt x="5990212" y="1723628"/>
                </a:lnTo>
                <a:lnTo>
                  <a:pt x="6040880" y="1725770"/>
                </a:lnTo>
                <a:lnTo>
                  <a:pt x="6092598" y="1727793"/>
                </a:lnTo>
                <a:lnTo>
                  <a:pt x="6145133" y="1729838"/>
                </a:lnTo>
                <a:lnTo>
                  <a:pt x="6198256" y="1732047"/>
                </a:lnTo>
                <a:lnTo>
                  <a:pt x="6251733" y="1734561"/>
                </a:lnTo>
                <a:lnTo>
                  <a:pt x="6305335" y="1737524"/>
                </a:lnTo>
                <a:lnTo>
                  <a:pt x="6358829" y="1741075"/>
                </a:lnTo>
                <a:lnTo>
                  <a:pt x="6411983" y="1745358"/>
                </a:lnTo>
                <a:lnTo>
                  <a:pt x="6464567" y="1750515"/>
                </a:lnTo>
                <a:lnTo>
                  <a:pt x="6516350" y="1756687"/>
                </a:lnTo>
                <a:lnTo>
                  <a:pt x="6567098" y="1764017"/>
                </a:lnTo>
                <a:lnTo>
                  <a:pt x="6616582" y="1772645"/>
                </a:lnTo>
                <a:lnTo>
                  <a:pt x="6664570" y="1782715"/>
                </a:lnTo>
                <a:lnTo>
                  <a:pt x="6710829" y="1794367"/>
                </a:lnTo>
                <a:lnTo>
                  <a:pt x="6755130" y="1807745"/>
                </a:lnTo>
                <a:lnTo>
                  <a:pt x="6802378" y="1824697"/>
                </a:lnTo>
                <a:lnTo>
                  <a:pt x="6848496" y="1843316"/>
                </a:lnTo>
                <a:lnTo>
                  <a:pt x="6893554" y="1863502"/>
                </a:lnTo>
                <a:lnTo>
                  <a:pt x="6937619" y="1885158"/>
                </a:lnTo>
                <a:lnTo>
                  <a:pt x="6980762" y="1908186"/>
                </a:lnTo>
                <a:lnTo>
                  <a:pt x="7023052" y="1932487"/>
                </a:lnTo>
                <a:lnTo>
                  <a:pt x="7064559" y="1957965"/>
                </a:lnTo>
                <a:lnTo>
                  <a:pt x="7105350" y="1984521"/>
                </a:lnTo>
                <a:lnTo>
                  <a:pt x="7145496" y="2012056"/>
                </a:lnTo>
                <a:lnTo>
                  <a:pt x="7185065" y="2040474"/>
                </a:lnTo>
                <a:lnTo>
                  <a:pt x="7224128" y="2069675"/>
                </a:lnTo>
                <a:lnTo>
                  <a:pt x="7262753" y="2099563"/>
                </a:lnTo>
                <a:lnTo>
                  <a:pt x="7301010" y="2130038"/>
                </a:lnTo>
                <a:lnTo>
                  <a:pt x="7338967" y="2161004"/>
                </a:lnTo>
                <a:lnTo>
                  <a:pt x="7376695" y="2192361"/>
                </a:lnTo>
                <a:lnTo>
                  <a:pt x="7414261" y="2224012"/>
                </a:lnTo>
                <a:lnTo>
                  <a:pt x="7451736" y="2255860"/>
                </a:lnTo>
                <a:lnTo>
                  <a:pt x="7489190" y="2287805"/>
                </a:lnTo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210050" y="2781300"/>
            <a:ext cx="118110" cy="116839"/>
          </a:xfrm>
          <a:custGeom>
            <a:avLst/>
            <a:gdLst/>
            <a:ahLst/>
            <a:cxnLst/>
            <a:rect l="l" t="t" r="r" b="b"/>
            <a:pathLst>
              <a:path w="118110" h="116839">
                <a:moveTo>
                  <a:pt x="118110" y="0"/>
                </a:moveTo>
                <a:lnTo>
                  <a:pt x="0" y="0"/>
                </a:lnTo>
                <a:lnTo>
                  <a:pt x="0" y="116839"/>
                </a:lnTo>
                <a:lnTo>
                  <a:pt x="118110" y="116839"/>
                </a:lnTo>
                <a:lnTo>
                  <a:pt x="118110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4210050" y="2781300"/>
            <a:ext cx="118110" cy="116839"/>
          </a:xfrm>
          <a:custGeom>
            <a:avLst/>
            <a:gdLst/>
            <a:ahLst/>
            <a:cxnLst/>
            <a:rect l="l" t="t" r="r" b="b"/>
            <a:pathLst>
              <a:path w="118110" h="116839">
                <a:moveTo>
                  <a:pt x="58420" y="116839"/>
                </a:moveTo>
                <a:lnTo>
                  <a:pt x="0" y="116839"/>
                </a:lnTo>
                <a:lnTo>
                  <a:pt x="0" y="0"/>
                </a:lnTo>
                <a:lnTo>
                  <a:pt x="118110" y="0"/>
                </a:lnTo>
                <a:lnTo>
                  <a:pt x="118110" y="116839"/>
                </a:lnTo>
                <a:lnTo>
                  <a:pt x="58420" y="116839"/>
                </a:lnTo>
                <a:close/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6605269" y="4330700"/>
            <a:ext cx="118110" cy="116839"/>
          </a:xfrm>
          <a:custGeom>
            <a:avLst/>
            <a:gdLst/>
            <a:ahLst/>
            <a:cxnLst/>
            <a:rect l="l" t="t" r="r" b="b"/>
            <a:pathLst>
              <a:path w="118109" h="116839">
                <a:moveTo>
                  <a:pt x="118109" y="0"/>
                </a:moveTo>
                <a:lnTo>
                  <a:pt x="0" y="0"/>
                </a:lnTo>
                <a:lnTo>
                  <a:pt x="0" y="116839"/>
                </a:lnTo>
                <a:lnTo>
                  <a:pt x="118109" y="116839"/>
                </a:lnTo>
                <a:lnTo>
                  <a:pt x="118109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6605269" y="4330700"/>
            <a:ext cx="118110" cy="116839"/>
          </a:xfrm>
          <a:custGeom>
            <a:avLst/>
            <a:gdLst/>
            <a:ahLst/>
            <a:cxnLst/>
            <a:rect l="l" t="t" r="r" b="b"/>
            <a:pathLst>
              <a:path w="118109" h="116839">
                <a:moveTo>
                  <a:pt x="58420" y="116839"/>
                </a:moveTo>
                <a:lnTo>
                  <a:pt x="0" y="116839"/>
                </a:lnTo>
                <a:lnTo>
                  <a:pt x="0" y="0"/>
                </a:lnTo>
                <a:lnTo>
                  <a:pt x="118109" y="0"/>
                </a:lnTo>
                <a:lnTo>
                  <a:pt x="118109" y="116839"/>
                </a:lnTo>
                <a:lnTo>
                  <a:pt x="58420" y="116839"/>
                </a:lnTo>
                <a:close/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6579869" y="4483100"/>
            <a:ext cx="229235" cy="3759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400" dirty="0">
                <a:latin typeface="Arial"/>
                <a:cs typeface="Arial"/>
              </a:rPr>
              <a:t>B</a:t>
            </a:r>
            <a:endParaRPr sz="2400">
              <a:latin typeface="Arial"/>
              <a:cs typeface="Arial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4264659" y="2825750"/>
            <a:ext cx="13970" cy="13970"/>
          </a:xfrm>
          <a:custGeom>
            <a:avLst/>
            <a:gdLst/>
            <a:ahLst/>
            <a:cxnLst/>
            <a:rect l="l" t="t" r="r" b="b"/>
            <a:pathLst>
              <a:path w="13970" h="13969">
                <a:moveTo>
                  <a:pt x="6350" y="0"/>
                </a:moveTo>
                <a:lnTo>
                  <a:pt x="0" y="7620"/>
                </a:lnTo>
                <a:lnTo>
                  <a:pt x="7619" y="13970"/>
                </a:lnTo>
                <a:lnTo>
                  <a:pt x="13969" y="6350"/>
                </a:lnTo>
                <a:lnTo>
                  <a:pt x="635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4276090" y="2810510"/>
            <a:ext cx="13970" cy="12700"/>
          </a:xfrm>
          <a:custGeom>
            <a:avLst/>
            <a:gdLst/>
            <a:ahLst/>
            <a:cxnLst/>
            <a:rect l="l" t="t" r="r" b="b"/>
            <a:pathLst>
              <a:path w="13970" h="12700">
                <a:moveTo>
                  <a:pt x="6350" y="0"/>
                </a:moveTo>
                <a:lnTo>
                  <a:pt x="0" y="7619"/>
                </a:lnTo>
                <a:lnTo>
                  <a:pt x="7620" y="12700"/>
                </a:lnTo>
                <a:lnTo>
                  <a:pt x="13970" y="5079"/>
                </a:lnTo>
                <a:lnTo>
                  <a:pt x="635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4287520" y="2795270"/>
            <a:ext cx="13970" cy="12700"/>
          </a:xfrm>
          <a:custGeom>
            <a:avLst/>
            <a:gdLst/>
            <a:ahLst/>
            <a:cxnLst/>
            <a:rect l="l" t="t" r="r" b="b"/>
            <a:pathLst>
              <a:path w="13970" h="12700">
                <a:moveTo>
                  <a:pt x="6350" y="0"/>
                </a:moveTo>
                <a:lnTo>
                  <a:pt x="0" y="7619"/>
                </a:lnTo>
                <a:lnTo>
                  <a:pt x="7619" y="12700"/>
                </a:lnTo>
                <a:lnTo>
                  <a:pt x="13969" y="5079"/>
                </a:lnTo>
                <a:lnTo>
                  <a:pt x="635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4298950" y="2778760"/>
            <a:ext cx="13970" cy="13970"/>
          </a:xfrm>
          <a:custGeom>
            <a:avLst/>
            <a:gdLst/>
            <a:ahLst/>
            <a:cxnLst/>
            <a:rect l="l" t="t" r="r" b="b"/>
            <a:pathLst>
              <a:path w="13970" h="13969">
                <a:moveTo>
                  <a:pt x="6350" y="0"/>
                </a:moveTo>
                <a:lnTo>
                  <a:pt x="0" y="8889"/>
                </a:lnTo>
                <a:lnTo>
                  <a:pt x="7620" y="13969"/>
                </a:lnTo>
                <a:lnTo>
                  <a:pt x="13970" y="6350"/>
                </a:lnTo>
                <a:lnTo>
                  <a:pt x="635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4310379" y="2763520"/>
            <a:ext cx="13970" cy="13970"/>
          </a:xfrm>
          <a:custGeom>
            <a:avLst/>
            <a:gdLst/>
            <a:ahLst/>
            <a:cxnLst/>
            <a:rect l="l" t="t" r="r" b="b"/>
            <a:pathLst>
              <a:path w="13970" h="13969">
                <a:moveTo>
                  <a:pt x="6350" y="0"/>
                </a:moveTo>
                <a:lnTo>
                  <a:pt x="0" y="7619"/>
                </a:lnTo>
                <a:lnTo>
                  <a:pt x="7620" y="13969"/>
                </a:lnTo>
                <a:lnTo>
                  <a:pt x="13970" y="5079"/>
                </a:lnTo>
                <a:lnTo>
                  <a:pt x="635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4323079" y="2748279"/>
            <a:ext cx="12700" cy="12700"/>
          </a:xfrm>
          <a:custGeom>
            <a:avLst/>
            <a:gdLst/>
            <a:ahLst/>
            <a:cxnLst/>
            <a:rect l="l" t="t" r="r" b="b"/>
            <a:pathLst>
              <a:path w="12700" h="12700">
                <a:moveTo>
                  <a:pt x="5080" y="0"/>
                </a:moveTo>
                <a:lnTo>
                  <a:pt x="0" y="7620"/>
                </a:lnTo>
                <a:lnTo>
                  <a:pt x="7620" y="12700"/>
                </a:lnTo>
                <a:lnTo>
                  <a:pt x="12700" y="5080"/>
                </a:lnTo>
                <a:lnTo>
                  <a:pt x="508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4334509" y="2731770"/>
            <a:ext cx="12700" cy="13970"/>
          </a:xfrm>
          <a:custGeom>
            <a:avLst/>
            <a:gdLst/>
            <a:ahLst/>
            <a:cxnLst/>
            <a:rect l="l" t="t" r="r" b="b"/>
            <a:pathLst>
              <a:path w="12700" h="13969">
                <a:moveTo>
                  <a:pt x="5079" y="0"/>
                </a:moveTo>
                <a:lnTo>
                  <a:pt x="0" y="7619"/>
                </a:lnTo>
                <a:lnTo>
                  <a:pt x="7619" y="13969"/>
                </a:lnTo>
                <a:lnTo>
                  <a:pt x="12700" y="6350"/>
                </a:lnTo>
                <a:lnTo>
                  <a:pt x="5079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4345940" y="2716529"/>
            <a:ext cx="12700" cy="13970"/>
          </a:xfrm>
          <a:custGeom>
            <a:avLst/>
            <a:gdLst/>
            <a:ahLst/>
            <a:cxnLst/>
            <a:rect l="l" t="t" r="r" b="b"/>
            <a:pathLst>
              <a:path w="12700" h="13969">
                <a:moveTo>
                  <a:pt x="5080" y="0"/>
                </a:moveTo>
                <a:lnTo>
                  <a:pt x="0" y="7620"/>
                </a:lnTo>
                <a:lnTo>
                  <a:pt x="7620" y="13970"/>
                </a:lnTo>
                <a:lnTo>
                  <a:pt x="12700" y="6350"/>
                </a:lnTo>
                <a:lnTo>
                  <a:pt x="508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4356100" y="2701289"/>
            <a:ext cx="13970" cy="12700"/>
          </a:xfrm>
          <a:custGeom>
            <a:avLst/>
            <a:gdLst/>
            <a:ahLst/>
            <a:cxnLst/>
            <a:rect l="l" t="t" r="r" b="b"/>
            <a:pathLst>
              <a:path w="13970" h="12700">
                <a:moveTo>
                  <a:pt x="6350" y="0"/>
                </a:moveTo>
                <a:lnTo>
                  <a:pt x="0" y="7620"/>
                </a:lnTo>
                <a:lnTo>
                  <a:pt x="7620" y="12700"/>
                </a:lnTo>
                <a:lnTo>
                  <a:pt x="13970" y="5080"/>
                </a:lnTo>
                <a:lnTo>
                  <a:pt x="635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4368800" y="2684779"/>
            <a:ext cx="12700" cy="13970"/>
          </a:xfrm>
          <a:custGeom>
            <a:avLst/>
            <a:gdLst/>
            <a:ahLst/>
            <a:cxnLst/>
            <a:rect l="l" t="t" r="r" b="b"/>
            <a:pathLst>
              <a:path w="12700" h="13969">
                <a:moveTo>
                  <a:pt x="5079" y="0"/>
                </a:moveTo>
                <a:lnTo>
                  <a:pt x="0" y="8890"/>
                </a:lnTo>
                <a:lnTo>
                  <a:pt x="7620" y="13970"/>
                </a:lnTo>
                <a:lnTo>
                  <a:pt x="12700" y="6350"/>
                </a:lnTo>
                <a:lnTo>
                  <a:pt x="5079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4380229" y="2669539"/>
            <a:ext cx="12700" cy="13970"/>
          </a:xfrm>
          <a:custGeom>
            <a:avLst/>
            <a:gdLst/>
            <a:ahLst/>
            <a:cxnLst/>
            <a:rect l="l" t="t" r="r" b="b"/>
            <a:pathLst>
              <a:path w="12700" h="13969">
                <a:moveTo>
                  <a:pt x="5080" y="0"/>
                </a:moveTo>
                <a:lnTo>
                  <a:pt x="0" y="7620"/>
                </a:lnTo>
                <a:lnTo>
                  <a:pt x="7620" y="13970"/>
                </a:lnTo>
                <a:lnTo>
                  <a:pt x="12700" y="5080"/>
                </a:lnTo>
                <a:lnTo>
                  <a:pt x="508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4391659" y="2654300"/>
            <a:ext cx="12700" cy="12700"/>
          </a:xfrm>
          <a:custGeom>
            <a:avLst/>
            <a:gdLst/>
            <a:ahLst/>
            <a:cxnLst/>
            <a:rect l="l" t="t" r="r" b="b"/>
            <a:pathLst>
              <a:path w="12700" h="12700">
                <a:moveTo>
                  <a:pt x="5079" y="0"/>
                </a:moveTo>
                <a:lnTo>
                  <a:pt x="0" y="7620"/>
                </a:lnTo>
                <a:lnTo>
                  <a:pt x="7619" y="12700"/>
                </a:lnTo>
                <a:lnTo>
                  <a:pt x="12700" y="5079"/>
                </a:lnTo>
                <a:lnTo>
                  <a:pt x="5079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4403090" y="2639060"/>
            <a:ext cx="12700" cy="12700"/>
          </a:xfrm>
          <a:custGeom>
            <a:avLst/>
            <a:gdLst/>
            <a:ahLst/>
            <a:cxnLst/>
            <a:rect l="l" t="t" r="r" b="b"/>
            <a:pathLst>
              <a:path w="12700" h="12700">
                <a:moveTo>
                  <a:pt x="5080" y="0"/>
                </a:moveTo>
                <a:lnTo>
                  <a:pt x="0" y="7619"/>
                </a:lnTo>
                <a:lnTo>
                  <a:pt x="7620" y="12700"/>
                </a:lnTo>
                <a:lnTo>
                  <a:pt x="12700" y="5079"/>
                </a:lnTo>
                <a:lnTo>
                  <a:pt x="508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4414520" y="2622550"/>
            <a:ext cx="12700" cy="13970"/>
          </a:xfrm>
          <a:custGeom>
            <a:avLst/>
            <a:gdLst/>
            <a:ahLst/>
            <a:cxnLst/>
            <a:rect l="l" t="t" r="r" b="b"/>
            <a:pathLst>
              <a:path w="12700" h="13969">
                <a:moveTo>
                  <a:pt x="5079" y="0"/>
                </a:moveTo>
                <a:lnTo>
                  <a:pt x="0" y="7620"/>
                </a:lnTo>
                <a:lnTo>
                  <a:pt x="7619" y="13970"/>
                </a:lnTo>
                <a:lnTo>
                  <a:pt x="12700" y="6350"/>
                </a:lnTo>
                <a:lnTo>
                  <a:pt x="5079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4425950" y="2607310"/>
            <a:ext cx="12700" cy="12700"/>
          </a:xfrm>
          <a:custGeom>
            <a:avLst/>
            <a:gdLst/>
            <a:ahLst/>
            <a:cxnLst/>
            <a:rect l="l" t="t" r="r" b="b"/>
            <a:pathLst>
              <a:path w="12700" h="12700">
                <a:moveTo>
                  <a:pt x="5079" y="0"/>
                </a:moveTo>
                <a:lnTo>
                  <a:pt x="0" y="7619"/>
                </a:lnTo>
                <a:lnTo>
                  <a:pt x="7620" y="12700"/>
                </a:lnTo>
                <a:lnTo>
                  <a:pt x="12700" y="5079"/>
                </a:lnTo>
                <a:lnTo>
                  <a:pt x="5079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4437379" y="2590800"/>
            <a:ext cx="12700" cy="13970"/>
          </a:xfrm>
          <a:custGeom>
            <a:avLst/>
            <a:gdLst/>
            <a:ahLst/>
            <a:cxnLst/>
            <a:rect l="l" t="t" r="r" b="b"/>
            <a:pathLst>
              <a:path w="12700" h="13969">
                <a:moveTo>
                  <a:pt x="5080" y="0"/>
                </a:moveTo>
                <a:lnTo>
                  <a:pt x="0" y="8889"/>
                </a:lnTo>
                <a:lnTo>
                  <a:pt x="7620" y="13970"/>
                </a:lnTo>
                <a:lnTo>
                  <a:pt x="12700" y="6350"/>
                </a:lnTo>
                <a:lnTo>
                  <a:pt x="508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4448809" y="2575560"/>
            <a:ext cx="12700" cy="13970"/>
          </a:xfrm>
          <a:custGeom>
            <a:avLst/>
            <a:gdLst/>
            <a:ahLst/>
            <a:cxnLst/>
            <a:rect l="l" t="t" r="r" b="b"/>
            <a:pathLst>
              <a:path w="12700" h="13969">
                <a:moveTo>
                  <a:pt x="5079" y="0"/>
                </a:moveTo>
                <a:lnTo>
                  <a:pt x="0" y="7619"/>
                </a:lnTo>
                <a:lnTo>
                  <a:pt x="7619" y="13969"/>
                </a:lnTo>
                <a:lnTo>
                  <a:pt x="12700" y="5079"/>
                </a:lnTo>
                <a:lnTo>
                  <a:pt x="5079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4460240" y="2560320"/>
            <a:ext cx="12700" cy="12700"/>
          </a:xfrm>
          <a:custGeom>
            <a:avLst/>
            <a:gdLst/>
            <a:ahLst/>
            <a:cxnLst/>
            <a:rect l="l" t="t" r="r" b="b"/>
            <a:pathLst>
              <a:path w="12700" h="12700">
                <a:moveTo>
                  <a:pt x="5080" y="0"/>
                </a:moveTo>
                <a:lnTo>
                  <a:pt x="0" y="7619"/>
                </a:lnTo>
                <a:lnTo>
                  <a:pt x="7620" y="12700"/>
                </a:lnTo>
                <a:lnTo>
                  <a:pt x="12700" y="5079"/>
                </a:lnTo>
                <a:lnTo>
                  <a:pt x="508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4471670" y="2545079"/>
            <a:ext cx="12700" cy="12700"/>
          </a:xfrm>
          <a:custGeom>
            <a:avLst/>
            <a:gdLst/>
            <a:ahLst/>
            <a:cxnLst/>
            <a:rect l="l" t="t" r="r" b="b"/>
            <a:pathLst>
              <a:path w="12700" h="12700">
                <a:moveTo>
                  <a:pt x="5079" y="0"/>
                </a:moveTo>
                <a:lnTo>
                  <a:pt x="0" y="7620"/>
                </a:lnTo>
                <a:lnTo>
                  <a:pt x="7619" y="12700"/>
                </a:lnTo>
                <a:lnTo>
                  <a:pt x="12700" y="5080"/>
                </a:lnTo>
                <a:lnTo>
                  <a:pt x="5079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4483100" y="2528570"/>
            <a:ext cx="12700" cy="13970"/>
          </a:xfrm>
          <a:custGeom>
            <a:avLst/>
            <a:gdLst/>
            <a:ahLst/>
            <a:cxnLst/>
            <a:rect l="l" t="t" r="r" b="b"/>
            <a:pathLst>
              <a:path w="12700" h="13969">
                <a:moveTo>
                  <a:pt x="6350" y="0"/>
                </a:moveTo>
                <a:lnTo>
                  <a:pt x="0" y="7619"/>
                </a:lnTo>
                <a:lnTo>
                  <a:pt x="7620" y="13969"/>
                </a:lnTo>
                <a:lnTo>
                  <a:pt x="12700" y="6350"/>
                </a:lnTo>
                <a:lnTo>
                  <a:pt x="635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4494529" y="2513329"/>
            <a:ext cx="13970" cy="12700"/>
          </a:xfrm>
          <a:custGeom>
            <a:avLst/>
            <a:gdLst/>
            <a:ahLst/>
            <a:cxnLst/>
            <a:rect l="l" t="t" r="r" b="b"/>
            <a:pathLst>
              <a:path w="13970" h="12700">
                <a:moveTo>
                  <a:pt x="6350" y="0"/>
                </a:moveTo>
                <a:lnTo>
                  <a:pt x="0" y="7620"/>
                </a:lnTo>
                <a:lnTo>
                  <a:pt x="7620" y="12700"/>
                </a:lnTo>
                <a:lnTo>
                  <a:pt x="13970" y="5080"/>
                </a:lnTo>
                <a:lnTo>
                  <a:pt x="635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4505959" y="2498089"/>
            <a:ext cx="12700" cy="12700"/>
          </a:xfrm>
          <a:custGeom>
            <a:avLst/>
            <a:gdLst/>
            <a:ahLst/>
            <a:cxnLst/>
            <a:rect l="l" t="t" r="r" b="b"/>
            <a:pathLst>
              <a:path w="12700" h="12700">
                <a:moveTo>
                  <a:pt x="6350" y="0"/>
                </a:moveTo>
                <a:lnTo>
                  <a:pt x="0" y="7620"/>
                </a:lnTo>
                <a:lnTo>
                  <a:pt x="7619" y="12700"/>
                </a:lnTo>
                <a:lnTo>
                  <a:pt x="12700" y="5080"/>
                </a:lnTo>
                <a:lnTo>
                  <a:pt x="635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4517390" y="2481579"/>
            <a:ext cx="12700" cy="13970"/>
          </a:xfrm>
          <a:custGeom>
            <a:avLst/>
            <a:gdLst/>
            <a:ahLst/>
            <a:cxnLst/>
            <a:rect l="l" t="t" r="r" b="b"/>
            <a:pathLst>
              <a:path w="12700" h="13969">
                <a:moveTo>
                  <a:pt x="5080" y="0"/>
                </a:moveTo>
                <a:lnTo>
                  <a:pt x="0" y="7620"/>
                </a:lnTo>
                <a:lnTo>
                  <a:pt x="7620" y="13970"/>
                </a:lnTo>
                <a:lnTo>
                  <a:pt x="12700" y="5080"/>
                </a:lnTo>
                <a:lnTo>
                  <a:pt x="508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4528820" y="2466339"/>
            <a:ext cx="12700" cy="13970"/>
          </a:xfrm>
          <a:custGeom>
            <a:avLst/>
            <a:gdLst/>
            <a:ahLst/>
            <a:cxnLst/>
            <a:rect l="l" t="t" r="r" b="b"/>
            <a:pathLst>
              <a:path w="12700" h="13969">
                <a:moveTo>
                  <a:pt x="6350" y="0"/>
                </a:moveTo>
                <a:lnTo>
                  <a:pt x="0" y="7620"/>
                </a:lnTo>
                <a:lnTo>
                  <a:pt x="7619" y="13970"/>
                </a:lnTo>
                <a:lnTo>
                  <a:pt x="12700" y="5080"/>
                </a:lnTo>
                <a:lnTo>
                  <a:pt x="635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4540250" y="2451100"/>
            <a:ext cx="13970" cy="12700"/>
          </a:xfrm>
          <a:custGeom>
            <a:avLst/>
            <a:gdLst/>
            <a:ahLst/>
            <a:cxnLst/>
            <a:rect l="l" t="t" r="r" b="b"/>
            <a:pathLst>
              <a:path w="13970" h="12700">
                <a:moveTo>
                  <a:pt x="6350" y="0"/>
                </a:moveTo>
                <a:lnTo>
                  <a:pt x="0" y="7620"/>
                </a:lnTo>
                <a:lnTo>
                  <a:pt x="7620" y="12700"/>
                </a:lnTo>
                <a:lnTo>
                  <a:pt x="13970" y="5079"/>
                </a:lnTo>
                <a:lnTo>
                  <a:pt x="635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4551679" y="2434589"/>
            <a:ext cx="13970" cy="13970"/>
          </a:xfrm>
          <a:custGeom>
            <a:avLst/>
            <a:gdLst/>
            <a:ahLst/>
            <a:cxnLst/>
            <a:rect l="l" t="t" r="r" b="b"/>
            <a:pathLst>
              <a:path w="13970" h="13969">
                <a:moveTo>
                  <a:pt x="6350" y="0"/>
                </a:moveTo>
                <a:lnTo>
                  <a:pt x="0" y="7620"/>
                </a:lnTo>
                <a:lnTo>
                  <a:pt x="7620" y="13970"/>
                </a:lnTo>
                <a:lnTo>
                  <a:pt x="13970" y="6350"/>
                </a:lnTo>
                <a:lnTo>
                  <a:pt x="635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4563109" y="2419350"/>
            <a:ext cx="13970" cy="12700"/>
          </a:xfrm>
          <a:custGeom>
            <a:avLst/>
            <a:gdLst/>
            <a:ahLst/>
            <a:cxnLst/>
            <a:rect l="l" t="t" r="r" b="b"/>
            <a:pathLst>
              <a:path w="13970" h="12700">
                <a:moveTo>
                  <a:pt x="6350" y="0"/>
                </a:moveTo>
                <a:lnTo>
                  <a:pt x="0" y="7620"/>
                </a:lnTo>
                <a:lnTo>
                  <a:pt x="7619" y="12700"/>
                </a:lnTo>
                <a:lnTo>
                  <a:pt x="13969" y="5079"/>
                </a:lnTo>
                <a:lnTo>
                  <a:pt x="635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4574540" y="2404110"/>
            <a:ext cx="13970" cy="12700"/>
          </a:xfrm>
          <a:custGeom>
            <a:avLst/>
            <a:gdLst/>
            <a:ahLst/>
            <a:cxnLst/>
            <a:rect l="l" t="t" r="r" b="b"/>
            <a:pathLst>
              <a:path w="13970" h="12700">
                <a:moveTo>
                  <a:pt x="6350" y="0"/>
                </a:moveTo>
                <a:lnTo>
                  <a:pt x="0" y="7619"/>
                </a:lnTo>
                <a:lnTo>
                  <a:pt x="7620" y="12700"/>
                </a:lnTo>
                <a:lnTo>
                  <a:pt x="13970" y="5079"/>
                </a:lnTo>
                <a:lnTo>
                  <a:pt x="635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4585970" y="2387600"/>
            <a:ext cx="13970" cy="13970"/>
          </a:xfrm>
          <a:custGeom>
            <a:avLst/>
            <a:gdLst/>
            <a:ahLst/>
            <a:cxnLst/>
            <a:rect l="l" t="t" r="r" b="b"/>
            <a:pathLst>
              <a:path w="13970" h="13969">
                <a:moveTo>
                  <a:pt x="6350" y="0"/>
                </a:moveTo>
                <a:lnTo>
                  <a:pt x="0" y="7620"/>
                </a:lnTo>
                <a:lnTo>
                  <a:pt x="7619" y="13970"/>
                </a:lnTo>
                <a:lnTo>
                  <a:pt x="13969" y="6350"/>
                </a:lnTo>
                <a:lnTo>
                  <a:pt x="635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4597400" y="2372360"/>
            <a:ext cx="13970" cy="13970"/>
          </a:xfrm>
          <a:custGeom>
            <a:avLst/>
            <a:gdLst/>
            <a:ahLst/>
            <a:cxnLst/>
            <a:rect l="l" t="t" r="r" b="b"/>
            <a:pathLst>
              <a:path w="13970" h="13969">
                <a:moveTo>
                  <a:pt x="6350" y="0"/>
                </a:moveTo>
                <a:lnTo>
                  <a:pt x="0" y="7619"/>
                </a:lnTo>
                <a:lnTo>
                  <a:pt x="7620" y="13969"/>
                </a:lnTo>
                <a:lnTo>
                  <a:pt x="13970" y="5079"/>
                </a:lnTo>
                <a:lnTo>
                  <a:pt x="635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4608829" y="2357120"/>
            <a:ext cx="13970" cy="12700"/>
          </a:xfrm>
          <a:custGeom>
            <a:avLst/>
            <a:gdLst/>
            <a:ahLst/>
            <a:cxnLst/>
            <a:rect l="l" t="t" r="r" b="b"/>
            <a:pathLst>
              <a:path w="13970" h="12700">
                <a:moveTo>
                  <a:pt x="6350" y="0"/>
                </a:moveTo>
                <a:lnTo>
                  <a:pt x="0" y="7619"/>
                </a:lnTo>
                <a:lnTo>
                  <a:pt x="7620" y="12700"/>
                </a:lnTo>
                <a:lnTo>
                  <a:pt x="13970" y="5079"/>
                </a:lnTo>
                <a:lnTo>
                  <a:pt x="635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4620259" y="2340610"/>
            <a:ext cx="13970" cy="13970"/>
          </a:xfrm>
          <a:custGeom>
            <a:avLst/>
            <a:gdLst/>
            <a:ahLst/>
            <a:cxnLst/>
            <a:rect l="l" t="t" r="r" b="b"/>
            <a:pathLst>
              <a:path w="13970" h="13969">
                <a:moveTo>
                  <a:pt x="6350" y="0"/>
                </a:moveTo>
                <a:lnTo>
                  <a:pt x="0" y="8889"/>
                </a:lnTo>
                <a:lnTo>
                  <a:pt x="7619" y="13969"/>
                </a:lnTo>
                <a:lnTo>
                  <a:pt x="13969" y="6350"/>
                </a:lnTo>
                <a:lnTo>
                  <a:pt x="635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4631690" y="2325370"/>
            <a:ext cx="13970" cy="12700"/>
          </a:xfrm>
          <a:custGeom>
            <a:avLst/>
            <a:gdLst/>
            <a:ahLst/>
            <a:cxnLst/>
            <a:rect l="l" t="t" r="r" b="b"/>
            <a:pathLst>
              <a:path w="13970" h="12700">
                <a:moveTo>
                  <a:pt x="6350" y="0"/>
                </a:moveTo>
                <a:lnTo>
                  <a:pt x="0" y="7619"/>
                </a:lnTo>
                <a:lnTo>
                  <a:pt x="7620" y="12700"/>
                </a:lnTo>
                <a:lnTo>
                  <a:pt x="13970" y="5079"/>
                </a:lnTo>
                <a:lnTo>
                  <a:pt x="635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4643120" y="2310129"/>
            <a:ext cx="13970" cy="12700"/>
          </a:xfrm>
          <a:custGeom>
            <a:avLst/>
            <a:gdLst/>
            <a:ahLst/>
            <a:cxnLst/>
            <a:rect l="l" t="t" r="r" b="b"/>
            <a:pathLst>
              <a:path w="13970" h="12700">
                <a:moveTo>
                  <a:pt x="6350" y="0"/>
                </a:moveTo>
                <a:lnTo>
                  <a:pt x="0" y="7620"/>
                </a:lnTo>
                <a:lnTo>
                  <a:pt x="7619" y="12700"/>
                </a:lnTo>
                <a:lnTo>
                  <a:pt x="13969" y="5080"/>
                </a:lnTo>
                <a:lnTo>
                  <a:pt x="635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4654550" y="2298700"/>
            <a:ext cx="10160" cy="8890"/>
          </a:xfrm>
          <a:custGeom>
            <a:avLst/>
            <a:gdLst/>
            <a:ahLst/>
            <a:cxnLst/>
            <a:rect l="l" t="t" r="r" b="b"/>
            <a:pathLst>
              <a:path w="10160" h="8889">
                <a:moveTo>
                  <a:pt x="2539" y="0"/>
                </a:moveTo>
                <a:lnTo>
                  <a:pt x="0" y="2539"/>
                </a:lnTo>
                <a:lnTo>
                  <a:pt x="7620" y="8889"/>
                </a:lnTo>
                <a:lnTo>
                  <a:pt x="10160" y="6350"/>
                </a:lnTo>
                <a:lnTo>
                  <a:pt x="2539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4314190" y="2879089"/>
            <a:ext cx="2360930" cy="1525270"/>
          </a:xfrm>
          <a:custGeom>
            <a:avLst/>
            <a:gdLst/>
            <a:ahLst/>
            <a:cxnLst/>
            <a:rect l="l" t="t" r="r" b="b"/>
            <a:pathLst>
              <a:path w="2360929" h="1525270">
                <a:moveTo>
                  <a:pt x="0" y="0"/>
                </a:moveTo>
                <a:lnTo>
                  <a:pt x="2360930" y="1525270"/>
                </a:lnTo>
              </a:path>
            </a:pathLst>
          </a:custGeom>
          <a:ln w="2228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6670040" y="4381500"/>
            <a:ext cx="12700" cy="13970"/>
          </a:xfrm>
          <a:custGeom>
            <a:avLst/>
            <a:gdLst/>
            <a:ahLst/>
            <a:cxnLst/>
            <a:rect l="l" t="t" r="r" b="b"/>
            <a:pathLst>
              <a:path w="12700" h="13970">
                <a:moveTo>
                  <a:pt x="5079" y="0"/>
                </a:moveTo>
                <a:lnTo>
                  <a:pt x="0" y="7619"/>
                </a:lnTo>
                <a:lnTo>
                  <a:pt x="7619" y="13969"/>
                </a:lnTo>
                <a:lnTo>
                  <a:pt x="12700" y="6350"/>
                </a:lnTo>
                <a:lnTo>
                  <a:pt x="5079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6681469" y="4366259"/>
            <a:ext cx="12700" cy="12700"/>
          </a:xfrm>
          <a:custGeom>
            <a:avLst/>
            <a:gdLst/>
            <a:ahLst/>
            <a:cxnLst/>
            <a:rect l="l" t="t" r="r" b="b"/>
            <a:pathLst>
              <a:path w="12700" h="12700">
                <a:moveTo>
                  <a:pt x="5079" y="0"/>
                </a:moveTo>
                <a:lnTo>
                  <a:pt x="0" y="7619"/>
                </a:lnTo>
                <a:lnTo>
                  <a:pt x="7620" y="12700"/>
                </a:lnTo>
                <a:lnTo>
                  <a:pt x="12700" y="5079"/>
                </a:lnTo>
                <a:lnTo>
                  <a:pt x="5079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6692900" y="4351020"/>
            <a:ext cx="12700" cy="12700"/>
          </a:xfrm>
          <a:custGeom>
            <a:avLst/>
            <a:gdLst/>
            <a:ahLst/>
            <a:cxnLst/>
            <a:rect l="l" t="t" r="r" b="b"/>
            <a:pathLst>
              <a:path w="12700" h="12700">
                <a:moveTo>
                  <a:pt x="5079" y="0"/>
                </a:moveTo>
                <a:lnTo>
                  <a:pt x="0" y="7619"/>
                </a:lnTo>
                <a:lnTo>
                  <a:pt x="7620" y="12699"/>
                </a:lnTo>
                <a:lnTo>
                  <a:pt x="12700" y="5079"/>
                </a:lnTo>
                <a:lnTo>
                  <a:pt x="5079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6704330" y="4334509"/>
            <a:ext cx="12700" cy="13970"/>
          </a:xfrm>
          <a:custGeom>
            <a:avLst/>
            <a:gdLst/>
            <a:ahLst/>
            <a:cxnLst/>
            <a:rect l="l" t="t" r="r" b="b"/>
            <a:pathLst>
              <a:path w="12700" h="13970">
                <a:moveTo>
                  <a:pt x="5079" y="0"/>
                </a:moveTo>
                <a:lnTo>
                  <a:pt x="0" y="7619"/>
                </a:lnTo>
                <a:lnTo>
                  <a:pt x="7620" y="13969"/>
                </a:lnTo>
                <a:lnTo>
                  <a:pt x="12700" y="6350"/>
                </a:lnTo>
                <a:lnTo>
                  <a:pt x="5079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6715759" y="4319270"/>
            <a:ext cx="13970" cy="12700"/>
          </a:xfrm>
          <a:custGeom>
            <a:avLst/>
            <a:gdLst/>
            <a:ahLst/>
            <a:cxnLst/>
            <a:rect l="l" t="t" r="r" b="b"/>
            <a:pathLst>
              <a:path w="13970" h="12700">
                <a:moveTo>
                  <a:pt x="6350" y="0"/>
                </a:moveTo>
                <a:lnTo>
                  <a:pt x="0" y="7619"/>
                </a:lnTo>
                <a:lnTo>
                  <a:pt x="7620" y="12699"/>
                </a:lnTo>
                <a:lnTo>
                  <a:pt x="13970" y="5079"/>
                </a:lnTo>
                <a:lnTo>
                  <a:pt x="635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6727190" y="4304029"/>
            <a:ext cx="13970" cy="12700"/>
          </a:xfrm>
          <a:custGeom>
            <a:avLst/>
            <a:gdLst/>
            <a:ahLst/>
            <a:cxnLst/>
            <a:rect l="l" t="t" r="r" b="b"/>
            <a:pathLst>
              <a:path w="13970" h="12700">
                <a:moveTo>
                  <a:pt x="6350" y="0"/>
                </a:moveTo>
                <a:lnTo>
                  <a:pt x="0" y="7620"/>
                </a:lnTo>
                <a:lnTo>
                  <a:pt x="7619" y="12700"/>
                </a:lnTo>
                <a:lnTo>
                  <a:pt x="13969" y="5080"/>
                </a:lnTo>
                <a:lnTo>
                  <a:pt x="635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6738619" y="4287520"/>
            <a:ext cx="13970" cy="13970"/>
          </a:xfrm>
          <a:custGeom>
            <a:avLst/>
            <a:gdLst/>
            <a:ahLst/>
            <a:cxnLst/>
            <a:rect l="l" t="t" r="r" b="b"/>
            <a:pathLst>
              <a:path w="13970" h="13970">
                <a:moveTo>
                  <a:pt x="6350" y="0"/>
                </a:moveTo>
                <a:lnTo>
                  <a:pt x="0" y="8889"/>
                </a:lnTo>
                <a:lnTo>
                  <a:pt x="7620" y="13969"/>
                </a:lnTo>
                <a:lnTo>
                  <a:pt x="13970" y="6349"/>
                </a:lnTo>
                <a:lnTo>
                  <a:pt x="635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6750050" y="4272279"/>
            <a:ext cx="13970" cy="12700"/>
          </a:xfrm>
          <a:custGeom>
            <a:avLst/>
            <a:gdLst/>
            <a:ahLst/>
            <a:cxnLst/>
            <a:rect l="l" t="t" r="r" b="b"/>
            <a:pathLst>
              <a:path w="13970" h="12700">
                <a:moveTo>
                  <a:pt x="6350" y="0"/>
                </a:moveTo>
                <a:lnTo>
                  <a:pt x="0" y="7620"/>
                </a:lnTo>
                <a:lnTo>
                  <a:pt x="7620" y="12700"/>
                </a:lnTo>
                <a:lnTo>
                  <a:pt x="13970" y="5080"/>
                </a:lnTo>
                <a:lnTo>
                  <a:pt x="635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6761480" y="4257040"/>
            <a:ext cx="13970" cy="12700"/>
          </a:xfrm>
          <a:custGeom>
            <a:avLst/>
            <a:gdLst/>
            <a:ahLst/>
            <a:cxnLst/>
            <a:rect l="l" t="t" r="r" b="b"/>
            <a:pathLst>
              <a:path w="13970" h="12700">
                <a:moveTo>
                  <a:pt x="6350" y="0"/>
                </a:moveTo>
                <a:lnTo>
                  <a:pt x="0" y="7620"/>
                </a:lnTo>
                <a:lnTo>
                  <a:pt x="7620" y="12700"/>
                </a:lnTo>
                <a:lnTo>
                  <a:pt x="13970" y="5080"/>
                </a:lnTo>
                <a:lnTo>
                  <a:pt x="635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6772909" y="4240529"/>
            <a:ext cx="13970" cy="13970"/>
          </a:xfrm>
          <a:custGeom>
            <a:avLst/>
            <a:gdLst/>
            <a:ahLst/>
            <a:cxnLst/>
            <a:rect l="l" t="t" r="r" b="b"/>
            <a:pathLst>
              <a:path w="13970" h="13970">
                <a:moveTo>
                  <a:pt x="6350" y="0"/>
                </a:moveTo>
                <a:lnTo>
                  <a:pt x="0" y="7620"/>
                </a:lnTo>
                <a:lnTo>
                  <a:pt x="7620" y="13970"/>
                </a:lnTo>
                <a:lnTo>
                  <a:pt x="13970" y="6350"/>
                </a:lnTo>
                <a:lnTo>
                  <a:pt x="635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6784340" y="4225290"/>
            <a:ext cx="13970" cy="13970"/>
          </a:xfrm>
          <a:custGeom>
            <a:avLst/>
            <a:gdLst/>
            <a:ahLst/>
            <a:cxnLst/>
            <a:rect l="l" t="t" r="r" b="b"/>
            <a:pathLst>
              <a:path w="13970" h="13970">
                <a:moveTo>
                  <a:pt x="6350" y="0"/>
                </a:moveTo>
                <a:lnTo>
                  <a:pt x="0" y="7620"/>
                </a:lnTo>
                <a:lnTo>
                  <a:pt x="7619" y="13970"/>
                </a:lnTo>
                <a:lnTo>
                  <a:pt x="13969" y="5080"/>
                </a:lnTo>
                <a:lnTo>
                  <a:pt x="635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6795769" y="4210050"/>
            <a:ext cx="13970" cy="12700"/>
          </a:xfrm>
          <a:custGeom>
            <a:avLst/>
            <a:gdLst/>
            <a:ahLst/>
            <a:cxnLst/>
            <a:rect l="l" t="t" r="r" b="b"/>
            <a:pathLst>
              <a:path w="13970" h="12700">
                <a:moveTo>
                  <a:pt x="6350" y="0"/>
                </a:moveTo>
                <a:lnTo>
                  <a:pt x="0" y="7619"/>
                </a:lnTo>
                <a:lnTo>
                  <a:pt x="7620" y="12700"/>
                </a:lnTo>
                <a:lnTo>
                  <a:pt x="13970" y="5080"/>
                </a:lnTo>
                <a:lnTo>
                  <a:pt x="635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6807200" y="4193540"/>
            <a:ext cx="13970" cy="13970"/>
          </a:xfrm>
          <a:custGeom>
            <a:avLst/>
            <a:gdLst/>
            <a:ahLst/>
            <a:cxnLst/>
            <a:rect l="l" t="t" r="r" b="b"/>
            <a:pathLst>
              <a:path w="13970" h="13970">
                <a:moveTo>
                  <a:pt x="6350" y="0"/>
                </a:moveTo>
                <a:lnTo>
                  <a:pt x="0" y="8890"/>
                </a:lnTo>
                <a:lnTo>
                  <a:pt x="7620" y="13970"/>
                </a:lnTo>
                <a:lnTo>
                  <a:pt x="13970" y="6350"/>
                </a:lnTo>
                <a:lnTo>
                  <a:pt x="635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6818630" y="4178300"/>
            <a:ext cx="13970" cy="13970"/>
          </a:xfrm>
          <a:custGeom>
            <a:avLst/>
            <a:gdLst/>
            <a:ahLst/>
            <a:cxnLst/>
            <a:rect l="l" t="t" r="r" b="b"/>
            <a:pathLst>
              <a:path w="13970" h="13970">
                <a:moveTo>
                  <a:pt x="6350" y="0"/>
                </a:moveTo>
                <a:lnTo>
                  <a:pt x="0" y="7619"/>
                </a:lnTo>
                <a:lnTo>
                  <a:pt x="7620" y="13969"/>
                </a:lnTo>
                <a:lnTo>
                  <a:pt x="13970" y="5080"/>
                </a:lnTo>
                <a:lnTo>
                  <a:pt x="635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6830059" y="4163059"/>
            <a:ext cx="13970" cy="12700"/>
          </a:xfrm>
          <a:custGeom>
            <a:avLst/>
            <a:gdLst/>
            <a:ahLst/>
            <a:cxnLst/>
            <a:rect l="l" t="t" r="r" b="b"/>
            <a:pathLst>
              <a:path w="13970" h="12700">
                <a:moveTo>
                  <a:pt x="6350" y="0"/>
                </a:moveTo>
                <a:lnTo>
                  <a:pt x="0" y="7619"/>
                </a:lnTo>
                <a:lnTo>
                  <a:pt x="7620" y="12700"/>
                </a:lnTo>
                <a:lnTo>
                  <a:pt x="13970" y="5079"/>
                </a:lnTo>
                <a:lnTo>
                  <a:pt x="635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6842759" y="4147820"/>
            <a:ext cx="12700" cy="12700"/>
          </a:xfrm>
          <a:custGeom>
            <a:avLst/>
            <a:gdLst/>
            <a:ahLst/>
            <a:cxnLst/>
            <a:rect l="l" t="t" r="r" b="b"/>
            <a:pathLst>
              <a:path w="12700" h="12700">
                <a:moveTo>
                  <a:pt x="5080" y="0"/>
                </a:moveTo>
                <a:lnTo>
                  <a:pt x="0" y="6349"/>
                </a:lnTo>
                <a:lnTo>
                  <a:pt x="6350" y="12699"/>
                </a:lnTo>
                <a:lnTo>
                  <a:pt x="12700" y="5079"/>
                </a:lnTo>
                <a:lnTo>
                  <a:pt x="508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" name="object 61"/>
          <p:cNvSpPr/>
          <p:nvPr/>
        </p:nvSpPr>
        <p:spPr>
          <a:xfrm>
            <a:off x="6854190" y="4131309"/>
            <a:ext cx="12700" cy="13970"/>
          </a:xfrm>
          <a:custGeom>
            <a:avLst/>
            <a:gdLst/>
            <a:ahLst/>
            <a:cxnLst/>
            <a:rect l="l" t="t" r="r" b="b"/>
            <a:pathLst>
              <a:path w="12700" h="13970">
                <a:moveTo>
                  <a:pt x="5079" y="0"/>
                </a:moveTo>
                <a:lnTo>
                  <a:pt x="0" y="7619"/>
                </a:lnTo>
                <a:lnTo>
                  <a:pt x="7619" y="13969"/>
                </a:lnTo>
                <a:lnTo>
                  <a:pt x="12700" y="6350"/>
                </a:lnTo>
                <a:lnTo>
                  <a:pt x="5079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" name="object 62"/>
          <p:cNvSpPr/>
          <p:nvPr/>
        </p:nvSpPr>
        <p:spPr>
          <a:xfrm>
            <a:off x="6864350" y="4116070"/>
            <a:ext cx="13970" cy="12700"/>
          </a:xfrm>
          <a:custGeom>
            <a:avLst/>
            <a:gdLst/>
            <a:ahLst/>
            <a:cxnLst/>
            <a:rect l="l" t="t" r="r" b="b"/>
            <a:pathLst>
              <a:path w="13970" h="12700">
                <a:moveTo>
                  <a:pt x="6350" y="0"/>
                </a:moveTo>
                <a:lnTo>
                  <a:pt x="0" y="7619"/>
                </a:lnTo>
                <a:lnTo>
                  <a:pt x="7620" y="12699"/>
                </a:lnTo>
                <a:lnTo>
                  <a:pt x="13970" y="5079"/>
                </a:lnTo>
                <a:lnTo>
                  <a:pt x="635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" name="object 63"/>
          <p:cNvSpPr/>
          <p:nvPr/>
        </p:nvSpPr>
        <p:spPr>
          <a:xfrm>
            <a:off x="6875780" y="4099559"/>
            <a:ext cx="13970" cy="13970"/>
          </a:xfrm>
          <a:custGeom>
            <a:avLst/>
            <a:gdLst/>
            <a:ahLst/>
            <a:cxnLst/>
            <a:rect l="l" t="t" r="r" b="b"/>
            <a:pathLst>
              <a:path w="13970" h="13970">
                <a:moveTo>
                  <a:pt x="6350" y="0"/>
                </a:moveTo>
                <a:lnTo>
                  <a:pt x="0" y="8889"/>
                </a:lnTo>
                <a:lnTo>
                  <a:pt x="7620" y="13969"/>
                </a:lnTo>
                <a:lnTo>
                  <a:pt x="13970" y="6350"/>
                </a:lnTo>
                <a:lnTo>
                  <a:pt x="635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" name="object 64"/>
          <p:cNvSpPr/>
          <p:nvPr/>
        </p:nvSpPr>
        <p:spPr>
          <a:xfrm>
            <a:off x="6888480" y="4084320"/>
            <a:ext cx="12700" cy="13970"/>
          </a:xfrm>
          <a:custGeom>
            <a:avLst/>
            <a:gdLst/>
            <a:ahLst/>
            <a:cxnLst/>
            <a:rect l="l" t="t" r="r" b="b"/>
            <a:pathLst>
              <a:path w="12700" h="13970">
                <a:moveTo>
                  <a:pt x="5079" y="0"/>
                </a:moveTo>
                <a:lnTo>
                  <a:pt x="0" y="7619"/>
                </a:lnTo>
                <a:lnTo>
                  <a:pt x="6350" y="13969"/>
                </a:lnTo>
                <a:lnTo>
                  <a:pt x="12700" y="5079"/>
                </a:lnTo>
                <a:lnTo>
                  <a:pt x="5079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" name="object 65"/>
          <p:cNvSpPr/>
          <p:nvPr/>
        </p:nvSpPr>
        <p:spPr>
          <a:xfrm>
            <a:off x="6899909" y="4069079"/>
            <a:ext cx="12700" cy="12700"/>
          </a:xfrm>
          <a:custGeom>
            <a:avLst/>
            <a:gdLst/>
            <a:ahLst/>
            <a:cxnLst/>
            <a:rect l="l" t="t" r="r" b="b"/>
            <a:pathLst>
              <a:path w="12700" h="12700">
                <a:moveTo>
                  <a:pt x="5080" y="0"/>
                </a:moveTo>
                <a:lnTo>
                  <a:pt x="0" y="7620"/>
                </a:lnTo>
                <a:lnTo>
                  <a:pt x="7620" y="12700"/>
                </a:lnTo>
                <a:lnTo>
                  <a:pt x="12700" y="5080"/>
                </a:lnTo>
                <a:lnTo>
                  <a:pt x="508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" name="object 66"/>
          <p:cNvSpPr/>
          <p:nvPr/>
        </p:nvSpPr>
        <p:spPr>
          <a:xfrm>
            <a:off x="6911340" y="4053840"/>
            <a:ext cx="12700" cy="12700"/>
          </a:xfrm>
          <a:custGeom>
            <a:avLst/>
            <a:gdLst/>
            <a:ahLst/>
            <a:cxnLst/>
            <a:rect l="l" t="t" r="r" b="b"/>
            <a:pathLst>
              <a:path w="12700" h="12700">
                <a:moveTo>
                  <a:pt x="5079" y="0"/>
                </a:moveTo>
                <a:lnTo>
                  <a:pt x="0" y="7620"/>
                </a:lnTo>
                <a:lnTo>
                  <a:pt x="7619" y="12700"/>
                </a:lnTo>
                <a:lnTo>
                  <a:pt x="12700" y="5080"/>
                </a:lnTo>
                <a:lnTo>
                  <a:pt x="5079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" name="object 67"/>
          <p:cNvSpPr/>
          <p:nvPr/>
        </p:nvSpPr>
        <p:spPr>
          <a:xfrm>
            <a:off x="6922769" y="4037329"/>
            <a:ext cx="12700" cy="13970"/>
          </a:xfrm>
          <a:custGeom>
            <a:avLst/>
            <a:gdLst/>
            <a:ahLst/>
            <a:cxnLst/>
            <a:rect l="l" t="t" r="r" b="b"/>
            <a:pathLst>
              <a:path w="12700" h="13970">
                <a:moveTo>
                  <a:pt x="5079" y="0"/>
                </a:moveTo>
                <a:lnTo>
                  <a:pt x="0" y="7620"/>
                </a:lnTo>
                <a:lnTo>
                  <a:pt x="7620" y="13970"/>
                </a:lnTo>
                <a:lnTo>
                  <a:pt x="12700" y="6350"/>
                </a:lnTo>
                <a:lnTo>
                  <a:pt x="5079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" name="object 68"/>
          <p:cNvSpPr/>
          <p:nvPr/>
        </p:nvSpPr>
        <p:spPr>
          <a:xfrm>
            <a:off x="6934200" y="4022090"/>
            <a:ext cx="12700" cy="12700"/>
          </a:xfrm>
          <a:custGeom>
            <a:avLst/>
            <a:gdLst/>
            <a:ahLst/>
            <a:cxnLst/>
            <a:rect l="l" t="t" r="r" b="b"/>
            <a:pathLst>
              <a:path w="12700" h="12700">
                <a:moveTo>
                  <a:pt x="5079" y="0"/>
                </a:moveTo>
                <a:lnTo>
                  <a:pt x="0" y="7620"/>
                </a:lnTo>
                <a:lnTo>
                  <a:pt x="7620" y="12700"/>
                </a:lnTo>
                <a:lnTo>
                  <a:pt x="12700" y="5080"/>
                </a:lnTo>
                <a:lnTo>
                  <a:pt x="5079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" name="object 69"/>
          <p:cNvSpPr/>
          <p:nvPr/>
        </p:nvSpPr>
        <p:spPr>
          <a:xfrm>
            <a:off x="6945630" y="4006850"/>
            <a:ext cx="12700" cy="12700"/>
          </a:xfrm>
          <a:custGeom>
            <a:avLst/>
            <a:gdLst/>
            <a:ahLst/>
            <a:cxnLst/>
            <a:rect l="l" t="t" r="r" b="b"/>
            <a:pathLst>
              <a:path w="12700" h="12700">
                <a:moveTo>
                  <a:pt x="5079" y="0"/>
                </a:moveTo>
                <a:lnTo>
                  <a:pt x="0" y="7619"/>
                </a:lnTo>
                <a:lnTo>
                  <a:pt x="7620" y="12700"/>
                </a:lnTo>
                <a:lnTo>
                  <a:pt x="12700" y="5080"/>
                </a:lnTo>
                <a:lnTo>
                  <a:pt x="5079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" name="object 70"/>
          <p:cNvSpPr/>
          <p:nvPr/>
        </p:nvSpPr>
        <p:spPr>
          <a:xfrm>
            <a:off x="6957059" y="3990340"/>
            <a:ext cx="12700" cy="13970"/>
          </a:xfrm>
          <a:custGeom>
            <a:avLst/>
            <a:gdLst/>
            <a:ahLst/>
            <a:cxnLst/>
            <a:rect l="l" t="t" r="r" b="b"/>
            <a:pathLst>
              <a:path w="12700" h="13970">
                <a:moveTo>
                  <a:pt x="5080" y="0"/>
                </a:moveTo>
                <a:lnTo>
                  <a:pt x="0" y="7620"/>
                </a:lnTo>
                <a:lnTo>
                  <a:pt x="7620" y="13970"/>
                </a:lnTo>
                <a:lnTo>
                  <a:pt x="12700" y="5080"/>
                </a:lnTo>
                <a:lnTo>
                  <a:pt x="508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" name="object 71"/>
          <p:cNvSpPr/>
          <p:nvPr/>
        </p:nvSpPr>
        <p:spPr>
          <a:xfrm>
            <a:off x="6968490" y="3975100"/>
            <a:ext cx="12700" cy="13970"/>
          </a:xfrm>
          <a:custGeom>
            <a:avLst/>
            <a:gdLst/>
            <a:ahLst/>
            <a:cxnLst/>
            <a:rect l="l" t="t" r="r" b="b"/>
            <a:pathLst>
              <a:path w="12700" h="13970">
                <a:moveTo>
                  <a:pt x="5079" y="0"/>
                </a:moveTo>
                <a:lnTo>
                  <a:pt x="0" y="7619"/>
                </a:lnTo>
                <a:lnTo>
                  <a:pt x="7619" y="13969"/>
                </a:lnTo>
                <a:lnTo>
                  <a:pt x="12700" y="5080"/>
                </a:lnTo>
                <a:lnTo>
                  <a:pt x="5079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" name="object 72"/>
          <p:cNvSpPr/>
          <p:nvPr/>
        </p:nvSpPr>
        <p:spPr>
          <a:xfrm>
            <a:off x="6979919" y="3959859"/>
            <a:ext cx="12700" cy="12700"/>
          </a:xfrm>
          <a:custGeom>
            <a:avLst/>
            <a:gdLst/>
            <a:ahLst/>
            <a:cxnLst/>
            <a:rect l="l" t="t" r="r" b="b"/>
            <a:pathLst>
              <a:path w="12700" h="12700">
                <a:moveTo>
                  <a:pt x="5079" y="0"/>
                </a:moveTo>
                <a:lnTo>
                  <a:pt x="0" y="7619"/>
                </a:lnTo>
                <a:lnTo>
                  <a:pt x="7620" y="12700"/>
                </a:lnTo>
                <a:lnTo>
                  <a:pt x="12700" y="5079"/>
                </a:lnTo>
                <a:lnTo>
                  <a:pt x="5079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" name="object 73"/>
          <p:cNvSpPr/>
          <p:nvPr/>
        </p:nvSpPr>
        <p:spPr>
          <a:xfrm>
            <a:off x="6991350" y="3943350"/>
            <a:ext cx="12700" cy="13970"/>
          </a:xfrm>
          <a:custGeom>
            <a:avLst/>
            <a:gdLst/>
            <a:ahLst/>
            <a:cxnLst/>
            <a:rect l="l" t="t" r="r" b="b"/>
            <a:pathLst>
              <a:path w="12700" h="13970">
                <a:moveTo>
                  <a:pt x="5079" y="0"/>
                </a:moveTo>
                <a:lnTo>
                  <a:pt x="0" y="7619"/>
                </a:lnTo>
                <a:lnTo>
                  <a:pt x="7620" y="13969"/>
                </a:lnTo>
                <a:lnTo>
                  <a:pt x="12700" y="6350"/>
                </a:lnTo>
                <a:lnTo>
                  <a:pt x="5079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" name="object 74"/>
          <p:cNvSpPr/>
          <p:nvPr/>
        </p:nvSpPr>
        <p:spPr>
          <a:xfrm>
            <a:off x="7002780" y="3928109"/>
            <a:ext cx="12700" cy="12700"/>
          </a:xfrm>
          <a:custGeom>
            <a:avLst/>
            <a:gdLst/>
            <a:ahLst/>
            <a:cxnLst/>
            <a:rect l="l" t="t" r="r" b="b"/>
            <a:pathLst>
              <a:path w="12700" h="12700">
                <a:moveTo>
                  <a:pt x="5079" y="0"/>
                </a:moveTo>
                <a:lnTo>
                  <a:pt x="0" y="7619"/>
                </a:lnTo>
                <a:lnTo>
                  <a:pt x="7620" y="12700"/>
                </a:lnTo>
                <a:lnTo>
                  <a:pt x="12700" y="5079"/>
                </a:lnTo>
                <a:lnTo>
                  <a:pt x="5079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5" name="object 75"/>
          <p:cNvSpPr/>
          <p:nvPr/>
        </p:nvSpPr>
        <p:spPr>
          <a:xfrm>
            <a:off x="7014209" y="3912870"/>
            <a:ext cx="13970" cy="12700"/>
          </a:xfrm>
          <a:custGeom>
            <a:avLst/>
            <a:gdLst/>
            <a:ahLst/>
            <a:cxnLst/>
            <a:rect l="l" t="t" r="r" b="b"/>
            <a:pathLst>
              <a:path w="13970" h="12700">
                <a:moveTo>
                  <a:pt x="6350" y="0"/>
                </a:moveTo>
                <a:lnTo>
                  <a:pt x="0" y="7619"/>
                </a:lnTo>
                <a:lnTo>
                  <a:pt x="7620" y="12699"/>
                </a:lnTo>
                <a:lnTo>
                  <a:pt x="13970" y="5079"/>
                </a:lnTo>
                <a:lnTo>
                  <a:pt x="635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6" name="object 76"/>
          <p:cNvSpPr/>
          <p:nvPr/>
        </p:nvSpPr>
        <p:spPr>
          <a:xfrm>
            <a:off x="7025640" y="3896359"/>
            <a:ext cx="13970" cy="13970"/>
          </a:xfrm>
          <a:custGeom>
            <a:avLst/>
            <a:gdLst/>
            <a:ahLst/>
            <a:cxnLst/>
            <a:rect l="l" t="t" r="r" b="b"/>
            <a:pathLst>
              <a:path w="13970" h="13970">
                <a:moveTo>
                  <a:pt x="6350" y="0"/>
                </a:moveTo>
                <a:lnTo>
                  <a:pt x="0" y="7619"/>
                </a:lnTo>
                <a:lnTo>
                  <a:pt x="7619" y="13969"/>
                </a:lnTo>
                <a:lnTo>
                  <a:pt x="13969" y="6350"/>
                </a:lnTo>
                <a:lnTo>
                  <a:pt x="635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7" name="object 77"/>
          <p:cNvSpPr/>
          <p:nvPr/>
        </p:nvSpPr>
        <p:spPr>
          <a:xfrm>
            <a:off x="7037069" y="3881120"/>
            <a:ext cx="13970" cy="13970"/>
          </a:xfrm>
          <a:custGeom>
            <a:avLst/>
            <a:gdLst/>
            <a:ahLst/>
            <a:cxnLst/>
            <a:rect l="l" t="t" r="r" b="b"/>
            <a:pathLst>
              <a:path w="13970" h="13970">
                <a:moveTo>
                  <a:pt x="6350" y="0"/>
                </a:moveTo>
                <a:lnTo>
                  <a:pt x="0" y="7619"/>
                </a:lnTo>
                <a:lnTo>
                  <a:pt x="7620" y="13969"/>
                </a:lnTo>
                <a:lnTo>
                  <a:pt x="13970" y="5079"/>
                </a:lnTo>
                <a:lnTo>
                  <a:pt x="635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8" name="object 78"/>
          <p:cNvSpPr/>
          <p:nvPr/>
        </p:nvSpPr>
        <p:spPr>
          <a:xfrm>
            <a:off x="7048500" y="3865879"/>
            <a:ext cx="12700" cy="12700"/>
          </a:xfrm>
          <a:custGeom>
            <a:avLst/>
            <a:gdLst/>
            <a:ahLst/>
            <a:cxnLst/>
            <a:rect l="l" t="t" r="r" b="b"/>
            <a:pathLst>
              <a:path w="12700" h="12700">
                <a:moveTo>
                  <a:pt x="5079" y="0"/>
                </a:moveTo>
                <a:lnTo>
                  <a:pt x="0" y="7620"/>
                </a:lnTo>
                <a:lnTo>
                  <a:pt x="7620" y="12700"/>
                </a:lnTo>
                <a:lnTo>
                  <a:pt x="12700" y="5080"/>
                </a:lnTo>
                <a:lnTo>
                  <a:pt x="5079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9" name="object 79"/>
          <p:cNvSpPr/>
          <p:nvPr/>
        </p:nvSpPr>
        <p:spPr>
          <a:xfrm>
            <a:off x="7059930" y="3854450"/>
            <a:ext cx="10160" cy="8890"/>
          </a:xfrm>
          <a:custGeom>
            <a:avLst/>
            <a:gdLst/>
            <a:ahLst/>
            <a:cxnLst/>
            <a:rect l="l" t="t" r="r" b="b"/>
            <a:pathLst>
              <a:path w="10159" h="8889">
                <a:moveTo>
                  <a:pt x="2540" y="0"/>
                </a:moveTo>
                <a:lnTo>
                  <a:pt x="0" y="3810"/>
                </a:lnTo>
                <a:lnTo>
                  <a:pt x="7620" y="8889"/>
                </a:lnTo>
                <a:lnTo>
                  <a:pt x="10160" y="6350"/>
                </a:lnTo>
                <a:lnTo>
                  <a:pt x="254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0" name="object 80"/>
          <p:cNvSpPr txBox="1"/>
          <p:nvPr/>
        </p:nvSpPr>
        <p:spPr>
          <a:xfrm>
            <a:off x="5420359" y="3138170"/>
            <a:ext cx="463550" cy="35115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2765"/>
              </a:lnSpc>
            </a:pPr>
            <a:r>
              <a:rPr sz="3600" spc="-7" baseline="13888" dirty="0">
                <a:latin typeface="Arial"/>
                <a:cs typeface="Arial"/>
              </a:rPr>
              <a:t>S</a:t>
            </a:r>
            <a:r>
              <a:rPr sz="1400" spc="-20" dirty="0">
                <a:latin typeface="Arial"/>
                <a:cs typeface="Arial"/>
              </a:rPr>
              <a:t>A</a:t>
            </a:r>
            <a:r>
              <a:rPr sz="1400" spc="-10" dirty="0">
                <a:latin typeface="Arial"/>
                <a:cs typeface="Arial"/>
              </a:rPr>
              <a:t>B</a:t>
            </a:r>
            <a:endParaRPr sz="1400">
              <a:latin typeface="Arial"/>
              <a:cs typeface="Arial"/>
            </a:endParaRPr>
          </a:p>
        </p:txBody>
      </p:sp>
      <p:sp>
        <p:nvSpPr>
          <p:cNvPr id="81" name="object 81"/>
          <p:cNvSpPr/>
          <p:nvPr/>
        </p:nvSpPr>
        <p:spPr>
          <a:xfrm>
            <a:off x="6753859" y="4064000"/>
            <a:ext cx="83820" cy="72390"/>
          </a:xfrm>
          <a:custGeom>
            <a:avLst/>
            <a:gdLst/>
            <a:ahLst/>
            <a:cxnLst/>
            <a:rect l="l" t="t" r="r" b="b"/>
            <a:pathLst>
              <a:path w="83820" h="72389">
                <a:moveTo>
                  <a:pt x="39370" y="0"/>
                </a:moveTo>
                <a:lnTo>
                  <a:pt x="0" y="63500"/>
                </a:lnTo>
                <a:lnTo>
                  <a:pt x="83820" y="72389"/>
                </a:lnTo>
                <a:lnTo>
                  <a:pt x="3937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2" name="object 82"/>
          <p:cNvSpPr/>
          <p:nvPr/>
        </p:nvSpPr>
        <p:spPr>
          <a:xfrm>
            <a:off x="5934709" y="3568700"/>
            <a:ext cx="854710" cy="541020"/>
          </a:xfrm>
          <a:custGeom>
            <a:avLst/>
            <a:gdLst/>
            <a:ahLst/>
            <a:cxnLst/>
            <a:rect l="l" t="t" r="r" b="b"/>
            <a:pathLst>
              <a:path w="854709" h="541020">
                <a:moveTo>
                  <a:pt x="7619" y="0"/>
                </a:moveTo>
                <a:lnTo>
                  <a:pt x="0" y="11429"/>
                </a:lnTo>
                <a:lnTo>
                  <a:pt x="848360" y="541019"/>
                </a:lnTo>
                <a:lnTo>
                  <a:pt x="854710" y="530860"/>
                </a:lnTo>
                <a:lnTo>
                  <a:pt x="7619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3" name="object 83"/>
          <p:cNvSpPr/>
          <p:nvPr/>
        </p:nvSpPr>
        <p:spPr>
          <a:xfrm>
            <a:off x="4439920" y="2592070"/>
            <a:ext cx="83820" cy="72390"/>
          </a:xfrm>
          <a:custGeom>
            <a:avLst/>
            <a:gdLst/>
            <a:ahLst/>
            <a:cxnLst/>
            <a:rect l="l" t="t" r="r" b="b"/>
            <a:pathLst>
              <a:path w="83820" h="72389">
                <a:moveTo>
                  <a:pt x="0" y="0"/>
                </a:moveTo>
                <a:lnTo>
                  <a:pt x="44450" y="72389"/>
                </a:lnTo>
                <a:lnTo>
                  <a:pt x="83819" y="7619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4" name="object 84"/>
          <p:cNvSpPr/>
          <p:nvPr/>
        </p:nvSpPr>
        <p:spPr>
          <a:xfrm>
            <a:off x="4488179" y="2618739"/>
            <a:ext cx="854710" cy="541020"/>
          </a:xfrm>
          <a:custGeom>
            <a:avLst/>
            <a:gdLst/>
            <a:ahLst/>
            <a:cxnLst/>
            <a:rect l="l" t="t" r="r" b="b"/>
            <a:pathLst>
              <a:path w="854710" h="541019">
                <a:moveTo>
                  <a:pt x="6350" y="0"/>
                </a:moveTo>
                <a:lnTo>
                  <a:pt x="2540" y="5080"/>
                </a:lnTo>
                <a:lnTo>
                  <a:pt x="0" y="10160"/>
                </a:lnTo>
                <a:lnTo>
                  <a:pt x="848360" y="541020"/>
                </a:lnTo>
                <a:lnTo>
                  <a:pt x="850900" y="535939"/>
                </a:lnTo>
                <a:lnTo>
                  <a:pt x="854710" y="529589"/>
                </a:lnTo>
                <a:lnTo>
                  <a:pt x="635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5" name="object 85"/>
          <p:cNvSpPr/>
          <p:nvPr/>
        </p:nvSpPr>
        <p:spPr>
          <a:xfrm>
            <a:off x="5339079" y="3154679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6" name="object 86"/>
          <p:cNvSpPr txBox="1"/>
          <p:nvPr/>
        </p:nvSpPr>
        <p:spPr>
          <a:xfrm>
            <a:off x="4117340" y="3003550"/>
            <a:ext cx="229235" cy="3759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400" dirty="0">
                <a:latin typeface="Arial"/>
                <a:cs typeface="Arial"/>
              </a:rPr>
              <a:t>A</a:t>
            </a:r>
            <a:endParaRPr sz="2400">
              <a:latin typeface="Arial"/>
              <a:cs typeface="Arial"/>
            </a:endParaRPr>
          </a:p>
        </p:txBody>
      </p:sp>
      <p:sp>
        <p:nvSpPr>
          <p:cNvPr id="87" name="object 87"/>
          <p:cNvSpPr/>
          <p:nvPr/>
        </p:nvSpPr>
        <p:spPr>
          <a:xfrm>
            <a:off x="984250" y="5046979"/>
            <a:ext cx="7485380" cy="16510"/>
          </a:xfrm>
          <a:custGeom>
            <a:avLst/>
            <a:gdLst/>
            <a:ahLst/>
            <a:cxnLst/>
            <a:rect l="l" t="t" r="r" b="b"/>
            <a:pathLst>
              <a:path w="7485380" h="16510">
                <a:moveTo>
                  <a:pt x="0" y="16510"/>
                </a:moveTo>
                <a:lnTo>
                  <a:pt x="7485380" y="0"/>
                </a:lnTo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273050" rIns="0" bIns="0" rtlCol="0">
            <a:spAutoFit/>
          </a:bodyPr>
          <a:lstStyle/>
          <a:p>
            <a:pPr marL="1261745">
              <a:lnSpc>
                <a:spcPct val="100000"/>
              </a:lnSpc>
            </a:pPr>
            <a:r>
              <a:rPr dirty="0"/>
              <a:t>Specifications</a:t>
            </a:r>
          </a:p>
        </p:txBody>
      </p:sp>
      <p:sp>
        <p:nvSpPr>
          <p:cNvPr id="3" name="object 3"/>
          <p:cNvSpPr/>
          <p:nvPr/>
        </p:nvSpPr>
        <p:spPr>
          <a:xfrm>
            <a:off x="304800" y="1600200"/>
            <a:ext cx="8550910" cy="483743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273050" rIns="0" bIns="0" rtlCol="0">
            <a:spAutoFit/>
          </a:bodyPr>
          <a:lstStyle/>
          <a:p>
            <a:pPr marL="2056764">
              <a:lnSpc>
                <a:spcPct val="100000"/>
              </a:lnSpc>
            </a:pPr>
            <a:r>
              <a:rPr dirty="0"/>
              <a:t>Slope</a:t>
            </a:r>
            <a:r>
              <a:rPr spc="-100" dirty="0"/>
              <a:t> </a:t>
            </a:r>
            <a:r>
              <a:rPr sz="1800" spc="-5" dirty="0"/>
              <a:t>(1)</a:t>
            </a:r>
            <a:endParaRPr sz="1800"/>
          </a:p>
        </p:txBody>
      </p:sp>
      <p:sp>
        <p:nvSpPr>
          <p:cNvPr id="3" name="object 3"/>
          <p:cNvSpPr txBox="1"/>
          <p:nvPr/>
        </p:nvSpPr>
        <p:spPr>
          <a:xfrm>
            <a:off x="534669" y="1647190"/>
            <a:ext cx="8065134" cy="41122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5600" marR="231140" indent="-342900">
              <a:lnSpc>
                <a:spcPct val="100000"/>
              </a:lnSpc>
              <a:buChar char="•"/>
              <a:tabLst>
                <a:tab pos="354965" algn="l"/>
                <a:tab pos="355600" algn="l"/>
              </a:tabLst>
            </a:pPr>
            <a:r>
              <a:rPr sz="3200" spc="-5" dirty="0">
                <a:latin typeface="Arial"/>
                <a:cs typeface="Arial"/>
              </a:rPr>
              <a:t>Sloping tape with levelling, actual  measurement distance </a:t>
            </a:r>
            <a:r>
              <a:rPr sz="3200" spc="-10" dirty="0">
                <a:latin typeface="Arial"/>
                <a:cs typeface="Arial"/>
              </a:rPr>
              <a:t>is </a:t>
            </a:r>
            <a:r>
              <a:rPr sz="3200" spc="-5" dirty="0">
                <a:latin typeface="Arial"/>
                <a:cs typeface="Arial"/>
              </a:rPr>
              <a:t>shorter than the  measured </a:t>
            </a:r>
            <a:r>
              <a:rPr sz="3200" spc="-10" dirty="0">
                <a:latin typeface="Arial"/>
                <a:cs typeface="Arial"/>
              </a:rPr>
              <a:t>tape</a:t>
            </a:r>
            <a:r>
              <a:rPr sz="3200" spc="-50" dirty="0">
                <a:latin typeface="Arial"/>
                <a:cs typeface="Arial"/>
              </a:rPr>
              <a:t> </a:t>
            </a:r>
            <a:r>
              <a:rPr sz="3200" spc="-10" dirty="0">
                <a:latin typeface="Arial"/>
                <a:cs typeface="Arial"/>
              </a:rPr>
              <a:t>length.</a:t>
            </a:r>
            <a:endParaRPr sz="3200">
              <a:latin typeface="Arial"/>
              <a:cs typeface="Arial"/>
            </a:endParaRPr>
          </a:p>
          <a:p>
            <a:pPr marL="355600" marR="5080" indent="-342900">
              <a:lnSpc>
                <a:spcPct val="100000"/>
              </a:lnSpc>
              <a:spcBef>
                <a:spcPts val="800"/>
              </a:spcBef>
              <a:buChar char="•"/>
              <a:tabLst>
                <a:tab pos="354965" algn="l"/>
                <a:tab pos="355600" algn="l"/>
              </a:tabLst>
            </a:pPr>
            <a:r>
              <a:rPr sz="3200" spc="-5" dirty="0">
                <a:latin typeface="Arial"/>
                <a:cs typeface="Arial"/>
              </a:rPr>
              <a:t>Elevation change across the measurement  length is used </a:t>
            </a:r>
            <a:r>
              <a:rPr sz="3200" dirty="0">
                <a:latin typeface="Arial"/>
                <a:cs typeface="Arial"/>
              </a:rPr>
              <a:t>to </a:t>
            </a:r>
            <a:r>
              <a:rPr sz="3200" spc="-5" dirty="0">
                <a:latin typeface="Arial"/>
                <a:cs typeface="Arial"/>
              </a:rPr>
              <a:t>correct measured length  to actual</a:t>
            </a:r>
            <a:r>
              <a:rPr sz="3200" spc="-80" dirty="0">
                <a:latin typeface="Arial"/>
                <a:cs typeface="Arial"/>
              </a:rPr>
              <a:t> </a:t>
            </a:r>
            <a:r>
              <a:rPr sz="3200" spc="-5" dirty="0">
                <a:latin typeface="Arial"/>
                <a:cs typeface="Arial"/>
              </a:rPr>
              <a:t>distance.</a:t>
            </a:r>
            <a:endParaRPr sz="3200">
              <a:latin typeface="Arial"/>
              <a:cs typeface="Arial"/>
            </a:endParaRPr>
          </a:p>
          <a:p>
            <a:pPr marL="355600" marR="1178560" indent="-342900">
              <a:lnSpc>
                <a:spcPct val="100000"/>
              </a:lnSpc>
              <a:spcBef>
                <a:spcPts val="800"/>
              </a:spcBef>
              <a:buChar char="•"/>
              <a:tabLst>
                <a:tab pos="354965" algn="l"/>
                <a:tab pos="355600" algn="l"/>
              </a:tabLst>
            </a:pPr>
            <a:r>
              <a:rPr sz="3200" spc="-5" dirty="0">
                <a:latin typeface="Arial"/>
                <a:cs typeface="Arial"/>
              </a:rPr>
              <a:t>Elevation change is measured using  levelling.</a:t>
            </a:r>
            <a:endParaRPr sz="32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ctr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/>
              <a:t>Slope</a:t>
            </a:r>
            <a:r>
              <a:rPr spc="-100" dirty="0"/>
              <a:t> </a:t>
            </a:r>
            <a:r>
              <a:rPr sz="1800" spc="-5" dirty="0"/>
              <a:t>(2)</a:t>
            </a:r>
            <a:endParaRPr sz="1800"/>
          </a:p>
        </p:txBody>
      </p:sp>
      <p:sp>
        <p:nvSpPr>
          <p:cNvPr id="3" name="object 3"/>
          <p:cNvSpPr txBox="1"/>
          <p:nvPr/>
        </p:nvSpPr>
        <p:spPr>
          <a:xfrm>
            <a:off x="534669" y="3792220"/>
            <a:ext cx="3900804" cy="5518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buChar char="•"/>
              <a:tabLst>
                <a:tab pos="354965" algn="l"/>
                <a:tab pos="355600" algn="l"/>
              </a:tabLst>
            </a:pPr>
            <a:r>
              <a:rPr sz="4800" spc="-7" baseline="1736" dirty="0">
                <a:latin typeface="Arial"/>
                <a:cs typeface="Arial"/>
              </a:rPr>
              <a:t>Correction factor</a:t>
            </a:r>
            <a:r>
              <a:rPr sz="4800" spc="-97" baseline="1736" dirty="0">
                <a:latin typeface="Arial"/>
                <a:cs typeface="Arial"/>
              </a:rPr>
              <a:t> </a:t>
            </a:r>
            <a:r>
              <a:rPr sz="4800" baseline="1736" dirty="0">
                <a:latin typeface="Arial"/>
                <a:cs typeface="Arial"/>
              </a:rPr>
              <a:t>C</a:t>
            </a:r>
            <a:r>
              <a:rPr sz="2775" baseline="-21021" dirty="0">
                <a:latin typeface="Symbol"/>
                <a:cs typeface="Symbol"/>
              </a:rPr>
              <a:t></a:t>
            </a:r>
            <a:endParaRPr sz="2775" baseline="-21021">
              <a:latin typeface="Symbol"/>
              <a:cs typeface="Symbo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914400" y="1371600"/>
            <a:ext cx="7381240" cy="203581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81000" y="152400"/>
            <a:ext cx="8383270" cy="649351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81000" y="304800"/>
            <a:ext cx="8383270" cy="268732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533400" y="3276600"/>
            <a:ext cx="8078470" cy="350139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09600" y="381000"/>
            <a:ext cx="7697470" cy="427609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04800" y="228600"/>
            <a:ext cx="8535670" cy="628015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229600" cy="3693319"/>
          </a:xfrm>
          <a:noFill/>
          <a:extLs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 sz="6000" dirty="0" smtClean="0"/>
              <a:t>TOPIC</a:t>
            </a:r>
            <a:br>
              <a:rPr lang="en-US" altLang="en-US" sz="6000" dirty="0" smtClean="0"/>
            </a:br>
            <a:r>
              <a:rPr lang="en-US" altLang="en-US" sz="6000" dirty="0"/>
              <a:t/>
            </a:r>
            <a:br>
              <a:rPr lang="en-US" altLang="en-US" sz="6000" dirty="0"/>
            </a:br>
            <a:r>
              <a:rPr lang="en-US" altLang="en-US" sz="6000" dirty="0" smtClean="0"/>
              <a:t>Distance Measurement (from introduction) </a:t>
            </a:r>
            <a:endParaRPr lang="en-GB" altLang="en-US" sz="6000" dirty="0" smtClean="0"/>
          </a:p>
        </p:txBody>
      </p:sp>
    </p:spTree>
    <p:extLst>
      <p:ext uri="{BB962C8B-B14F-4D97-AF65-F5344CB8AC3E}">
        <p14:creationId xmlns:p14="http://schemas.microsoft.com/office/powerpoint/2010/main" val="2587829295"/>
      </p:ext>
    </p:extLst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>
          <a:noFill/>
          <a:extLs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 dirty="0" smtClean="0"/>
              <a:t> Linear measurement- Basics</a:t>
            </a:r>
            <a:endParaRPr lang="en-GB" altLang="en-US" dirty="0" smtClean="0"/>
          </a:p>
        </p:txBody>
      </p:sp>
      <p:sp>
        <p:nvSpPr>
          <p:cNvPr id="4710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600200"/>
            <a:ext cx="5105400" cy="2438400"/>
          </a:xfrm>
        </p:spPr>
        <p:txBody>
          <a:bodyPr/>
          <a:lstStyle/>
          <a:p>
            <a:r>
              <a:rPr lang="en-US" altLang="en-US" sz="2200" smtClean="0"/>
              <a:t>One of the basic function in surveying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en-US" altLang="en-US" smtClean="0"/>
              <a:t>Always horizontal not sloping distance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en-GB" altLang="en-US" smtClean="0"/>
              <a:t>No way to check the error other than remeasuring</a:t>
            </a:r>
          </a:p>
        </p:txBody>
      </p:sp>
      <p:pic>
        <p:nvPicPr>
          <p:cNvPr id="47135" name="Picture 31" descr="distance measurement in slope"/>
          <p:cNvPicPr>
            <a:picLocks noChangeAspect="1" noChangeArrowheads="1"/>
          </p:cNvPicPr>
          <p:nvPr>
            <p:ph sz="quarter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38200" y="3886200"/>
            <a:ext cx="3810000" cy="2303463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47134" name="Group 30"/>
          <p:cNvGrpSpPr>
            <a:grpSpLocks/>
          </p:cNvGrpSpPr>
          <p:nvPr/>
        </p:nvGrpSpPr>
        <p:grpSpPr bwMode="auto">
          <a:xfrm>
            <a:off x="5181600" y="1600200"/>
            <a:ext cx="3821113" cy="2286000"/>
            <a:chOff x="934" y="1920"/>
            <a:chExt cx="2985" cy="1968"/>
          </a:xfrm>
        </p:grpSpPr>
        <p:sp>
          <p:nvSpPr>
            <p:cNvPr id="28679" name="Line 18"/>
            <p:cNvSpPr>
              <a:spLocks noChangeShapeType="1"/>
            </p:cNvSpPr>
            <p:nvPr/>
          </p:nvSpPr>
          <p:spPr bwMode="auto">
            <a:xfrm>
              <a:off x="1152" y="3696"/>
              <a:ext cx="111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680" name="Line 12"/>
            <p:cNvSpPr>
              <a:spLocks noChangeShapeType="1"/>
            </p:cNvSpPr>
            <p:nvPr/>
          </p:nvSpPr>
          <p:spPr bwMode="auto">
            <a:xfrm>
              <a:off x="3600" y="2064"/>
              <a:ext cx="0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681" name="Line 19"/>
            <p:cNvSpPr>
              <a:spLocks noChangeShapeType="1"/>
            </p:cNvSpPr>
            <p:nvPr/>
          </p:nvSpPr>
          <p:spPr bwMode="auto">
            <a:xfrm>
              <a:off x="3600" y="2496"/>
              <a:ext cx="111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682" name="Freeform 9"/>
            <p:cNvSpPr>
              <a:spLocks/>
            </p:cNvSpPr>
            <p:nvPr/>
          </p:nvSpPr>
          <p:spPr bwMode="auto">
            <a:xfrm>
              <a:off x="1030" y="2485"/>
              <a:ext cx="2564" cy="1269"/>
            </a:xfrm>
            <a:custGeom>
              <a:avLst/>
              <a:gdLst>
                <a:gd name="T0" fmla="*/ 39 w 2564"/>
                <a:gd name="T1" fmla="*/ 1214 h 1269"/>
                <a:gd name="T2" fmla="*/ 92 w 2564"/>
                <a:gd name="T3" fmla="*/ 1161 h 1269"/>
                <a:gd name="T4" fmla="*/ 136 w 2564"/>
                <a:gd name="T5" fmla="*/ 1090 h 1269"/>
                <a:gd name="T6" fmla="*/ 278 w 2564"/>
                <a:gd name="T7" fmla="*/ 975 h 1269"/>
                <a:gd name="T8" fmla="*/ 411 w 2564"/>
                <a:gd name="T9" fmla="*/ 886 h 1269"/>
                <a:gd name="T10" fmla="*/ 482 w 2564"/>
                <a:gd name="T11" fmla="*/ 851 h 1269"/>
                <a:gd name="T12" fmla="*/ 588 w 2564"/>
                <a:gd name="T13" fmla="*/ 789 h 1269"/>
                <a:gd name="T14" fmla="*/ 756 w 2564"/>
                <a:gd name="T15" fmla="*/ 691 h 1269"/>
                <a:gd name="T16" fmla="*/ 960 w 2564"/>
                <a:gd name="T17" fmla="*/ 594 h 1269"/>
                <a:gd name="T18" fmla="*/ 1235 w 2564"/>
                <a:gd name="T19" fmla="*/ 585 h 1269"/>
                <a:gd name="T20" fmla="*/ 1377 w 2564"/>
                <a:gd name="T21" fmla="*/ 514 h 1269"/>
                <a:gd name="T22" fmla="*/ 1430 w 2564"/>
                <a:gd name="T23" fmla="*/ 478 h 1269"/>
                <a:gd name="T24" fmla="*/ 1483 w 2564"/>
                <a:gd name="T25" fmla="*/ 461 h 1269"/>
                <a:gd name="T26" fmla="*/ 1572 w 2564"/>
                <a:gd name="T27" fmla="*/ 408 h 1269"/>
                <a:gd name="T28" fmla="*/ 1660 w 2564"/>
                <a:gd name="T29" fmla="*/ 363 h 1269"/>
                <a:gd name="T30" fmla="*/ 1722 w 2564"/>
                <a:gd name="T31" fmla="*/ 301 h 1269"/>
                <a:gd name="T32" fmla="*/ 1944 w 2564"/>
                <a:gd name="T33" fmla="*/ 213 h 1269"/>
                <a:gd name="T34" fmla="*/ 2068 w 2564"/>
                <a:gd name="T35" fmla="*/ 151 h 1269"/>
                <a:gd name="T36" fmla="*/ 2148 w 2564"/>
                <a:gd name="T37" fmla="*/ 89 h 1269"/>
                <a:gd name="T38" fmla="*/ 2413 w 2564"/>
                <a:gd name="T39" fmla="*/ 53 h 1269"/>
                <a:gd name="T40" fmla="*/ 2564 w 2564"/>
                <a:gd name="T41" fmla="*/ 0 h 1269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0" t="0" r="r" b="b"/>
              <a:pathLst>
                <a:path w="2564" h="1269">
                  <a:moveTo>
                    <a:pt x="39" y="1214"/>
                  </a:moveTo>
                  <a:cubicBezTo>
                    <a:pt x="98" y="1120"/>
                    <a:pt x="0" y="1269"/>
                    <a:pt x="92" y="1161"/>
                  </a:cubicBezTo>
                  <a:cubicBezTo>
                    <a:pt x="180" y="1058"/>
                    <a:pt x="29" y="1195"/>
                    <a:pt x="136" y="1090"/>
                  </a:cubicBezTo>
                  <a:cubicBezTo>
                    <a:pt x="179" y="1048"/>
                    <a:pt x="232" y="1013"/>
                    <a:pt x="278" y="975"/>
                  </a:cubicBezTo>
                  <a:cubicBezTo>
                    <a:pt x="320" y="940"/>
                    <a:pt x="359" y="903"/>
                    <a:pt x="411" y="886"/>
                  </a:cubicBezTo>
                  <a:cubicBezTo>
                    <a:pt x="515" y="806"/>
                    <a:pt x="382" y="900"/>
                    <a:pt x="482" y="851"/>
                  </a:cubicBezTo>
                  <a:cubicBezTo>
                    <a:pt x="524" y="830"/>
                    <a:pt x="545" y="802"/>
                    <a:pt x="588" y="789"/>
                  </a:cubicBezTo>
                  <a:cubicBezTo>
                    <a:pt x="638" y="739"/>
                    <a:pt x="697" y="725"/>
                    <a:pt x="756" y="691"/>
                  </a:cubicBezTo>
                  <a:cubicBezTo>
                    <a:pt x="809" y="660"/>
                    <a:pt x="894" y="598"/>
                    <a:pt x="960" y="594"/>
                  </a:cubicBezTo>
                  <a:cubicBezTo>
                    <a:pt x="1052" y="589"/>
                    <a:pt x="1143" y="588"/>
                    <a:pt x="1235" y="585"/>
                  </a:cubicBezTo>
                  <a:cubicBezTo>
                    <a:pt x="1283" y="568"/>
                    <a:pt x="1333" y="541"/>
                    <a:pt x="1377" y="514"/>
                  </a:cubicBezTo>
                  <a:cubicBezTo>
                    <a:pt x="1395" y="503"/>
                    <a:pt x="1412" y="490"/>
                    <a:pt x="1430" y="478"/>
                  </a:cubicBezTo>
                  <a:cubicBezTo>
                    <a:pt x="1445" y="468"/>
                    <a:pt x="1483" y="461"/>
                    <a:pt x="1483" y="461"/>
                  </a:cubicBezTo>
                  <a:cubicBezTo>
                    <a:pt x="1508" y="424"/>
                    <a:pt x="1529" y="417"/>
                    <a:pt x="1572" y="408"/>
                  </a:cubicBezTo>
                  <a:cubicBezTo>
                    <a:pt x="1603" y="392"/>
                    <a:pt x="1632" y="383"/>
                    <a:pt x="1660" y="363"/>
                  </a:cubicBezTo>
                  <a:cubicBezTo>
                    <a:pt x="1676" y="317"/>
                    <a:pt x="1662" y="342"/>
                    <a:pt x="1722" y="301"/>
                  </a:cubicBezTo>
                  <a:cubicBezTo>
                    <a:pt x="1787" y="257"/>
                    <a:pt x="1868" y="230"/>
                    <a:pt x="1944" y="213"/>
                  </a:cubicBezTo>
                  <a:cubicBezTo>
                    <a:pt x="1988" y="190"/>
                    <a:pt x="2020" y="162"/>
                    <a:pt x="2068" y="151"/>
                  </a:cubicBezTo>
                  <a:cubicBezTo>
                    <a:pt x="2096" y="132"/>
                    <a:pt x="2120" y="108"/>
                    <a:pt x="2148" y="89"/>
                  </a:cubicBezTo>
                  <a:cubicBezTo>
                    <a:pt x="2209" y="49"/>
                    <a:pt x="2375" y="55"/>
                    <a:pt x="2413" y="53"/>
                  </a:cubicBezTo>
                  <a:cubicBezTo>
                    <a:pt x="2437" y="45"/>
                    <a:pt x="2545" y="19"/>
                    <a:pt x="2564" y="0"/>
                  </a:cubicBezTo>
                </a:path>
              </a:pathLst>
            </a:custGeom>
            <a:noFill/>
            <a:ln w="76200" cap="flat" cmpd="sng">
              <a:solidFill>
                <a:schemeClr val="tx1"/>
              </a:solidFill>
              <a:prstDash val="solid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683" name="Line 10"/>
            <p:cNvSpPr>
              <a:spLocks noChangeShapeType="1"/>
            </p:cNvSpPr>
            <p:nvPr/>
          </p:nvSpPr>
          <p:spPr bwMode="auto">
            <a:xfrm flipV="1">
              <a:off x="1152" y="2544"/>
              <a:ext cx="2496" cy="1248"/>
            </a:xfrm>
            <a:prstGeom prst="line">
              <a:avLst/>
            </a:prstGeom>
            <a:noFill/>
            <a:ln w="9525">
              <a:solidFill>
                <a:schemeClr val="tx2"/>
              </a:solidFill>
              <a:round/>
              <a:headEnd type="triangl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684" name="Line 11"/>
            <p:cNvSpPr>
              <a:spLocks noChangeShapeType="1"/>
            </p:cNvSpPr>
            <p:nvPr/>
          </p:nvSpPr>
          <p:spPr bwMode="auto">
            <a:xfrm>
              <a:off x="1056" y="2064"/>
              <a:ext cx="0" cy="115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685" name="Line 13"/>
            <p:cNvSpPr>
              <a:spLocks noChangeShapeType="1"/>
            </p:cNvSpPr>
            <p:nvPr/>
          </p:nvSpPr>
          <p:spPr bwMode="auto">
            <a:xfrm>
              <a:off x="1056" y="2160"/>
              <a:ext cx="254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686" name="Text Box 14"/>
            <p:cNvSpPr txBox="1">
              <a:spLocks noChangeArrowheads="1"/>
            </p:cNvSpPr>
            <p:nvPr/>
          </p:nvSpPr>
          <p:spPr bwMode="auto">
            <a:xfrm>
              <a:off x="934" y="3408"/>
              <a:ext cx="263" cy="31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2000" b="1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eaLnBrk="1" hangingPunct="1"/>
              <a:r>
                <a:rPr lang="en-GB" altLang="en-US"/>
                <a:t>A</a:t>
              </a:r>
              <a:endParaRPr lang="en-US" altLang="en-US"/>
            </a:p>
          </p:txBody>
        </p:sp>
        <p:sp>
          <p:nvSpPr>
            <p:cNvPr id="28687" name="Text Box 15"/>
            <p:cNvSpPr txBox="1">
              <a:spLocks noChangeArrowheads="1"/>
            </p:cNvSpPr>
            <p:nvPr/>
          </p:nvSpPr>
          <p:spPr bwMode="auto">
            <a:xfrm>
              <a:off x="3504" y="2256"/>
              <a:ext cx="212" cy="31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sz="2000" b="1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eaLnBrk="1" hangingPunct="1"/>
              <a:r>
                <a:rPr lang="en-GB" altLang="en-US"/>
                <a:t>B</a:t>
              </a:r>
              <a:endParaRPr lang="en-US" altLang="en-US"/>
            </a:p>
          </p:txBody>
        </p:sp>
        <p:sp>
          <p:nvSpPr>
            <p:cNvPr id="28688" name="Rectangle 24"/>
            <p:cNvSpPr>
              <a:spLocks noChangeArrowheads="1"/>
            </p:cNvSpPr>
            <p:nvPr/>
          </p:nvSpPr>
          <p:spPr bwMode="auto">
            <a:xfrm rot="-1595645">
              <a:off x="1087" y="3116"/>
              <a:ext cx="2832" cy="31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2000" b="1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eaLnBrk="1" hangingPunct="1"/>
              <a:r>
                <a:rPr lang="en-GB" altLang="en-US">
                  <a:solidFill>
                    <a:schemeClr val="tx2"/>
                  </a:solidFill>
                </a:rPr>
                <a:t>Inclined distance AB is not correct</a:t>
              </a:r>
              <a:endParaRPr lang="en-US" altLang="en-US">
                <a:solidFill>
                  <a:schemeClr val="tx2"/>
                </a:solidFill>
              </a:endParaRPr>
            </a:p>
          </p:txBody>
        </p:sp>
        <p:sp>
          <p:nvSpPr>
            <p:cNvPr id="28689" name="Rectangle 25"/>
            <p:cNvSpPr>
              <a:spLocks noChangeArrowheads="1"/>
            </p:cNvSpPr>
            <p:nvPr/>
          </p:nvSpPr>
          <p:spPr bwMode="auto">
            <a:xfrm>
              <a:off x="1056" y="1920"/>
              <a:ext cx="2484" cy="31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2000" b="1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eaLnBrk="1" hangingPunct="1"/>
              <a:r>
                <a:rPr lang="en-GB" altLang="en-US">
                  <a:solidFill>
                    <a:srgbClr val="008000"/>
                  </a:solidFill>
                </a:rPr>
                <a:t>Horizontal distance is  correct</a:t>
              </a:r>
              <a:endParaRPr lang="en-US" altLang="en-US">
                <a:solidFill>
                  <a:srgbClr val="008000"/>
                </a:solidFill>
              </a:endParaRPr>
            </a:p>
          </p:txBody>
        </p:sp>
      </p:grpSp>
      <p:pic>
        <p:nvPicPr>
          <p:cNvPr id="28678" name="Picture 33" descr="distance measurement"/>
          <p:cNvPicPr>
            <a:picLocks noChangeAspect="1" noChangeArrowheads="1"/>
          </p:cNvPicPr>
          <p:nvPr>
            <p:ph sz="quarter" idx="3"/>
          </p:nvPr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876800" y="4572000"/>
            <a:ext cx="4038600" cy="1258888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22487336"/>
      </p:ext>
    </p:extLst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71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471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471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71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71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71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71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107" grpId="0" build="p"/>
    </p:bld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8"/>
          <p:cNvSpPr>
            <a:spLocks noGrp="1" noChangeArrowheads="1"/>
          </p:cNvSpPr>
          <p:nvPr>
            <p:ph type="title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 smtClean="0"/>
              <a:t> Linear measurement methods</a:t>
            </a:r>
            <a:br>
              <a:rPr lang="en-US" altLang="en-US" smtClean="0"/>
            </a:br>
            <a:endParaRPr lang="en-GB" altLang="en-US" smtClean="0"/>
          </a:p>
        </p:txBody>
      </p:sp>
      <p:grpSp>
        <p:nvGrpSpPr>
          <p:cNvPr id="49175" name="Group 23"/>
          <p:cNvGrpSpPr>
            <a:grpSpLocks/>
          </p:cNvGrpSpPr>
          <p:nvPr/>
        </p:nvGrpSpPr>
        <p:grpSpPr bwMode="auto">
          <a:xfrm>
            <a:off x="228600" y="1524000"/>
            <a:ext cx="8610600" cy="1069975"/>
            <a:chOff x="720" y="2256"/>
            <a:chExt cx="4272" cy="1183"/>
          </a:xfrm>
        </p:grpSpPr>
        <p:sp>
          <p:nvSpPr>
            <p:cNvPr id="30737" name="Text Box 13"/>
            <p:cNvSpPr txBox="1">
              <a:spLocks noChangeArrowheads="1"/>
            </p:cNvSpPr>
            <p:nvPr/>
          </p:nvSpPr>
          <p:spPr bwMode="auto">
            <a:xfrm>
              <a:off x="2160" y="2256"/>
              <a:ext cx="1200" cy="416"/>
            </a:xfrm>
            <a:prstGeom prst="rect">
              <a:avLst/>
            </a:prstGeom>
            <a:gradFill rotWithShape="1">
              <a:gsLst>
                <a:gs pos="0">
                  <a:schemeClr val="tx2"/>
                </a:gs>
                <a:gs pos="100000">
                  <a:srgbClr val="0033CC"/>
                </a:gs>
              </a:gsLst>
              <a:lin ang="18900000" scaled="1"/>
            </a:gra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sz="2000" b="1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GB" altLang="en-US">
                  <a:solidFill>
                    <a:srgbClr val="FFFFFF"/>
                  </a:solidFill>
                </a:rPr>
                <a:t>Methods</a:t>
              </a:r>
              <a:endParaRPr lang="en-US" altLang="en-US">
                <a:solidFill>
                  <a:srgbClr val="FFFFFF"/>
                </a:solidFill>
              </a:endParaRPr>
            </a:p>
          </p:txBody>
        </p:sp>
        <p:sp>
          <p:nvSpPr>
            <p:cNvPr id="30738" name="Text Box 14"/>
            <p:cNvSpPr txBox="1">
              <a:spLocks noChangeArrowheads="1"/>
            </p:cNvSpPr>
            <p:nvPr/>
          </p:nvSpPr>
          <p:spPr bwMode="auto">
            <a:xfrm>
              <a:off x="3792" y="3023"/>
              <a:ext cx="1200" cy="416"/>
            </a:xfrm>
            <a:prstGeom prst="rect">
              <a:avLst/>
            </a:prstGeom>
            <a:gradFill rotWithShape="1">
              <a:gsLst>
                <a:gs pos="0">
                  <a:schemeClr val="tx2"/>
                </a:gs>
                <a:gs pos="100000">
                  <a:srgbClr val="0033CC"/>
                </a:gs>
              </a:gsLst>
              <a:lin ang="18900000" scaled="1"/>
            </a:gra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sz="2000" b="1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GB" altLang="en-US">
                  <a:solidFill>
                    <a:srgbClr val="FFFFFF"/>
                  </a:solidFill>
                </a:rPr>
                <a:t>Electronic</a:t>
              </a:r>
              <a:r>
                <a:rPr lang="en-GB" altLang="en-US"/>
                <a:t> </a:t>
              </a:r>
              <a:r>
                <a:rPr lang="en-GB" altLang="en-US">
                  <a:solidFill>
                    <a:srgbClr val="FFFFFF"/>
                  </a:solidFill>
                </a:rPr>
                <a:t>methods</a:t>
              </a:r>
              <a:endParaRPr lang="en-US" altLang="en-US">
                <a:solidFill>
                  <a:srgbClr val="FFFFFF"/>
                </a:solidFill>
              </a:endParaRPr>
            </a:p>
          </p:txBody>
        </p:sp>
        <p:sp>
          <p:nvSpPr>
            <p:cNvPr id="30739" name="Text Box 15"/>
            <p:cNvSpPr txBox="1">
              <a:spLocks noChangeArrowheads="1"/>
            </p:cNvSpPr>
            <p:nvPr/>
          </p:nvSpPr>
          <p:spPr bwMode="auto">
            <a:xfrm>
              <a:off x="2352" y="3023"/>
              <a:ext cx="960" cy="416"/>
            </a:xfrm>
            <a:prstGeom prst="rect">
              <a:avLst/>
            </a:prstGeom>
            <a:gradFill rotWithShape="1">
              <a:gsLst>
                <a:gs pos="0">
                  <a:schemeClr val="tx2"/>
                </a:gs>
                <a:gs pos="100000">
                  <a:srgbClr val="0033CC"/>
                </a:gs>
              </a:gsLst>
              <a:lin ang="18900000" scaled="1"/>
            </a:gra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sz="2000" b="1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GB" altLang="en-US">
                  <a:solidFill>
                    <a:srgbClr val="FFFFFF"/>
                  </a:solidFill>
                </a:rPr>
                <a:t>By optical means</a:t>
              </a:r>
              <a:endParaRPr lang="en-US" altLang="en-US">
                <a:solidFill>
                  <a:srgbClr val="FFFFFF"/>
                </a:solidFill>
              </a:endParaRPr>
            </a:p>
          </p:txBody>
        </p:sp>
        <p:sp>
          <p:nvSpPr>
            <p:cNvPr id="30740" name="Text Box 16"/>
            <p:cNvSpPr txBox="1">
              <a:spLocks noChangeArrowheads="1"/>
            </p:cNvSpPr>
            <p:nvPr/>
          </p:nvSpPr>
          <p:spPr bwMode="auto">
            <a:xfrm>
              <a:off x="720" y="3023"/>
              <a:ext cx="1200" cy="416"/>
            </a:xfrm>
            <a:prstGeom prst="rect">
              <a:avLst/>
            </a:prstGeom>
            <a:gradFill rotWithShape="1">
              <a:gsLst>
                <a:gs pos="0">
                  <a:schemeClr val="tx2"/>
                </a:gs>
                <a:gs pos="100000">
                  <a:srgbClr val="0033CC"/>
                </a:gs>
              </a:gsLst>
              <a:lin ang="18900000" scaled="1"/>
            </a:gra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sz="2000" b="1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GB" altLang="en-US">
                  <a:solidFill>
                    <a:srgbClr val="FFFFFF"/>
                  </a:solidFill>
                </a:rPr>
                <a:t>Direct measurements</a:t>
              </a:r>
              <a:endParaRPr lang="en-US" altLang="en-US">
                <a:solidFill>
                  <a:srgbClr val="FFFFFF"/>
                </a:solidFill>
              </a:endParaRPr>
            </a:p>
          </p:txBody>
        </p:sp>
        <p:sp>
          <p:nvSpPr>
            <p:cNvPr id="30741" name="Line 17"/>
            <p:cNvSpPr>
              <a:spLocks noChangeShapeType="1"/>
            </p:cNvSpPr>
            <p:nvPr/>
          </p:nvSpPr>
          <p:spPr bwMode="auto">
            <a:xfrm>
              <a:off x="2784" y="2496"/>
              <a:ext cx="0" cy="38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742" name="Line 18"/>
            <p:cNvSpPr>
              <a:spLocks noChangeShapeType="1"/>
            </p:cNvSpPr>
            <p:nvPr/>
          </p:nvSpPr>
          <p:spPr bwMode="auto">
            <a:xfrm>
              <a:off x="1392" y="2880"/>
              <a:ext cx="302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743" name="Line 19"/>
            <p:cNvSpPr>
              <a:spLocks noChangeShapeType="1"/>
            </p:cNvSpPr>
            <p:nvPr/>
          </p:nvSpPr>
          <p:spPr bwMode="auto">
            <a:xfrm flipV="1">
              <a:off x="1392" y="2880"/>
              <a:ext cx="0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744" name="Line 20"/>
            <p:cNvSpPr>
              <a:spLocks noChangeShapeType="1"/>
            </p:cNvSpPr>
            <p:nvPr/>
          </p:nvSpPr>
          <p:spPr bwMode="auto">
            <a:xfrm flipV="1">
              <a:off x="2784" y="2880"/>
              <a:ext cx="0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745" name="Line 21"/>
            <p:cNvSpPr>
              <a:spLocks noChangeShapeType="1"/>
            </p:cNvSpPr>
            <p:nvPr/>
          </p:nvSpPr>
          <p:spPr bwMode="auto">
            <a:xfrm flipV="1">
              <a:off x="4416" y="2880"/>
              <a:ext cx="0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49187" name="Group 35"/>
          <p:cNvGrpSpPr>
            <a:grpSpLocks/>
          </p:cNvGrpSpPr>
          <p:nvPr/>
        </p:nvGrpSpPr>
        <p:grpSpPr bwMode="auto">
          <a:xfrm>
            <a:off x="304800" y="2667000"/>
            <a:ext cx="2667000" cy="3124200"/>
            <a:chOff x="144" y="1872"/>
            <a:chExt cx="1728" cy="1906"/>
          </a:xfrm>
        </p:grpSpPr>
        <p:pic>
          <p:nvPicPr>
            <p:cNvPr id="30732" name="Picture 30" descr="old pedometer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4" y="3072"/>
              <a:ext cx="816" cy="70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30733" name="Picture 31" descr="surveyor tape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4" y="2496"/>
              <a:ext cx="816" cy="54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30734" name="Picture 32" descr="mechanical odometer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4" y="1872"/>
              <a:ext cx="816" cy="6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0735" name="Picture 33" descr="modern pedometer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60" y="2976"/>
              <a:ext cx="912" cy="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0736" name="Picture 34" descr="wheel for measurement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60" y="1872"/>
              <a:ext cx="871" cy="11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49193" name="Group 41"/>
          <p:cNvGrpSpPr>
            <a:grpSpLocks/>
          </p:cNvGrpSpPr>
          <p:nvPr/>
        </p:nvGrpSpPr>
        <p:grpSpPr bwMode="auto">
          <a:xfrm>
            <a:off x="3352800" y="2667000"/>
            <a:ext cx="2682875" cy="3048000"/>
            <a:chOff x="2064" y="1680"/>
            <a:chExt cx="1690" cy="1920"/>
          </a:xfrm>
        </p:grpSpPr>
        <p:pic>
          <p:nvPicPr>
            <p:cNvPr id="30729" name="Picture 36" descr="Tripod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32" y="1680"/>
              <a:ext cx="922" cy="192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30730" name="Picture 38" descr="electronic theodolite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64" y="1680"/>
              <a:ext cx="708" cy="96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30731" name="Picture 40" descr="staff bubble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64" y="2640"/>
              <a:ext cx="710" cy="9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49196" name="Group 44"/>
          <p:cNvGrpSpPr>
            <a:grpSpLocks/>
          </p:cNvGrpSpPr>
          <p:nvPr/>
        </p:nvGrpSpPr>
        <p:grpSpPr bwMode="auto">
          <a:xfrm>
            <a:off x="6705600" y="2590800"/>
            <a:ext cx="1905000" cy="3124200"/>
            <a:chOff x="3936" y="1680"/>
            <a:chExt cx="1200" cy="2070"/>
          </a:xfrm>
        </p:grpSpPr>
        <p:pic>
          <p:nvPicPr>
            <p:cNvPr id="30727" name="Picture 42" descr="EDM"/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36" y="1680"/>
              <a:ext cx="1163" cy="10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0728" name="Picture 43" descr="EDM in remote area"/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36" y="2736"/>
              <a:ext cx="1200" cy="101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4027501461"/>
      </p:ext>
    </p:extLst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91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91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91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91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91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91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91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91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273050" rIns="0" bIns="0" rtlCol="0">
            <a:spAutoFit/>
          </a:bodyPr>
          <a:lstStyle/>
          <a:p>
            <a:pPr marL="2196465">
              <a:lnSpc>
                <a:spcPct val="100000"/>
              </a:lnSpc>
            </a:pPr>
            <a:r>
              <a:rPr dirty="0"/>
              <a:t>C</a:t>
            </a:r>
            <a:r>
              <a:rPr spc="-5" dirty="0"/>
              <a:t>u</a:t>
            </a:r>
            <a:r>
              <a:rPr dirty="0"/>
              <a:t>bi</a:t>
            </a:r>
            <a:r>
              <a:rPr spc="5" dirty="0"/>
              <a:t>t</a:t>
            </a:r>
            <a:r>
              <a:rPr dirty="0"/>
              <a:t>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34669" y="1647190"/>
            <a:ext cx="7770495" cy="42316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5600" marR="1447800" indent="-342900">
              <a:lnSpc>
                <a:spcPct val="100000"/>
              </a:lnSpc>
              <a:buChar char="•"/>
              <a:tabLst>
                <a:tab pos="354965" algn="l"/>
                <a:tab pos="355600" algn="l"/>
              </a:tabLst>
            </a:pPr>
            <a:r>
              <a:rPr sz="3200" spc="-5" dirty="0">
                <a:latin typeface="Arial"/>
                <a:cs typeface="Arial"/>
              </a:rPr>
              <a:t>Distance is one of the most basic  </a:t>
            </a:r>
            <a:r>
              <a:rPr sz="3200" spc="-10" dirty="0">
                <a:latin typeface="Arial"/>
                <a:cs typeface="Arial"/>
              </a:rPr>
              <a:t>engineering</a:t>
            </a:r>
            <a:r>
              <a:rPr sz="3200" spc="-55" dirty="0">
                <a:latin typeface="Arial"/>
                <a:cs typeface="Arial"/>
              </a:rPr>
              <a:t> </a:t>
            </a:r>
            <a:r>
              <a:rPr sz="3200" spc="-5" dirty="0">
                <a:latin typeface="Arial"/>
                <a:cs typeface="Arial"/>
              </a:rPr>
              <a:t>measurements</a:t>
            </a:r>
            <a:endParaRPr sz="3200">
              <a:latin typeface="Arial"/>
              <a:cs typeface="Arial"/>
            </a:endParaRPr>
          </a:p>
          <a:p>
            <a:pPr marL="355600" marR="5080" indent="-342900">
              <a:lnSpc>
                <a:spcPct val="100000"/>
              </a:lnSpc>
              <a:spcBef>
                <a:spcPts val="800"/>
              </a:spcBef>
              <a:buChar char="•"/>
              <a:tabLst>
                <a:tab pos="354965" algn="l"/>
                <a:tab pos="355600" algn="l"/>
              </a:tabLst>
            </a:pPr>
            <a:r>
              <a:rPr sz="3200" spc="-5" dirty="0">
                <a:latin typeface="Arial"/>
                <a:cs typeface="Arial"/>
              </a:rPr>
              <a:t>Early measurements were made in terms  of the dimensions of the</a:t>
            </a:r>
            <a:r>
              <a:rPr sz="3200" spc="-65" dirty="0">
                <a:latin typeface="Arial"/>
                <a:cs typeface="Arial"/>
              </a:rPr>
              <a:t> </a:t>
            </a:r>
            <a:r>
              <a:rPr sz="3200" spc="-10" dirty="0">
                <a:latin typeface="Arial"/>
                <a:cs typeface="Arial"/>
              </a:rPr>
              <a:t>body</a:t>
            </a:r>
            <a:endParaRPr sz="3200">
              <a:latin typeface="Arial"/>
              <a:cs typeface="Arial"/>
            </a:endParaRPr>
          </a:p>
          <a:p>
            <a:pPr marL="355600" marR="276225" indent="-342900">
              <a:lnSpc>
                <a:spcPct val="100000"/>
              </a:lnSpc>
              <a:spcBef>
                <a:spcPts val="79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3200" b="1" spc="-5" dirty="0">
                <a:latin typeface="Arial"/>
                <a:cs typeface="Arial"/>
              </a:rPr>
              <a:t>Cubits </a:t>
            </a:r>
            <a:r>
              <a:rPr sz="3200" dirty="0">
                <a:latin typeface="Arial"/>
                <a:cs typeface="Arial"/>
              </a:rPr>
              <a:t>- </a:t>
            </a:r>
            <a:r>
              <a:rPr sz="3200" spc="-5" dirty="0">
                <a:latin typeface="Arial"/>
                <a:cs typeface="Arial"/>
              </a:rPr>
              <a:t>the distance between the tip of  </a:t>
            </a:r>
            <a:r>
              <a:rPr sz="3200" dirty="0">
                <a:latin typeface="Arial"/>
                <a:cs typeface="Arial"/>
              </a:rPr>
              <a:t>your </a:t>
            </a:r>
            <a:r>
              <a:rPr sz="3200" spc="-5" dirty="0">
                <a:latin typeface="Arial"/>
                <a:cs typeface="Arial"/>
              </a:rPr>
              <a:t>middle finger </a:t>
            </a:r>
            <a:r>
              <a:rPr sz="3200" dirty="0">
                <a:latin typeface="Arial"/>
                <a:cs typeface="Arial"/>
              </a:rPr>
              <a:t>to </a:t>
            </a:r>
            <a:r>
              <a:rPr sz="3200" spc="-5" dirty="0">
                <a:latin typeface="Arial"/>
                <a:cs typeface="Arial"/>
              </a:rPr>
              <a:t>the</a:t>
            </a:r>
            <a:r>
              <a:rPr sz="3200" spc="-105" dirty="0">
                <a:latin typeface="Arial"/>
                <a:cs typeface="Arial"/>
              </a:rPr>
              <a:t> </a:t>
            </a:r>
            <a:r>
              <a:rPr sz="3200" spc="-5" dirty="0">
                <a:latin typeface="Arial"/>
                <a:cs typeface="Arial"/>
              </a:rPr>
              <a:t>elbow.</a:t>
            </a:r>
            <a:endParaRPr sz="32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800"/>
              </a:spcBef>
              <a:buChar char="•"/>
              <a:tabLst>
                <a:tab pos="354965" algn="l"/>
                <a:tab pos="355600" algn="l"/>
              </a:tabLst>
            </a:pPr>
            <a:r>
              <a:rPr sz="3200" spc="-5" dirty="0">
                <a:latin typeface="Arial"/>
                <a:cs typeface="Arial"/>
              </a:rPr>
              <a:t>Typically </a:t>
            </a:r>
            <a:r>
              <a:rPr sz="3200" dirty="0">
                <a:latin typeface="Arial"/>
                <a:cs typeface="Arial"/>
              </a:rPr>
              <a:t>to </a:t>
            </a:r>
            <a:r>
              <a:rPr sz="3200" spc="-5" dirty="0">
                <a:latin typeface="Arial"/>
                <a:cs typeface="Arial"/>
              </a:rPr>
              <a:t>measure cords and</a:t>
            </a:r>
            <a:r>
              <a:rPr sz="3200" spc="-45" dirty="0">
                <a:latin typeface="Arial"/>
                <a:cs typeface="Arial"/>
              </a:rPr>
              <a:t> </a:t>
            </a:r>
            <a:r>
              <a:rPr sz="3200" spc="-5" dirty="0">
                <a:latin typeface="Arial"/>
                <a:cs typeface="Arial"/>
              </a:rPr>
              <a:t>textiles</a:t>
            </a:r>
            <a:endParaRPr sz="3200">
              <a:latin typeface="Arial"/>
              <a:cs typeface="Arial"/>
            </a:endParaRPr>
          </a:p>
          <a:p>
            <a:pPr marL="755650" lvl="1" indent="-285750">
              <a:lnSpc>
                <a:spcPct val="100000"/>
              </a:lnSpc>
              <a:spcBef>
                <a:spcPts val="690"/>
              </a:spcBef>
              <a:buFont typeface="Wingdings"/>
              <a:buChar char=""/>
              <a:tabLst>
                <a:tab pos="755650" algn="l"/>
              </a:tabLst>
            </a:pPr>
            <a:r>
              <a:rPr sz="2800" spc="-5" dirty="0">
                <a:latin typeface="Arial"/>
                <a:cs typeface="Arial"/>
              </a:rPr>
              <a:t>(another </a:t>
            </a:r>
            <a:r>
              <a:rPr sz="2800" dirty="0">
                <a:latin typeface="Arial"/>
                <a:cs typeface="Arial"/>
              </a:rPr>
              <a:t>measure </a:t>
            </a:r>
            <a:r>
              <a:rPr sz="2800" spc="-5" dirty="0">
                <a:latin typeface="Arial"/>
                <a:cs typeface="Arial"/>
              </a:rPr>
              <a:t>was </a:t>
            </a:r>
            <a:r>
              <a:rPr sz="2800" dirty="0">
                <a:latin typeface="Arial"/>
                <a:cs typeface="Arial"/>
              </a:rPr>
              <a:t>24 digits or 6</a:t>
            </a:r>
            <a:r>
              <a:rPr sz="2800" spc="-20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palms)</a:t>
            </a:r>
            <a:endParaRPr sz="2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5"/>
          <p:cNvSpPr>
            <a:spLocks noGrp="1" noChangeArrowheads="1"/>
          </p:cNvSpPr>
          <p:nvPr>
            <p:ph type="title"/>
          </p:nvPr>
        </p:nvSpPr>
        <p:spPr>
          <a:noFill/>
          <a:extLs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 smtClean="0"/>
              <a:t> Direct measurements			</a:t>
            </a:r>
            <a:endParaRPr lang="en-GB" altLang="en-US" smtClean="0"/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600200"/>
            <a:ext cx="8382000" cy="4530725"/>
          </a:xfrm>
        </p:spPr>
        <p:txBody>
          <a:bodyPr/>
          <a:lstStyle/>
          <a:p>
            <a:r>
              <a:rPr lang="en-US" altLang="en-US" sz="2200" smtClean="0"/>
              <a:t>Instruments such as </a:t>
            </a:r>
          </a:p>
          <a:p>
            <a:pPr lvl="1"/>
            <a:r>
              <a:rPr lang="en-US" altLang="en-US" sz="2000" smtClean="0"/>
              <a:t>Pacing</a:t>
            </a:r>
          </a:p>
          <a:p>
            <a:pPr lvl="1"/>
            <a:r>
              <a:rPr lang="en-US" altLang="en-US" sz="2000" smtClean="0"/>
              <a:t>Passometer</a:t>
            </a:r>
          </a:p>
          <a:p>
            <a:pPr lvl="1"/>
            <a:r>
              <a:rPr lang="en-US" altLang="en-US" sz="2000" smtClean="0"/>
              <a:t>Pedometer</a:t>
            </a:r>
          </a:p>
          <a:p>
            <a:pPr lvl="1"/>
            <a:r>
              <a:rPr lang="en-US" altLang="en-US" sz="2000" smtClean="0"/>
              <a:t>Odometer or Speedometer </a:t>
            </a:r>
          </a:p>
          <a:p>
            <a:r>
              <a:rPr lang="en-GB" altLang="en-US" sz="2200" smtClean="0"/>
              <a:t>Rough methods for preliminary survey</a:t>
            </a:r>
          </a:p>
          <a:p>
            <a:r>
              <a:rPr lang="en-GB" altLang="en-US" sz="2200" smtClean="0"/>
              <a:t>Check of large mistakes in measurement made by more precise method</a:t>
            </a:r>
          </a:p>
          <a:p>
            <a:r>
              <a:rPr lang="en-GB" altLang="en-US" sz="2200" smtClean="0"/>
              <a:t>Unsuitable in irregular and sloping ground</a:t>
            </a:r>
          </a:p>
          <a:p>
            <a:r>
              <a:rPr lang="en-GB" altLang="en-US" sz="2200" smtClean="0"/>
              <a:t>Precision – 1/50 to 1/200</a:t>
            </a:r>
          </a:p>
          <a:p>
            <a:endParaRPr lang="en-US" altLang="en-US" sz="2200" smtClean="0"/>
          </a:p>
        </p:txBody>
      </p:sp>
    </p:spTree>
    <p:extLst>
      <p:ext uri="{BB962C8B-B14F-4D97-AF65-F5344CB8AC3E}">
        <p14:creationId xmlns:p14="http://schemas.microsoft.com/office/powerpoint/2010/main" val="2667649772"/>
      </p:ext>
    </p:extLst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33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133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133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133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133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133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133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9" dur="500"/>
                                        <p:tgtEl>
                                          <p:spTgt spid="1331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5" grpId="0" build="p"/>
    </p:bld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Taping / Chaining </a:t>
            </a:r>
            <a:endParaRPr lang="en-GB" altLang="en-US" smtClean="0"/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600200"/>
            <a:ext cx="7467600" cy="4530725"/>
          </a:xfrm>
        </p:spPr>
        <p:txBody>
          <a:bodyPr/>
          <a:lstStyle/>
          <a:p>
            <a:r>
              <a:rPr lang="en-GB" altLang="en-US" sz="2200" smtClean="0"/>
              <a:t>Chaining or taping  carries same meaning</a:t>
            </a:r>
          </a:p>
          <a:p>
            <a:pPr lvl="1"/>
            <a:r>
              <a:rPr lang="en-GB" altLang="en-US" sz="2000" smtClean="0"/>
              <a:t>Use of either chain or tape.</a:t>
            </a:r>
          </a:p>
          <a:p>
            <a:pPr lvl="1"/>
            <a:r>
              <a:rPr lang="en-US" altLang="en-US" sz="2000" smtClean="0"/>
              <a:t>One of the accurate method of direct measurements</a:t>
            </a:r>
          </a:p>
          <a:p>
            <a:pPr lvl="1"/>
            <a:r>
              <a:rPr lang="en-GB" altLang="en-US" sz="2000" smtClean="0"/>
              <a:t>This method is basis for most surveying.</a:t>
            </a:r>
          </a:p>
          <a:p>
            <a:pPr lvl="1"/>
            <a:r>
              <a:rPr lang="en-GB" altLang="en-US" sz="2000" smtClean="0"/>
              <a:t>Precision </a:t>
            </a:r>
          </a:p>
          <a:p>
            <a:pPr lvl="2"/>
            <a:r>
              <a:rPr lang="en-GB" altLang="en-US" sz="1800" smtClean="0"/>
              <a:t>1/1000 to 1/5000 (ordinary land survey)</a:t>
            </a:r>
          </a:p>
          <a:p>
            <a:r>
              <a:rPr lang="en-US" altLang="en-US" sz="2200" smtClean="0"/>
              <a:t>Use of chain or tape</a:t>
            </a:r>
          </a:p>
          <a:p>
            <a:pPr lvl="1"/>
            <a:r>
              <a:rPr lang="en-US" altLang="en-US" sz="2000" smtClean="0"/>
              <a:t>Chain (Early 1600s)</a:t>
            </a:r>
          </a:p>
          <a:p>
            <a:pPr lvl="1"/>
            <a:r>
              <a:rPr lang="en-US" altLang="en-US" sz="2000" smtClean="0"/>
              <a:t>Steel tape in use by early 2000s</a:t>
            </a:r>
          </a:p>
          <a:p>
            <a:pPr lvl="1"/>
            <a:r>
              <a:rPr lang="en-US" altLang="en-US" sz="2000" smtClean="0"/>
              <a:t>Tape is very common nowadays. </a:t>
            </a:r>
          </a:p>
          <a:p>
            <a:pPr lvl="2"/>
            <a:endParaRPr lang="en-US" altLang="en-US" sz="1800" smtClean="0"/>
          </a:p>
        </p:txBody>
      </p:sp>
      <p:pic>
        <p:nvPicPr>
          <p:cNvPr id="32772" name="Picture 5" descr="engineer's chain"/>
          <p:cNvPicPr>
            <a:picLocks noChangeAspect="1" noChangeArrowheads="1"/>
          </p:cNvPicPr>
          <p:nvPr>
            <p:ph sz="quarter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391400" y="1524000"/>
            <a:ext cx="1624013" cy="1217613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2773" name="Picture 10" descr="surveyor tape"/>
          <p:cNvPicPr>
            <a:picLocks noChangeAspect="1" noChangeArrowheads="1"/>
          </p:cNvPicPr>
          <p:nvPr>
            <p:ph sz="quarter" idx="3"/>
          </p:nvPr>
        </p:nvPicPr>
        <p:blipFill>
          <a:blip r:embed="rId3">
            <a:clrChange>
              <a:clrFrom>
                <a:srgbClr val="FEFFFA"/>
              </a:clrFrom>
              <a:clrTo>
                <a:srgbClr val="FEFFFA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934200" y="4419600"/>
            <a:ext cx="2041525" cy="1552575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5083584"/>
      </p:ext>
    </p:extLst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53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153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153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153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53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536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1536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1536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" dur="500"/>
                                        <p:tgtEl>
                                          <p:spTgt spid="1536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3" grpId="0" build="p"/>
    </p:bld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Instruments for chaining/taping</a:t>
            </a:r>
            <a:endParaRPr lang="en-GB" altLang="en-US" smtClean="0"/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r>
              <a:rPr lang="en-US" altLang="en-US" sz="2200" smtClean="0"/>
              <a:t>Chain/tape</a:t>
            </a:r>
          </a:p>
          <a:p>
            <a:r>
              <a:rPr lang="en-GB" altLang="en-US" sz="2200" smtClean="0"/>
              <a:t>Arrows</a:t>
            </a:r>
          </a:p>
          <a:p>
            <a:r>
              <a:rPr lang="en-GB" altLang="en-US" sz="2200" smtClean="0"/>
              <a:t>pegs</a:t>
            </a:r>
          </a:p>
          <a:p>
            <a:r>
              <a:rPr lang="en-GB" altLang="en-US" sz="2200" smtClean="0"/>
              <a:t>Ranging rods</a:t>
            </a:r>
          </a:p>
          <a:p>
            <a:r>
              <a:rPr lang="en-GB" altLang="en-US" sz="2200" smtClean="0"/>
              <a:t>Plumb bob</a:t>
            </a:r>
          </a:p>
          <a:p>
            <a:r>
              <a:rPr lang="en-GB" altLang="en-US" sz="2200" smtClean="0"/>
              <a:t>Hand level</a:t>
            </a:r>
            <a:endParaRPr lang="en-US" altLang="en-US" sz="2200" smtClean="0"/>
          </a:p>
          <a:p>
            <a:pPr lvl="2">
              <a:buFont typeface="Wingdings" panose="05000000000000000000" pitchFamily="2" charset="2"/>
              <a:buNone/>
            </a:pPr>
            <a:endParaRPr lang="en-US" altLang="en-US" sz="1800" smtClean="0"/>
          </a:p>
          <a:p>
            <a:pPr lvl="2">
              <a:buFont typeface="Wingdings" panose="05000000000000000000" pitchFamily="2" charset="2"/>
              <a:buNone/>
            </a:pPr>
            <a:endParaRPr lang="en-US" altLang="en-US" sz="1800" smtClean="0"/>
          </a:p>
          <a:p>
            <a:pPr lvl="2"/>
            <a:endParaRPr lang="en-US" altLang="en-US" sz="1800" smtClean="0"/>
          </a:p>
          <a:p>
            <a:pPr lvl="3">
              <a:buFont typeface="Wingdings" panose="05000000000000000000" pitchFamily="2" charset="2"/>
              <a:buNone/>
            </a:pPr>
            <a:endParaRPr lang="en-GB" altLang="en-US" sz="1800" smtClean="0"/>
          </a:p>
          <a:p>
            <a:pPr lvl="3">
              <a:buFont typeface="Wingdings" panose="05000000000000000000" pitchFamily="2" charset="2"/>
              <a:buNone/>
            </a:pPr>
            <a:endParaRPr lang="en-GB" altLang="en-US" sz="1800" smtClean="0"/>
          </a:p>
        </p:txBody>
      </p:sp>
      <p:grpSp>
        <p:nvGrpSpPr>
          <p:cNvPr id="33796" name="Group 16"/>
          <p:cNvGrpSpPr>
            <a:grpSpLocks/>
          </p:cNvGrpSpPr>
          <p:nvPr/>
        </p:nvGrpSpPr>
        <p:grpSpPr bwMode="auto">
          <a:xfrm>
            <a:off x="1752600" y="1524000"/>
            <a:ext cx="7239000" cy="4953000"/>
            <a:chOff x="1104" y="960"/>
            <a:chExt cx="4560" cy="3120"/>
          </a:xfrm>
        </p:grpSpPr>
        <p:grpSp>
          <p:nvGrpSpPr>
            <p:cNvPr id="33797" name="Group 11"/>
            <p:cNvGrpSpPr>
              <a:grpSpLocks/>
            </p:cNvGrpSpPr>
            <p:nvPr/>
          </p:nvGrpSpPr>
          <p:grpSpPr bwMode="auto">
            <a:xfrm>
              <a:off x="1104" y="1728"/>
              <a:ext cx="4327" cy="2352"/>
              <a:chOff x="96" y="1056"/>
              <a:chExt cx="5383" cy="2736"/>
            </a:xfrm>
          </p:grpSpPr>
          <p:pic>
            <p:nvPicPr>
              <p:cNvPr id="33801" name="Picture 4" descr="arrows"/>
              <p:cNvPicPr>
                <a:picLocks noChangeAspect="1" noChangeArrowheads="1"/>
              </p:cNvPicPr>
              <p:nvPr/>
            </p:nvPicPr>
            <p:blipFill>
              <a:blip r:embed="rId2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368" y="1056"/>
                <a:ext cx="1099" cy="114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</p:pic>
          <p:pic>
            <p:nvPicPr>
              <p:cNvPr id="33802" name="Picture 6" descr="plum bob"/>
              <p:cNvPicPr>
                <a:picLocks noChangeAspect="1" noChangeArrowheads="1"/>
              </p:cNvPicPr>
              <p:nvPr/>
            </p:nvPicPr>
            <p:blipFill>
              <a:blip r:embed="rId3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656" y="2371"/>
                <a:ext cx="823" cy="137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</p:pic>
          <p:pic>
            <p:nvPicPr>
              <p:cNvPr id="33803" name="Picture 8" descr="clinometer"/>
              <p:cNvPicPr>
                <a:picLocks noChangeAspect="1" noChangeArrowheads="1"/>
              </p:cNvPicPr>
              <p:nvPr/>
            </p:nvPicPr>
            <p:blipFill>
              <a:blip r:embed="rId4">
                <a:clrChange>
                  <a:clrFrom>
                    <a:srgbClr val="FEFFFA"/>
                  </a:clrFrom>
                  <a:clrTo>
                    <a:srgbClr val="FEFFFA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920" y="1366"/>
                <a:ext cx="2320" cy="83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33804" name="Picture 9" descr="Spring balance"/>
              <p:cNvPicPr>
                <a:picLocks noChangeAspect="1" noChangeArrowheads="1"/>
              </p:cNvPicPr>
              <p:nvPr/>
            </p:nvPicPr>
            <p:blipFill>
              <a:blip r:embed="rId5">
                <a:clrChange>
                  <a:clrFrom>
                    <a:srgbClr val="FFFFFD"/>
                  </a:clrFrom>
                  <a:clrTo>
                    <a:srgbClr val="FFFFFD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96" y="2928"/>
                <a:ext cx="2784" cy="77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33805" name="Picture 10" descr="peg"/>
              <p:cNvPicPr>
                <a:picLocks noChangeAspect="1" noChangeArrowheads="1"/>
              </p:cNvPicPr>
              <p:nvPr/>
            </p:nvPicPr>
            <p:blipFill>
              <a:blip r:embed="rId6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479" y="2160"/>
                <a:ext cx="735" cy="16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pic>
          <p:nvPicPr>
            <p:cNvPr id="33798" name="Picture 13" descr="Gunter_chain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68" y="960"/>
              <a:ext cx="1056" cy="8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3799" name="Picture 14" descr="100 link chain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20" y="960"/>
              <a:ext cx="1248" cy="8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3800" name="Picture 15" descr="tape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68" y="960"/>
              <a:ext cx="1296" cy="8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53771715"/>
      </p:ext>
    </p:extLst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Instruments for chaining/taping</a:t>
            </a:r>
            <a:endParaRPr lang="en-GB" altLang="en-US" smtClean="0"/>
          </a:p>
        </p:txBody>
      </p:sp>
      <p:sp>
        <p:nvSpPr>
          <p:cNvPr id="8909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600200"/>
            <a:ext cx="4038600" cy="838200"/>
          </a:xfrm>
        </p:spPr>
        <p:txBody>
          <a:bodyPr/>
          <a:lstStyle/>
          <a:p>
            <a:r>
              <a:rPr lang="en-US" altLang="en-US" sz="2200" smtClean="0"/>
              <a:t>Arrows</a:t>
            </a:r>
          </a:p>
          <a:p>
            <a:pPr lvl="1"/>
            <a:r>
              <a:rPr lang="en-GB" altLang="en-US" sz="2000" smtClean="0"/>
              <a:t>10 arrows</a:t>
            </a:r>
          </a:p>
        </p:txBody>
      </p:sp>
      <p:pic>
        <p:nvPicPr>
          <p:cNvPr id="89156" name="Picture 68" descr="arrows"/>
          <p:cNvPicPr>
            <a:picLocks noChangeAspect="1" noChangeArrowheads="1"/>
          </p:cNvPicPr>
          <p:nvPr>
            <p:ph sz="quarter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124200" y="1600200"/>
            <a:ext cx="1447800" cy="1828800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34821" name="Text Box 66"/>
          <p:cNvSpPr txBox="1">
            <a:spLocks noChangeArrowheads="1"/>
          </p:cNvSpPr>
          <p:nvPr/>
        </p:nvSpPr>
        <p:spPr bwMode="auto">
          <a:xfrm>
            <a:off x="6629400" y="228600"/>
            <a:ext cx="18288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000" b="1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r>
              <a:rPr lang="en-GB" altLang="en-US"/>
              <a:t>Contd….</a:t>
            </a:r>
            <a:endParaRPr lang="en-US" altLang="en-US"/>
          </a:p>
        </p:txBody>
      </p:sp>
      <p:sp>
        <p:nvSpPr>
          <p:cNvPr id="89155" name="Text Box 67"/>
          <p:cNvSpPr txBox="1">
            <a:spLocks noChangeArrowheads="1"/>
          </p:cNvSpPr>
          <p:nvPr/>
        </p:nvSpPr>
        <p:spPr bwMode="auto">
          <a:xfrm>
            <a:off x="533400" y="2895600"/>
            <a:ext cx="5410200" cy="1187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000" b="1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>
              <a:defRPr sz="2000" b="1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Blip>
                <a:blip r:embed="rId3"/>
              </a:buBlip>
            </a:pPr>
            <a:r>
              <a:rPr lang="en-US" altLang="en-US" sz="2400">
                <a:solidFill>
                  <a:srgbClr val="247A7C"/>
                </a:solidFill>
              </a:rPr>
              <a:t>  Pegs</a:t>
            </a:r>
          </a:p>
          <a:p>
            <a:pPr lvl="1" eaLnBrk="1" hangingPunct="1">
              <a:spcBef>
                <a:spcPct val="20000"/>
              </a:spcBef>
              <a:buClr>
                <a:srgbClr val="000099"/>
              </a:buClr>
              <a:buSzPct val="60000"/>
              <a:buFont typeface="Wingdings" panose="05000000000000000000" pitchFamily="2" charset="2"/>
              <a:buChar char="Ø"/>
            </a:pPr>
            <a:r>
              <a:rPr lang="en-GB" altLang="en-US">
                <a:solidFill>
                  <a:srgbClr val="247A7C"/>
                </a:solidFill>
              </a:rPr>
              <a:t>  Station position</a:t>
            </a:r>
          </a:p>
          <a:p>
            <a:pPr lvl="1" eaLnBrk="1" hangingPunct="1">
              <a:spcBef>
                <a:spcPct val="20000"/>
              </a:spcBef>
              <a:buClr>
                <a:srgbClr val="000099"/>
              </a:buClr>
              <a:buSzPct val="60000"/>
              <a:buFont typeface="Wingdings" panose="05000000000000000000" pitchFamily="2" charset="2"/>
              <a:buChar char="Ø"/>
            </a:pPr>
            <a:r>
              <a:rPr lang="en-GB" altLang="en-US">
                <a:solidFill>
                  <a:srgbClr val="247A7C"/>
                </a:solidFill>
              </a:rPr>
              <a:t> Terminal points of survey line</a:t>
            </a:r>
            <a:endParaRPr lang="en-US" altLang="en-US"/>
          </a:p>
        </p:txBody>
      </p:sp>
      <p:pic>
        <p:nvPicPr>
          <p:cNvPr id="89158" name="Picture 70" descr="peg"/>
          <p:cNvPicPr>
            <a:picLocks noChangeAspect="1" noChangeArrowheads="1"/>
          </p:cNvPicPr>
          <p:nvPr>
            <p:ph sz="quarter" idx="3"/>
          </p:nvPr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134" r="39020"/>
          <a:stretch>
            <a:fillRect/>
          </a:stretch>
        </p:blipFill>
        <p:spPr>
          <a:xfrm>
            <a:off x="8229600" y="1828800"/>
            <a:ext cx="609600" cy="3886200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89160" name="Picture 72" descr="driving the peg inside ground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2362200"/>
            <a:ext cx="2633663" cy="281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14739512"/>
      </p:ext>
    </p:extLst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90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890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891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891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89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91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891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891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91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9091" grpId="0" build="p"/>
      <p:bldP spid="89155" grpId="0"/>
    </p:bld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 Instruments for chaining/taping</a:t>
            </a:r>
            <a:endParaRPr lang="en-GB" altLang="en-US" smtClean="0"/>
          </a:p>
        </p:txBody>
      </p:sp>
      <p:sp>
        <p:nvSpPr>
          <p:cNvPr id="9318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600200"/>
            <a:ext cx="8458200" cy="4530725"/>
          </a:xfrm>
        </p:spPr>
        <p:txBody>
          <a:bodyPr/>
          <a:lstStyle/>
          <a:p>
            <a:r>
              <a:rPr lang="en-US" altLang="en-US" sz="2400" smtClean="0"/>
              <a:t>Ranging rods</a:t>
            </a:r>
          </a:p>
          <a:p>
            <a:pPr lvl="1"/>
            <a:r>
              <a:rPr lang="en-GB" altLang="en-US" sz="2000" smtClean="0"/>
              <a:t>Used to range intermediate points on survey line</a:t>
            </a:r>
          </a:p>
          <a:p>
            <a:pPr lvl="1"/>
            <a:r>
              <a:rPr lang="en-GB" altLang="en-US" sz="2000" smtClean="0"/>
              <a:t>Length 2 m ( very common) or 3 m</a:t>
            </a:r>
          </a:p>
          <a:p>
            <a:pPr lvl="1"/>
            <a:r>
              <a:rPr lang="en-GB" altLang="en-US" sz="2000" smtClean="0"/>
              <a:t>Bands of 20 cm painted alternate colour( red &amp; white, black &amp; white)</a:t>
            </a:r>
          </a:p>
          <a:p>
            <a:r>
              <a:rPr lang="en-US" altLang="en-US" sz="2400" smtClean="0"/>
              <a:t>Ranging poles</a:t>
            </a:r>
          </a:p>
          <a:p>
            <a:pPr lvl="1"/>
            <a:r>
              <a:rPr lang="en-GB" altLang="en-US" sz="2000" smtClean="0"/>
              <a:t>Similar to ranging rod but big in size</a:t>
            </a:r>
          </a:p>
          <a:p>
            <a:pPr lvl="1"/>
            <a:r>
              <a:rPr lang="en-GB" altLang="en-US" sz="2000" smtClean="0"/>
              <a:t>Used in case of long lines</a:t>
            </a:r>
            <a:endParaRPr lang="en-US" altLang="en-US" sz="2000" smtClean="0"/>
          </a:p>
          <a:p>
            <a:pPr lvl="1"/>
            <a:r>
              <a:rPr lang="en-GB" altLang="en-US" sz="2000" smtClean="0"/>
              <a:t>Used to range intermediate points on survey line</a:t>
            </a:r>
          </a:p>
          <a:p>
            <a:pPr lvl="1"/>
            <a:endParaRPr lang="en-GB" altLang="en-US" sz="2000" smtClean="0"/>
          </a:p>
          <a:p>
            <a:pPr lvl="1"/>
            <a:endParaRPr lang="en-GB" altLang="en-US" sz="2000" smtClean="0"/>
          </a:p>
        </p:txBody>
      </p:sp>
      <p:sp>
        <p:nvSpPr>
          <p:cNvPr id="35844" name="Text Box 23"/>
          <p:cNvSpPr txBox="1">
            <a:spLocks noChangeArrowheads="1"/>
          </p:cNvSpPr>
          <p:nvPr/>
        </p:nvSpPr>
        <p:spPr bwMode="auto">
          <a:xfrm>
            <a:off x="6477000" y="304800"/>
            <a:ext cx="18288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000" b="1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r>
              <a:rPr lang="en-GB" altLang="en-US"/>
              <a:t>Contd….</a:t>
            </a:r>
            <a:endParaRPr lang="en-US" altLang="en-US"/>
          </a:p>
        </p:txBody>
      </p:sp>
      <p:pic>
        <p:nvPicPr>
          <p:cNvPr id="35845" name="Picture 24" descr="ranging rod"/>
          <p:cNvPicPr>
            <a:picLocks noChangeAspect="1" noChangeArrowheads="1"/>
          </p:cNvPicPr>
          <p:nvPr>
            <p:ph sz="half" idx="2"/>
          </p:nvPr>
        </p:nvPicPr>
        <p:blipFill>
          <a:blip r:embed="rId2">
            <a:clrChange>
              <a:clrFrom>
                <a:srgbClr val="DCDCDC"/>
              </a:clrFrom>
              <a:clrTo>
                <a:srgbClr val="DCDCDC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186738" y="1371600"/>
            <a:ext cx="417512" cy="4800600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47893762"/>
      </p:ext>
    </p:extLst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31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931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931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931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931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931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9318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9318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3187" grpId="0" build="p"/>
    </p:bld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 Instruments for chaining/taping</a:t>
            </a:r>
            <a:endParaRPr lang="en-GB" altLang="en-US" smtClean="0"/>
          </a:p>
        </p:txBody>
      </p:sp>
      <p:sp>
        <p:nvSpPr>
          <p:cNvPr id="23142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600200"/>
            <a:ext cx="5029200" cy="4530725"/>
          </a:xfrm>
        </p:spPr>
        <p:txBody>
          <a:bodyPr/>
          <a:lstStyle/>
          <a:p>
            <a:r>
              <a:rPr lang="en-US" altLang="en-US" sz="2200" smtClean="0"/>
              <a:t>Plumb bob</a:t>
            </a:r>
          </a:p>
          <a:p>
            <a:pPr lvl="1"/>
            <a:r>
              <a:rPr lang="en-GB" altLang="en-US" sz="2000" smtClean="0"/>
              <a:t>Verticality of ranging pole</a:t>
            </a:r>
          </a:p>
          <a:p>
            <a:pPr lvl="1"/>
            <a:r>
              <a:rPr lang="en-GB" altLang="en-US" sz="2000" smtClean="0"/>
              <a:t>Transferring the points to ground</a:t>
            </a:r>
          </a:p>
          <a:p>
            <a:pPr lvl="1"/>
            <a:r>
              <a:rPr lang="en-GB" altLang="en-US" sz="2000" smtClean="0"/>
              <a:t>Also used for centring purpose in other surveying methods.</a:t>
            </a:r>
          </a:p>
        </p:txBody>
      </p:sp>
      <p:pic>
        <p:nvPicPr>
          <p:cNvPr id="36868" name="Picture 4" descr="plumbob"/>
          <p:cNvPicPr>
            <a:picLocks noChangeAspect="1" noChangeArrowheads="1"/>
          </p:cNvPicPr>
          <p:nvPr>
            <p:ph sz="quarter" idx="2"/>
          </p:nvPr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791200" y="1600200"/>
            <a:ext cx="2819400" cy="2384425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36869" name="Text Box 5"/>
          <p:cNvSpPr txBox="1">
            <a:spLocks noChangeArrowheads="1"/>
          </p:cNvSpPr>
          <p:nvPr/>
        </p:nvSpPr>
        <p:spPr bwMode="auto">
          <a:xfrm>
            <a:off x="6858000" y="304800"/>
            <a:ext cx="14478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000" b="1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r>
              <a:rPr lang="en-GB" altLang="en-US"/>
              <a:t>Contd….</a:t>
            </a:r>
            <a:endParaRPr lang="en-US" altLang="en-US"/>
          </a:p>
        </p:txBody>
      </p:sp>
      <p:pic>
        <p:nvPicPr>
          <p:cNvPr id="36870" name="Picture 6" descr="plum bob"/>
          <p:cNvPicPr>
            <a:picLocks noChangeAspect="1" noChangeArrowheads="1"/>
          </p:cNvPicPr>
          <p:nvPr>
            <p:ph sz="quarter" idx="3"/>
          </p:nvPr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905000" y="3657600"/>
            <a:ext cx="787400" cy="2438400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09933611"/>
      </p:ext>
    </p:extLst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4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314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4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2314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4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2314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4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2314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1427" grpId="0" build="p"/>
    </p:bld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Different types of chain/tape</a:t>
            </a:r>
            <a:endParaRPr lang="en-GB" altLang="en-US" smtClean="0"/>
          </a:p>
        </p:txBody>
      </p:sp>
      <p:sp>
        <p:nvSpPr>
          <p:cNvPr id="8806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600200"/>
            <a:ext cx="5334000" cy="4530725"/>
          </a:xfrm>
        </p:spPr>
        <p:txBody>
          <a:bodyPr/>
          <a:lstStyle/>
          <a:p>
            <a:r>
              <a:rPr lang="en-US" altLang="en-US" sz="2200" smtClean="0"/>
              <a:t>Chain (Absolute equipment at present)</a:t>
            </a:r>
          </a:p>
          <a:p>
            <a:pPr lvl="1"/>
            <a:r>
              <a:rPr lang="en-US" altLang="en-US" sz="2000" smtClean="0"/>
              <a:t>Metric chain (available in 5,10,20 meter)</a:t>
            </a:r>
          </a:p>
          <a:p>
            <a:pPr lvl="1"/>
            <a:r>
              <a:rPr lang="en-US" altLang="en-US" sz="2000" smtClean="0"/>
              <a:t>Gunter’s or surveyor’s chain (66 ft of 100 links)</a:t>
            </a:r>
          </a:p>
          <a:p>
            <a:pPr lvl="1"/>
            <a:r>
              <a:rPr lang="en-US" altLang="en-US" sz="2000" smtClean="0"/>
              <a:t>Engineer’s chain (100 ft of 100 links)</a:t>
            </a:r>
          </a:p>
          <a:p>
            <a:pPr lvl="1"/>
            <a:r>
              <a:rPr lang="en-US" altLang="en-US" sz="2000" smtClean="0"/>
              <a:t>Revenue chain (33 ft of 16 links)</a:t>
            </a:r>
          </a:p>
          <a:p>
            <a:pPr lvl="1"/>
            <a:r>
              <a:rPr lang="en-US" altLang="en-US" sz="2000" smtClean="0"/>
              <a:t>Steel band or band chain ( 20 or 30 m)</a:t>
            </a:r>
          </a:p>
          <a:p>
            <a:pPr lvl="2">
              <a:buFont typeface="Wingdings" panose="05000000000000000000" pitchFamily="2" charset="2"/>
              <a:buNone/>
            </a:pPr>
            <a:endParaRPr lang="en-GB" altLang="en-US" sz="1800" smtClean="0"/>
          </a:p>
        </p:txBody>
      </p:sp>
      <p:pic>
        <p:nvPicPr>
          <p:cNvPr id="88069" name="Picture 5" descr="100 link chain"/>
          <p:cNvPicPr>
            <a:picLocks noChangeAspect="1" noChangeArrowheads="1"/>
          </p:cNvPicPr>
          <p:nvPr>
            <p:ph sz="quarter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019800" y="1676400"/>
            <a:ext cx="2743200" cy="1951038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27841948"/>
      </p:ext>
    </p:extLst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80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880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880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880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880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880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880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880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8067" grpId="0" build="p"/>
    </p:bld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Different types of chain/tape</a:t>
            </a:r>
            <a:endParaRPr lang="en-GB" altLang="en-US" smtClean="0"/>
          </a:p>
        </p:txBody>
      </p:sp>
      <p:sp>
        <p:nvSpPr>
          <p:cNvPr id="8704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600200"/>
            <a:ext cx="5867400" cy="2286000"/>
          </a:xfrm>
        </p:spPr>
        <p:txBody>
          <a:bodyPr/>
          <a:lstStyle/>
          <a:p>
            <a:r>
              <a:rPr lang="en-US" altLang="en-US" sz="2200" smtClean="0"/>
              <a:t>Tape</a:t>
            </a:r>
          </a:p>
          <a:p>
            <a:pPr lvl="1"/>
            <a:r>
              <a:rPr lang="en-US" altLang="en-US" sz="2000" smtClean="0"/>
              <a:t>Cloth or Lenin tape </a:t>
            </a:r>
          </a:p>
          <a:p>
            <a:pPr lvl="1"/>
            <a:r>
              <a:rPr lang="en-US" altLang="en-US" sz="2000" smtClean="0"/>
              <a:t>Metallic tape</a:t>
            </a:r>
          </a:p>
          <a:p>
            <a:pPr lvl="1"/>
            <a:r>
              <a:rPr lang="en-US" altLang="en-US" sz="2000" smtClean="0"/>
              <a:t>Steel tape</a:t>
            </a:r>
          </a:p>
          <a:p>
            <a:pPr lvl="1"/>
            <a:r>
              <a:rPr lang="en-US" altLang="en-US" sz="2000" smtClean="0"/>
              <a:t>Invar tape (Alloy of nickel 36% &amp; steel)</a:t>
            </a:r>
          </a:p>
          <a:p>
            <a:pPr lvl="2"/>
            <a:endParaRPr lang="en-US" altLang="en-US" sz="1800" smtClean="0"/>
          </a:p>
          <a:p>
            <a:pPr lvl="2">
              <a:buFont typeface="Wingdings" panose="05000000000000000000" pitchFamily="2" charset="2"/>
              <a:buNone/>
            </a:pPr>
            <a:endParaRPr lang="en-US" altLang="en-US" sz="1800" smtClean="0"/>
          </a:p>
          <a:p>
            <a:pPr lvl="2">
              <a:buFont typeface="Wingdings" panose="05000000000000000000" pitchFamily="2" charset="2"/>
              <a:buNone/>
            </a:pPr>
            <a:endParaRPr lang="en-US" altLang="en-US" sz="1800" smtClean="0"/>
          </a:p>
          <a:p>
            <a:pPr lvl="2"/>
            <a:endParaRPr lang="en-US" altLang="en-US" sz="1800" smtClean="0"/>
          </a:p>
          <a:p>
            <a:pPr lvl="3">
              <a:buFont typeface="Wingdings" panose="05000000000000000000" pitchFamily="2" charset="2"/>
              <a:buNone/>
            </a:pPr>
            <a:endParaRPr lang="en-GB" altLang="en-US" sz="1800" smtClean="0"/>
          </a:p>
          <a:p>
            <a:pPr lvl="3">
              <a:buFont typeface="Wingdings" panose="05000000000000000000" pitchFamily="2" charset="2"/>
              <a:buNone/>
            </a:pPr>
            <a:endParaRPr lang="en-GB" altLang="en-US" sz="1800" smtClean="0"/>
          </a:p>
        </p:txBody>
      </p:sp>
      <p:sp>
        <p:nvSpPr>
          <p:cNvPr id="38916" name="Text Box 10"/>
          <p:cNvSpPr txBox="1">
            <a:spLocks noChangeArrowheads="1"/>
          </p:cNvSpPr>
          <p:nvPr/>
        </p:nvSpPr>
        <p:spPr bwMode="auto">
          <a:xfrm>
            <a:off x="6324600" y="304800"/>
            <a:ext cx="18288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000" b="1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r>
              <a:rPr lang="en-GB" altLang="en-US"/>
              <a:t>Contd….</a:t>
            </a:r>
            <a:endParaRPr lang="en-US" altLang="en-US"/>
          </a:p>
        </p:txBody>
      </p:sp>
      <p:grpSp>
        <p:nvGrpSpPr>
          <p:cNvPr id="87059" name="Group 19"/>
          <p:cNvGrpSpPr>
            <a:grpSpLocks/>
          </p:cNvGrpSpPr>
          <p:nvPr/>
        </p:nvGrpSpPr>
        <p:grpSpPr bwMode="auto">
          <a:xfrm>
            <a:off x="228600" y="4114800"/>
            <a:ext cx="8915400" cy="1890713"/>
            <a:chOff x="144" y="2592"/>
            <a:chExt cx="5616" cy="1191"/>
          </a:xfrm>
        </p:grpSpPr>
        <p:pic>
          <p:nvPicPr>
            <p:cNvPr id="38918" name="Picture 8" descr="steek tape"/>
            <p:cNvPicPr>
              <a:picLocks noChangeAspect="1" noChangeArrowheads="1"/>
            </p:cNvPicPr>
            <p:nvPr/>
          </p:nvPicPr>
          <p:blipFill>
            <a:blip r:embed="rId2">
              <a:clrChange>
                <a:clrFrom>
                  <a:srgbClr val="FEFEFE"/>
                </a:clrFrom>
                <a:clrTo>
                  <a:srgbClr val="FEFEFE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68" y="2640"/>
              <a:ext cx="1230" cy="83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38919" name="Picture 11" descr="surveyor tape"/>
            <p:cNvPicPr>
              <a:picLocks noChangeAspect="1" noChangeArrowheads="1"/>
            </p:cNvPicPr>
            <p:nvPr/>
          </p:nvPicPr>
          <p:blipFill>
            <a:blip r:embed="rId3">
              <a:clrChange>
                <a:clrFrom>
                  <a:srgbClr val="FEFFFA"/>
                </a:clrFrom>
                <a:clrTo>
                  <a:srgbClr val="FEFFFA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24" y="2592"/>
              <a:ext cx="1344" cy="102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38920" name="Picture 13" descr="fibre glass measuring tape"/>
            <p:cNvPicPr>
              <a:picLocks noChangeAspect="1" noChangeArrowheads="1"/>
            </p:cNvPicPr>
            <p:nvPr/>
          </p:nvPicPr>
          <p:blipFill>
            <a:blip r:embed="rId4">
              <a:clrChange>
                <a:clrFrom>
                  <a:srgbClr val="CCCCCC"/>
                </a:clrFrom>
                <a:clrTo>
                  <a:srgbClr val="CCCCCC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2" y="2592"/>
              <a:ext cx="1536" cy="9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8921" name="Picture 14" descr="steel tape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76" y="2592"/>
              <a:ext cx="1248" cy="10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8922" name="Text Box 15"/>
            <p:cNvSpPr txBox="1">
              <a:spLocks noChangeArrowheads="1"/>
            </p:cNvSpPr>
            <p:nvPr/>
          </p:nvSpPr>
          <p:spPr bwMode="auto">
            <a:xfrm>
              <a:off x="1584" y="3552"/>
              <a:ext cx="1728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sz="2000" b="1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GB" altLang="en-US">
                  <a:solidFill>
                    <a:srgbClr val="5F5F5F"/>
                  </a:solidFill>
                </a:rPr>
                <a:t>Steel Tape</a:t>
              </a:r>
              <a:endParaRPr lang="en-US" altLang="en-US">
                <a:solidFill>
                  <a:srgbClr val="5F5F5F"/>
                </a:solidFill>
              </a:endParaRPr>
            </a:p>
          </p:txBody>
        </p:sp>
        <p:sp>
          <p:nvSpPr>
            <p:cNvPr id="38923" name="Text Box 16"/>
            <p:cNvSpPr txBox="1">
              <a:spLocks noChangeArrowheads="1"/>
            </p:cNvSpPr>
            <p:nvPr/>
          </p:nvSpPr>
          <p:spPr bwMode="auto">
            <a:xfrm>
              <a:off x="3168" y="3552"/>
              <a:ext cx="1392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sz="2000" b="1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GB" altLang="en-US">
                  <a:solidFill>
                    <a:srgbClr val="5F5F5F"/>
                  </a:solidFill>
                </a:rPr>
                <a:t>Linen Tape</a:t>
              </a:r>
              <a:endParaRPr lang="en-US" altLang="en-US">
                <a:solidFill>
                  <a:srgbClr val="5F5F5F"/>
                </a:solidFill>
              </a:endParaRPr>
            </a:p>
          </p:txBody>
        </p:sp>
        <p:sp>
          <p:nvSpPr>
            <p:cNvPr id="38924" name="Text Box 17"/>
            <p:cNvSpPr txBox="1">
              <a:spLocks noChangeArrowheads="1"/>
            </p:cNvSpPr>
            <p:nvPr/>
          </p:nvSpPr>
          <p:spPr bwMode="auto">
            <a:xfrm>
              <a:off x="4560" y="3552"/>
              <a:ext cx="1200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sz="2000" b="1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GB" altLang="en-US">
                  <a:solidFill>
                    <a:srgbClr val="5F5F5F"/>
                  </a:solidFill>
                </a:rPr>
                <a:t>Metallic Tape</a:t>
              </a:r>
              <a:endParaRPr lang="en-US" altLang="en-US">
                <a:solidFill>
                  <a:srgbClr val="5F5F5F"/>
                </a:solidFill>
              </a:endParaRPr>
            </a:p>
          </p:txBody>
        </p:sp>
        <p:sp>
          <p:nvSpPr>
            <p:cNvPr id="38925" name="Text Box 18"/>
            <p:cNvSpPr txBox="1">
              <a:spLocks noChangeArrowheads="1"/>
            </p:cNvSpPr>
            <p:nvPr/>
          </p:nvSpPr>
          <p:spPr bwMode="auto">
            <a:xfrm>
              <a:off x="144" y="3552"/>
              <a:ext cx="1728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sz="2000" b="1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GB" altLang="en-US">
                  <a:solidFill>
                    <a:srgbClr val="5F5F5F"/>
                  </a:solidFill>
                </a:rPr>
                <a:t>Cloth Tape</a:t>
              </a:r>
              <a:endParaRPr lang="en-US" altLang="en-US">
                <a:solidFill>
                  <a:srgbClr val="5F5F5F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575386945"/>
      </p:ext>
    </p:extLst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70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870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870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870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870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870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70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7043" grpId="0" build="p"/>
    </p:bld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 Ranging  </a:t>
            </a:r>
            <a:endParaRPr lang="en-GB" altLang="en-US" smtClean="0"/>
          </a:p>
        </p:txBody>
      </p:sp>
      <p:sp>
        <p:nvSpPr>
          <p:cNvPr id="11469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600200"/>
            <a:ext cx="7696200" cy="2286000"/>
          </a:xfrm>
        </p:spPr>
        <p:txBody>
          <a:bodyPr/>
          <a:lstStyle/>
          <a:p>
            <a:r>
              <a:rPr lang="en-GB" altLang="en-US" sz="2200" smtClean="0"/>
              <a:t>When the length of survey line is greater than chain or tape length</a:t>
            </a:r>
          </a:p>
          <a:p>
            <a:pPr lvl="1"/>
            <a:r>
              <a:rPr lang="en-GB" altLang="en-US" sz="2000" smtClean="0"/>
              <a:t>Process of establishing intermediate points</a:t>
            </a:r>
          </a:p>
          <a:p>
            <a:r>
              <a:rPr lang="en-GB" altLang="en-US" sz="2200" smtClean="0"/>
              <a:t>Methods</a:t>
            </a:r>
          </a:p>
          <a:p>
            <a:pPr lvl="1"/>
            <a:r>
              <a:rPr lang="en-GB" altLang="en-US" sz="2000" smtClean="0"/>
              <a:t>Direct Ranging</a:t>
            </a:r>
          </a:p>
          <a:p>
            <a:pPr lvl="1"/>
            <a:r>
              <a:rPr lang="en-GB" altLang="en-US" sz="2000" smtClean="0"/>
              <a:t>Indirect Ranging</a:t>
            </a:r>
          </a:p>
          <a:p>
            <a:pPr lvl="1"/>
            <a:endParaRPr lang="en-GB" altLang="en-US" sz="2000" smtClean="0"/>
          </a:p>
        </p:txBody>
      </p:sp>
      <p:sp>
        <p:nvSpPr>
          <p:cNvPr id="114704" name="Line 16"/>
          <p:cNvSpPr>
            <a:spLocks noChangeShapeType="1"/>
          </p:cNvSpPr>
          <p:nvPr/>
        </p:nvSpPr>
        <p:spPr bwMode="auto">
          <a:xfrm>
            <a:off x="1371600" y="5486400"/>
            <a:ext cx="6629400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lgDashDot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4705" name="Oval 17"/>
          <p:cNvSpPr>
            <a:spLocks noChangeArrowheads="1"/>
          </p:cNvSpPr>
          <p:nvPr/>
        </p:nvSpPr>
        <p:spPr bwMode="auto">
          <a:xfrm>
            <a:off x="1371600" y="5410200"/>
            <a:ext cx="152400" cy="152400"/>
          </a:xfrm>
          <a:prstGeom prst="ellipse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000" b="1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14707" name="Oval 19"/>
          <p:cNvSpPr>
            <a:spLocks noChangeArrowheads="1"/>
          </p:cNvSpPr>
          <p:nvPr/>
        </p:nvSpPr>
        <p:spPr bwMode="auto">
          <a:xfrm>
            <a:off x="8001000" y="5410200"/>
            <a:ext cx="152400" cy="152400"/>
          </a:xfrm>
          <a:prstGeom prst="ellipse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000" b="1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14708" name="Text Box 20"/>
          <p:cNvSpPr txBox="1">
            <a:spLocks noChangeArrowheads="1"/>
          </p:cNvSpPr>
          <p:nvPr/>
        </p:nvSpPr>
        <p:spPr bwMode="auto">
          <a:xfrm>
            <a:off x="762000" y="5334000"/>
            <a:ext cx="5334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000" b="1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altLang="en-US"/>
              <a:t>A</a:t>
            </a:r>
            <a:endParaRPr lang="en-US" altLang="en-US"/>
          </a:p>
        </p:txBody>
      </p:sp>
      <p:sp>
        <p:nvSpPr>
          <p:cNvPr id="114710" name="Text Box 22"/>
          <p:cNvSpPr txBox="1">
            <a:spLocks noChangeArrowheads="1"/>
          </p:cNvSpPr>
          <p:nvPr/>
        </p:nvSpPr>
        <p:spPr bwMode="auto">
          <a:xfrm>
            <a:off x="8229600" y="5257800"/>
            <a:ext cx="5334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000" b="1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altLang="en-US"/>
              <a:t>B</a:t>
            </a:r>
            <a:endParaRPr lang="en-US" altLang="en-US"/>
          </a:p>
        </p:txBody>
      </p:sp>
      <p:sp>
        <p:nvSpPr>
          <p:cNvPr id="114714" name="Line 26"/>
          <p:cNvSpPr>
            <a:spLocks noChangeShapeType="1"/>
          </p:cNvSpPr>
          <p:nvPr/>
        </p:nvSpPr>
        <p:spPr bwMode="auto">
          <a:xfrm>
            <a:off x="1447800" y="5257800"/>
            <a:ext cx="6553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4715" name="Text Box 27"/>
          <p:cNvSpPr txBox="1">
            <a:spLocks noChangeArrowheads="1"/>
          </p:cNvSpPr>
          <p:nvPr/>
        </p:nvSpPr>
        <p:spPr bwMode="auto">
          <a:xfrm>
            <a:off x="3352800" y="4724400"/>
            <a:ext cx="27432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000" b="1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altLang="en-US"/>
              <a:t>&gt; one tape length </a:t>
            </a:r>
            <a:endParaRPr lang="en-US" altLang="en-US"/>
          </a:p>
        </p:txBody>
      </p:sp>
      <p:grpSp>
        <p:nvGrpSpPr>
          <p:cNvPr id="114720" name="Group 32"/>
          <p:cNvGrpSpPr>
            <a:grpSpLocks/>
          </p:cNvGrpSpPr>
          <p:nvPr/>
        </p:nvGrpSpPr>
        <p:grpSpPr bwMode="auto">
          <a:xfrm>
            <a:off x="1524000" y="5394325"/>
            <a:ext cx="6573838" cy="171450"/>
            <a:chOff x="960" y="3398"/>
            <a:chExt cx="4141" cy="108"/>
          </a:xfrm>
        </p:grpSpPr>
        <p:sp>
          <p:nvSpPr>
            <p:cNvPr id="39953" name="Freeform 28"/>
            <p:cNvSpPr>
              <a:spLocks/>
            </p:cNvSpPr>
            <p:nvPr/>
          </p:nvSpPr>
          <p:spPr bwMode="auto">
            <a:xfrm>
              <a:off x="960" y="3481"/>
              <a:ext cx="1377" cy="17"/>
            </a:xfrm>
            <a:custGeom>
              <a:avLst/>
              <a:gdLst>
                <a:gd name="T0" fmla="*/ 0 w 1377"/>
                <a:gd name="T1" fmla="*/ 0 h 17"/>
                <a:gd name="T2" fmla="*/ 1377 w 1377"/>
                <a:gd name="T3" fmla="*/ 17 h 17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1377" h="17">
                  <a:moveTo>
                    <a:pt x="0" y="0"/>
                  </a:moveTo>
                  <a:cubicBezTo>
                    <a:pt x="458" y="5"/>
                    <a:pt x="919" y="17"/>
                    <a:pt x="1377" y="17"/>
                  </a:cubicBezTo>
                </a:path>
              </a:pathLst>
            </a:custGeom>
            <a:noFill/>
            <a:ln w="9525" cap="flat" cmpd="sng">
              <a:solidFill>
                <a:srgbClr val="0033CC"/>
              </a:solidFill>
              <a:prstDash val="solid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954" name="Freeform 29"/>
            <p:cNvSpPr>
              <a:spLocks/>
            </p:cNvSpPr>
            <p:nvPr/>
          </p:nvSpPr>
          <p:spPr bwMode="auto">
            <a:xfrm>
              <a:off x="2325" y="3423"/>
              <a:ext cx="1866" cy="83"/>
            </a:xfrm>
            <a:custGeom>
              <a:avLst/>
              <a:gdLst>
                <a:gd name="T0" fmla="*/ 21 w 1866"/>
                <a:gd name="T1" fmla="*/ 83 h 83"/>
                <a:gd name="T2" fmla="*/ 1540 w 1866"/>
                <a:gd name="T3" fmla="*/ 66 h 83"/>
                <a:gd name="T4" fmla="*/ 1749 w 1866"/>
                <a:gd name="T5" fmla="*/ 25 h 83"/>
                <a:gd name="T6" fmla="*/ 1866 w 1866"/>
                <a:gd name="T7" fmla="*/ 0 h 83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866" h="83">
                  <a:moveTo>
                    <a:pt x="21" y="83"/>
                  </a:moveTo>
                  <a:cubicBezTo>
                    <a:pt x="564" y="8"/>
                    <a:pt x="0" y="83"/>
                    <a:pt x="1540" y="66"/>
                  </a:cubicBezTo>
                  <a:cubicBezTo>
                    <a:pt x="1607" y="65"/>
                    <a:pt x="1683" y="37"/>
                    <a:pt x="1749" y="25"/>
                  </a:cubicBezTo>
                  <a:cubicBezTo>
                    <a:pt x="1788" y="18"/>
                    <a:pt x="1866" y="0"/>
                    <a:pt x="1866" y="0"/>
                  </a:cubicBezTo>
                </a:path>
              </a:pathLst>
            </a:custGeom>
            <a:noFill/>
            <a:ln w="9525" cap="flat" cmpd="sng">
              <a:solidFill>
                <a:srgbClr val="0033CC"/>
              </a:solidFill>
              <a:prstDash val="solid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955" name="Freeform 31"/>
            <p:cNvSpPr>
              <a:spLocks/>
            </p:cNvSpPr>
            <p:nvPr/>
          </p:nvSpPr>
          <p:spPr bwMode="auto">
            <a:xfrm>
              <a:off x="4166" y="3398"/>
              <a:ext cx="935" cy="100"/>
            </a:xfrm>
            <a:custGeom>
              <a:avLst/>
              <a:gdLst>
                <a:gd name="T0" fmla="*/ 935 w 935"/>
                <a:gd name="T1" fmla="*/ 100 h 100"/>
                <a:gd name="T2" fmla="*/ 275 w 935"/>
                <a:gd name="T3" fmla="*/ 16 h 100"/>
                <a:gd name="T4" fmla="*/ 133 w 935"/>
                <a:gd name="T5" fmla="*/ 0 h 100"/>
                <a:gd name="T6" fmla="*/ 0 w 935"/>
                <a:gd name="T7" fmla="*/ 8 h 10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935" h="100">
                  <a:moveTo>
                    <a:pt x="935" y="100"/>
                  </a:moveTo>
                  <a:cubicBezTo>
                    <a:pt x="729" y="29"/>
                    <a:pt x="488" y="24"/>
                    <a:pt x="275" y="16"/>
                  </a:cubicBezTo>
                  <a:cubicBezTo>
                    <a:pt x="228" y="11"/>
                    <a:pt x="181" y="0"/>
                    <a:pt x="133" y="0"/>
                  </a:cubicBezTo>
                  <a:cubicBezTo>
                    <a:pt x="89" y="0"/>
                    <a:pt x="0" y="8"/>
                    <a:pt x="0" y="8"/>
                  </a:cubicBezTo>
                </a:path>
              </a:pathLst>
            </a:custGeom>
            <a:noFill/>
            <a:ln w="9525" cap="flat" cmpd="sng">
              <a:solidFill>
                <a:srgbClr val="0033CC"/>
              </a:solidFill>
              <a:prstDash val="solid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14723" name="Oval 35"/>
          <p:cNvSpPr>
            <a:spLocks noChangeArrowheads="1"/>
          </p:cNvSpPr>
          <p:nvPr/>
        </p:nvSpPr>
        <p:spPr bwMode="auto">
          <a:xfrm>
            <a:off x="5410200" y="5410200"/>
            <a:ext cx="76200" cy="152400"/>
          </a:xfrm>
          <a:prstGeom prst="ellipse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000" b="1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14724" name="Oval 36"/>
          <p:cNvSpPr>
            <a:spLocks noChangeArrowheads="1"/>
          </p:cNvSpPr>
          <p:nvPr/>
        </p:nvSpPr>
        <p:spPr bwMode="auto">
          <a:xfrm>
            <a:off x="7391400" y="5410200"/>
            <a:ext cx="76200" cy="152400"/>
          </a:xfrm>
          <a:prstGeom prst="ellipse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000" b="1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14725" name="Oval 37"/>
          <p:cNvSpPr>
            <a:spLocks noChangeArrowheads="1"/>
          </p:cNvSpPr>
          <p:nvPr/>
        </p:nvSpPr>
        <p:spPr bwMode="auto">
          <a:xfrm>
            <a:off x="3048000" y="5410200"/>
            <a:ext cx="76200" cy="152400"/>
          </a:xfrm>
          <a:prstGeom prst="ellipse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000" b="1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14726" name="Oval 38"/>
          <p:cNvSpPr>
            <a:spLocks noChangeArrowheads="1"/>
          </p:cNvSpPr>
          <p:nvPr/>
        </p:nvSpPr>
        <p:spPr bwMode="auto">
          <a:xfrm>
            <a:off x="6477000" y="3886200"/>
            <a:ext cx="76200" cy="152400"/>
          </a:xfrm>
          <a:prstGeom prst="ellipse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000" b="1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14727" name="Text Box 39"/>
          <p:cNvSpPr txBox="1">
            <a:spLocks noChangeArrowheads="1"/>
          </p:cNvSpPr>
          <p:nvPr/>
        </p:nvSpPr>
        <p:spPr bwMode="auto">
          <a:xfrm>
            <a:off x="6705600" y="3733800"/>
            <a:ext cx="21336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000" b="1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altLang="en-US"/>
              <a:t>Intermediate points</a:t>
            </a: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81265435"/>
      </p:ext>
    </p:extLst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7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147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7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147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7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1147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7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1147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7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1147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7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147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7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1147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7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1147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1146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" dur="500"/>
                                        <p:tgtEl>
                                          <p:spTgt spid="1146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1" dur="500"/>
                                        <p:tgtEl>
                                          <p:spTgt spid="1146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4" dur="500"/>
                                        <p:tgtEl>
                                          <p:spTgt spid="1146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1146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7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1147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7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5" dur="500"/>
                                        <p:tgtEl>
                                          <p:spTgt spid="1147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7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8" dur="500"/>
                                        <p:tgtEl>
                                          <p:spTgt spid="1147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7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1" dur="500"/>
                                        <p:tgtEl>
                                          <p:spTgt spid="1147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7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4" dur="500"/>
                                        <p:tgtEl>
                                          <p:spTgt spid="1147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4691" grpId="0" build="p"/>
      <p:bldP spid="114704" grpId="0" animBg="1"/>
      <p:bldP spid="114705" grpId="0" animBg="1"/>
      <p:bldP spid="114707" grpId="0" animBg="1"/>
      <p:bldP spid="114708" grpId="0"/>
      <p:bldP spid="114710" grpId="0"/>
      <p:bldP spid="114714" grpId="0" animBg="1"/>
      <p:bldP spid="114715" grpId="0"/>
      <p:bldP spid="114723" grpId="0" animBg="1"/>
      <p:bldP spid="114724" grpId="0" animBg="1"/>
      <p:bldP spid="114725" grpId="0" animBg="1"/>
      <p:bldP spid="114726" grpId="0" animBg="1"/>
      <p:bldP spid="114727" grpId="0"/>
    </p:bld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Direct ranging  </a:t>
            </a:r>
            <a:endParaRPr lang="en-GB" altLang="en-US" smtClean="0"/>
          </a:p>
        </p:txBody>
      </p:sp>
      <p:sp>
        <p:nvSpPr>
          <p:cNvPr id="11673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685800" y="1981200"/>
            <a:ext cx="7772400" cy="4114800"/>
          </a:xfrm>
          <a:prstGeom prst="rect">
            <a:avLst/>
          </a:prstGeom>
        </p:spPr>
        <p:txBody>
          <a:bodyPr/>
          <a:lstStyle/>
          <a:p>
            <a:r>
              <a:rPr lang="en-GB" altLang="en-US" smtClean="0"/>
              <a:t>Direct ranging</a:t>
            </a:r>
          </a:p>
          <a:p>
            <a:pPr lvl="1"/>
            <a:r>
              <a:rPr lang="en-GB" altLang="en-US" smtClean="0"/>
              <a:t>When two end points are intervisible</a:t>
            </a:r>
          </a:p>
          <a:p>
            <a:pPr lvl="1"/>
            <a:r>
              <a:rPr lang="en-GB" altLang="en-US" smtClean="0"/>
              <a:t>Either by eye or through optical instruments such as </a:t>
            </a:r>
          </a:p>
          <a:p>
            <a:pPr lvl="2"/>
            <a:r>
              <a:rPr lang="en-GB" altLang="en-US" smtClean="0"/>
              <a:t>Line ranger </a:t>
            </a:r>
          </a:p>
          <a:p>
            <a:pPr lvl="2"/>
            <a:r>
              <a:rPr lang="en-GB" altLang="en-US" smtClean="0"/>
              <a:t>Theodolite</a:t>
            </a:r>
          </a:p>
          <a:p>
            <a:pPr lvl="1"/>
            <a:r>
              <a:rPr lang="en-GB" altLang="en-US" smtClean="0"/>
              <a:t>Code of signals used to direct assistant</a:t>
            </a:r>
          </a:p>
          <a:p>
            <a:pPr lvl="2">
              <a:buFont typeface="Wingdings" panose="05000000000000000000" pitchFamily="2" charset="2"/>
              <a:buNone/>
            </a:pPr>
            <a:endParaRPr lang="en-GB" altLang="en-US" smtClean="0"/>
          </a:p>
        </p:txBody>
      </p:sp>
    </p:spTree>
    <p:extLst>
      <p:ext uri="{BB962C8B-B14F-4D97-AF65-F5344CB8AC3E}">
        <p14:creationId xmlns:p14="http://schemas.microsoft.com/office/powerpoint/2010/main" val="398715433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167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167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1167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1167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1167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167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6739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273050" rIns="0" bIns="0" rtlCol="0">
            <a:spAutoFit/>
          </a:bodyPr>
          <a:lstStyle/>
          <a:p>
            <a:pPr marL="2041525">
              <a:lnSpc>
                <a:spcPct val="100000"/>
              </a:lnSpc>
            </a:pPr>
            <a:r>
              <a:rPr spc="-10" dirty="0"/>
              <a:t>F</a:t>
            </a:r>
            <a:r>
              <a:rPr dirty="0"/>
              <a:t>a</a:t>
            </a:r>
            <a:r>
              <a:rPr spc="5" dirty="0"/>
              <a:t>t</a:t>
            </a:r>
            <a:r>
              <a:rPr spc="-5" dirty="0"/>
              <a:t>h</a:t>
            </a:r>
            <a:r>
              <a:rPr dirty="0"/>
              <a:t>om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34669" y="1647190"/>
            <a:ext cx="7722870" cy="253873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5600" marR="432434" indent="-342900" algn="just">
              <a:lnSpc>
                <a:spcPct val="100000"/>
              </a:lnSpc>
              <a:buFont typeface="Arial"/>
              <a:buChar char="•"/>
              <a:tabLst>
                <a:tab pos="355600" algn="l"/>
              </a:tabLst>
            </a:pPr>
            <a:r>
              <a:rPr sz="3200" b="1" spc="-5" dirty="0">
                <a:latin typeface="Arial"/>
                <a:cs typeface="Arial"/>
              </a:rPr>
              <a:t>Fathom </a:t>
            </a:r>
            <a:r>
              <a:rPr sz="3200" dirty="0">
                <a:latin typeface="Arial"/>
                <a:cs typeface="Arial"/>
              </a:rPr>
              <a:t>- </a:t>
            </a:r>
            <a:r>
              <a:rPr sz="3200" spc="-5" dirty="0">
                <a:latin typeface="Arial"/>
                <a:cs typeface="Arial"/>
              </a:rPr>
              <a:t>distance between the tips of  </a:t>
            </a:r>
            <a:r>
              <a:rPr sz="3200" dirty="0">
                <a:latin typeface="Arial"/>
                <a:cs typeface="Arial"/>
              </a:rPr>
              <a:t>your </a:t>
            </a:r>
            <a:r>
              <a:rPr sz="3200" spc="-5" dirty="0">
                <a:latin typeface="Arial"/>
                <a:cs typeface="Arial"/>
              </a:rPr>
              <a:t>middle finger when your arms are  outstretched</a:t>
            </a:r>
            <a:endParaRPr sz="3200">
              <a:latin typeface="Arial"/>
              <a:cs typeface="Arial"/>
            </a:endParaRPr>
          </a:p>
          <a:p>
            <a:pPr marL="355600" marR="5080" indent="-342900">
              <a:lnSpc>
                <a:spcPct val="100000"/>
              </a:lnSpc>
              <a:spcBef>
                <a:spcPts val="800"/>
              </a:spcBef>
              <a:buChar char="•"/>
              <a:tabLst>
                <a:tab pos="354965" algn="l"/>
                <a:tab pos="355600" algn="l"/>
              </a:tabLst>
            </a:pPr>
            <a:r>
              <a:rPr sz="3200" spc="-5" dirty="0">
                <a:latin typeface="Arial"/>
                <a:cs typeface="Arial"/>
              </a:rPr>
              <a:t>The name comes from the Danish faedn,  "outstretched</a:t>
            </a:r>
            <a:r>
              <a:rPr sz="3200" spc="-55" dirty="0">
                <a:latin typeface="Arial"/>
                <a:cs typeface="Arial"/>
              </a:rPr>
              <a:t> </a:t>
            </a:r>
            <a:r>
              <a:rPr sz="3200" spc="-5" dirty="0">
                <a:latin typeface="Arial"/>
                <a:cs typeface="Arial"/>
              </a:rPr>
              <a:t>arms."</a:t>
            </a:r>
            <a:endParaRPr sz="32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Indirect ranging  </a:t>
            </a:r>
            <a:endParaRPr lang="en-GB" altLang="en-US" smtClean="0"/>
          </a:p>
        </p:txBody>
      </p:sp>
      <p:sp>
        <p:nvSpPr>
          <p:cNvPr id="117763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57200" y="1600200"/>
            <a:ext cx="8229600" cy="1981200"/>
          </a:xfrm>
          <a:prstGeom prst="rect">
            <a:avLst/>
          </a:prstGeom>
        </p:spPr>
        <p:txBody>
          <a:bodyPr/>
          <a:lstStyle/>
          <a:p>
            <a:r>
              <a:rPr lang="en-GB" altLang="en-US" smtClean="0"/>
              <a:t>Indirect ranging</a:t>
            </a:r>
          </a:p>
          <a:p>
            <a:pPr lvl="1"/>
            <a:r>
              <a:rPr lang="en-GB" altLang="en-US" smtClean="0"/>
              <a:t>When two end points are not intervisible</a:t>
            </a:r>
          </a:p>
          <a:p>
            <a:pPr lvl="1"/>
            <a:r>
              <a:rPr lang="en-GB" altLang="en-US" smtClean="0"/>
              <a:t>With the aid of two intermediate points very near to the line</a:t>
            </a:r>
          </a:p>
        </p:txBody>
      </p:sp>
      <p:sp>
        <p:nvSpPr>
          <p:cNvPr id="117788" name="Line 28"/>
          <p:cNvSpPr>
            <a:spLocks noChangeShapeType="1"/>
          </p:cNvSpPr>
          <p:nvPr/>
        </p:nvSpPr>
        <p:spPr bwMode="auto">
          <a:xfrm>
            <a:off x="2133600" y="5257800"/>
            <a:ext cx="4953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7789" name="Line 29"/>
          <p:cNvSpPr>
            <a:spLocks noChangeShapeType="1"/>
          </p:cNvSpPr>
          <p:nvPr/>
        </p:nvSpPr>
        <p:spPr bwMode="auto">
          <a:xfrm flipV="1">
            <a:off x="3505200" y="5257800"/>
            <a:ext cx="3581400" cy="83820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7790" name="Line 30"/>
          <p:cNvSpPr>
            <a:spLocks noChangeShapeType="1"/>
          </p:cNvSpPr>
          <p:nvPr/>
        </p:nvSpPr>
        <p:spPr bwMode="auto">
          <a:xfrm>
            <a:off x="2133600" y="5257800"/>
            <a:ext cx="3048000" cy="45720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7791" name="Line 31"/>
          <p:cNvSpPr>
            <a:spLocks noChangeShapeType="1"/>
          </p:cNvSpPr>
          <p:nvPr/>
        </p:nvSpPr>
        <p:spPr bwMode="auto">
          <a:xfrm flipV="1">
            <a:off x="3657600" y="5257800"/>
            <a:ext cx="3352800" cy="22860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7792" name="Line 32"/>
          <p:cNvSpPr>
            <a:spLocks noChangeShapeType="1"/>
          </p:cNvSpPr>
          <p:nvPr/>
        </p:nvSpPr>
        <p:spPr bwMode="auto">
          <a:xfrm>
            <a:off x="2286000" y="5257800"/>
            <a:ext cx="2895600" cy="15240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7793" name="Text Box 33"/>
          <p:cNvSpPr txBox="1">
            <a:spLocks noChangeArrowheads="1"/>
          </p:cNvSpPr>
          <p:nvPr/>
        </p:nvSpPr>
        <p:spPr bwMode="auto">
          <a:xfrm>
            <a:off x="1828800" y="5257800"/>
            <a:ext cx="6858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000" b="1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altLang="en-US"/>
              <a:t>A</a:t>
            </a:r>
            <a:endParaRPr lang="en-US" altLang="en-US"/>
          </a:p>
        </p:txBody>
      </p:sp>
      <p:sp>
        <p:nvSpPr>
          <p:cNvPr id="117795" name="Text Box 35"/>
          <p:cNvSpPr txBox="1">
            <a:spLocks noChangeArrowheads="1"/>
          </p:cNvSpPr>
          <p:nvPr/>
        </p:nvSpPr>
        <p:spPr bwMode="auto">
          <a:xfrm>
            <a:off x="6781800" y="5181600"/>
            <a:ext cx="6858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000" b="1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altLang="en-US"/>
              <a:t>B</a:t>
            </a:r>
            <a:endParaRPr lang="en-US" altLang="en-US"/>
          </a:p>
        </p:txBody>
      </p:sp>
      <p:sp>
        <p:nvSpPr>
          <p:cNvPr id="117778" name="Freeform 18"/>
          <p:cNvSpPr>
            <a:spLocks/>
          </p:cNvSpPr>
          <p:nvPr/>
        </p:nvSpPr>
        <p:spPr bwMode="auto">
          <a:xfrm>
            <a:off x="1828800" y="3733800"/>
            <a:ext cx="5673725" cy="862013"/>
          </a:xfrm>
          <a:custGeom>
            <a:avLst/>
            <a:gdLst>
              <a:gd name="T0" fmla="*/ 0 w 3574"/>
              <a:gd name="T1" fmla="*/ 676275 h 543"/>
              <a:gd name="T2" fmla="*/ 263525 w 3574"/>
              <a:gd name="T3" fmla="*/ 614363 h 543"/>
              <a:gd name="T4" fmla="*/ 550863 w 3574"/>
              <a:gd name="T5" fmla="*/ 527050 h 543"/>
              <a:gd name="T6" fmla="*/ 739775 w 3574"/>
              <a:gd name="T7" fmla="*/ 514350 h 543"/>
              <a:gd name="T8" fmla="*/ 876300 w 3574"/>
              <a:gd name="T9" fmla="*/ 476250 h 543"/>
              <a:gd name="T10" fmla="*/ 952500 w 3574"/>
              <a:gd name="T11" fmla="*/ 427038 h 543"/>
              <a:gd name="T12" fmla="*/ 1027113 w 3574"/>
              <a:gd name="T13" fmla="*/ 401638 h 543"/>
              <a:gd name="T14" fmla="*/ 1065213 w 3574"/>
              <a:gd name="T15" fmla="*/ 388938 h 543"/>
              <a:gd name="T16" fmla="*/ 1177925 w 3574"/>
              <a:gd name="T17" fmla="*/ 327025 h 543"/>
              <a:gd name="T18" fmla="*/ 1352550 w 3574"/>
              <a:gd name="T19" fmla="*/ 263525 h 543"/>
              <a:gd name="T20" fmla="*/ 1641475 w 3574"/>
              <a:gd name="T21" fmla="*/ 176213 h 543"/>
              <a:gd name="T22" fmla="*/ 1779588 w 3574"/>
              <a:gd name="T23" fmla="*/ 88900 h 543"/>
              <a:gd name="T24" fmla="*/ 2028825 w 3574"/>
              <a:gd name="T25" fmla="*/ 38100 h 543"/>
              <a:gd name="T26" fmla="*/ 2079625 w 3574"/>
              <a:gd name="T27" fmla="*/ 25400 h 543"/>
              <a:gd name="T28" fmla="*/ 2154238 w 3574"/>
              <a:gd name="T29" fmla="*/ 0 h 543"/>
              <a:gd name="T30" fmla="*/ 2617788 w 3574"/>
              <a:gd name="T31" fmla="*/ 12700 h 543"/>
              <a:gd name="T32" fmla="*/ 2768600 w 3574"/>
              <a:gd name="T33" fmla="*/ 63500 h 543"/>
              <a:gd name="T34" fmla="*/ 3006725 w 3574"/>
              <a:gd name="T35" fmla="*/ 138113 h 543"/>
              <a:gd name="T36" fmla="*/ 3081338 w 3574"/>
              <a:gd name="T37" fmla="*/ 150813 h 543"/>
              <a:gd name="T38" fmla="*/ 3181350 w 3574"/>
              <a:gd name="T39" fmla="*/ 176213 h 543"/>
              <a:gd name="T40" fmla="*/ 3270250 w 3574"/>
              <a:gd name="T41" fmla="*/ 225425 h 543"/>
              <a:gd name="T42" fmla="*/ 3432175 w 3574"/>
              <a:gd name="T43" fmla="*/ 338138 h 543"/>
              <a:gd name="T44" fmla="*/ 3570288 w 3574"/>
              <a:gd name="T45" fmla="*/ 376238 h 543"/>
              <a:gd name="T46" fmla="*/ 3721100 w 3574"/>
              <a:gd name="T47" fmla="*/ 450850 h 543"/>
              <a:gd name="T48" fmla="*/ 3795713 w 3574"/>
              <a:gd name="T49" fmla="*/ 514350 h 543"/>
              <a:gd name="T50" fmla="*/ 3844925 w 3574"/>
              <a:gd name="T51" fmla="*/ 527050 h 543"/>
              <a:gd name="T52" fmla="*/ 3895725 w 3574"/>
              <a:gd name="T53" fmla="*/ 552450 h 543"/>
              <a:gd name="T54" fmla="*/ 3933825 w 3574"/>
              <a:gd name="T55" fmla="*/ 576263 h 543"/>
              <a:gd name="T56" fmla="*/ 4246563 w 3574"/>
              <a:gd name="T57" fmla="*/ 676275 h 543"/>
              <a:gd name="T58" fmla="*/ 4533900 w 3574"/>
              <a:gd name="T59" fmla="*/ 777875 h 543"/>
              <a:gd name="T60" fmla="*/ 5099050 w 3574"/>
              <a:gd name="T61" fmla="*/ 814388 h 543"/>
              <a:gd name="T62" fmla="*/ 5673725 w 3574"/>
              <a:gd name="T63" fmla="*/ 827088 h 543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</a:gdLst>
            <a:ahLst/>
            <a:cxnLst>
              <a:cxn ang="T64">
                <a:pos x="T0" y="T1"/>
              </a:cxn>
              <a:cxn ang="T65">
                <a:pos x="T2" y="T3"/>
              </a:cxn>
              <a:cxn ang="T66">
                <a:pos x="T4" y="T5"/>
              </a:cxn>
              <a:cxn ang="T67">
                <a:pos x="T6" y="T7"/>
              </a:cxn>
              <a:cxn ang="T68">
                <a:pos x="T8" y="T9"/>
              </a:cxn>
              <a:cxn ang="T69">
                <a:pos x="T10" y="T11"/>
              </a:cxn>
              <a:cxn ang="T70">
                <a:pos x="T12" y="T13"/>
              </a:cxn>
              <a:cxn ang="T71">
                <a:pos x="T14" y="T15"/>
              </a:cxn>
              <a:cxn ang="T72">
                <a:pos x="T16" y="T17"/>
              </a:cxn>
              <a:cxn ang="T73">
                <a:pos x="T18" y="T19"/>
              </a:cxn>
              <a:cxn ang="T74">
                <a:pos x="T20" y="T21"/>
              </a:cxn>
              <a:cxn ang="T75">
                <a:pos x="T22" y="T23"/>
              </a:cxn>
              <a:cxn ang="T76">
                <a:pos x="T24" y="T25"/>
              </a:cxn>
              <a:cxn ang="T77">
                <a:pos x="T26" y="T27"/>
              </a:cxn>
              <a:cxn ang="T78">
                <a:pos x="T28" y="T29"/>
              </a:cxn>
              <a:cxn ang="T79">
                <a:pos x="T30" y="T31"/>
              </a:cxn>
              <a:cxn ang="T80">
                <a:pos x="T32" y="T33"/>
              </a:cxn>
              <a:cxn ang="T81">
                <a:pos x="T34" y="T35"/>
              </a:cxn>
              <a:cxn ang="T82">
                <a:pos x="T36" y="T37"/>
              </a:cxn>
              <a:cxn ang="T83">
                <a:pos x="T38" y="T39"/>
              </a:cxn>
              <a:cxn ang="T84">
                <a:pos x="T40" y="T41"/>
              </a:cxn>
              <a:cxn ang="T85">
                <a:pos x="T42" y="T43"/>
              </a:cxn>
              <a:cxn ang="T86">
                <a:pos x="T44" y="T45"/>
              </a:cxn>
              <a:cxn ang="T87">
                <a:pos x="T46" y="T47"/>
              </a:cxn>
              <a:cxn ang="T88">
                <a:pos x="T48" y="T49"/>
              </a:cxn>
              <a:cxn ang="T89">
                <a:pos x="T50" y="T51"/>
              </a:cxn>
              <a:cxn ang="T90">
                <a:pos x="T52" y="T53"/>
              </a:cxn>
              <a:cxn ang="T91">
                <a:pos x="T54" y="T55"/>
              </a:cxn>
              <a:cxn ang="T92">
                <a:pos x="T56" y="T57"/>
              </a:cxn>
              <a:cxn ang="T93">
                <a:pos x="T58" y="T59"/>
              </a:cxn>
              <a:cxn ang="T94">
                <a:pos x="T60" y="T61"/>
              </a:cxn>
              <a:cxn ang="T95">
                <a:pos x="T62" y="T63"/>
              </a:cxn>
            </a:cxnLst>
            <a:rect l="0" t="0" r="r" b="b"/>
            <a:pathLst>
              <a:path w="3574" h="543">
                <a:moveTo>
                  <a:pt x="0" y="426"/>
                </a:moveTo>
                <a:cubicBezTo>
                  <a:pt x="55" y="414"/>
                  <a:pt x="113" y="403"/>
                  <a:pt x="166" y="387"/>
                </a:cubicBezTo>
                <a:cubicBezTo>
                  <a:pt x="224" y="369"/>
                  <a:pt x="287" y="338"/>
                  <a:pt x="347" y="332"/>
                </a:cubicBezTo>
                <a:cubicBezTo>
                  <a:pt x="387" y="328"/>
                  <a:pt x="426" y="327"/>
                  <a:pt x="466" y="324"/>
                </a:cubicBezTo>
                <a:cubicBezTo>
                  <a:pt x="521" y="313"/>
                  <a:pt x="492" y="320"/>
                  <a:pt x="552" y="300"/>
                </a:cubicBezTo>
                <a:cubicBezTo>
                  <a:pt x="570" y="294"/>
                  <a:pt x="582" y="275"/>
                  <a:pt x="600" y="269"/>
                </a:cubicBezTo>
                <a:cubicBezTo>
                  <a:pt x="616" y="264"/>
                  <a:pt x="631" y="258"/>
                  <a:pt x="647" y="253"/>
                </a:cubicBezTo>
                <a:cubicBezTo>
                  <a:pt x="655" y="250"/>
                  <a:pt x="671" y="245"/>
                  <a:pt x="671" y="245"/>
                </a:cubicBezTo>
                <a:cubicBezTo>
                  <a:pt x="725" y="208"/>
                  <a:pt x="700" y="218"/>
                  <a:pt x="742" y="206"/>
                </a:cubicBezTo>
                <a:cubicBezTo>
                  <a:pt x="778" y="181"/>
                  <a:pt x="807" y="177"/>
                  <a:pt x="852" y="166"/>
                </a:cubicBezTo>
                <a:cubicBezTo>
                  <a:pt x="913" y="150"/>
                  <a:pt x="972" y="126"/>
                  <a:pt x="1034" y="111"/>
                </a:cubicBezTo>
                <a:cubicBezTo>
                  <a:pt x="1064" y="95"/>
                  <a:pt x="1089" y="67"/>
                  <a:pt x="1121" y="56"/>
                </a:cubicBezTo>
                <a:cubicBezTo>
                  <a:pt x="1178" y="37"/>
                  <a:pt x="1215" y="30"/>
                  <a:pt x="1278" y="24"/>
                </a:cubicBezTo>
                <a:cubicBezTo>
                  <a:pt x="1289" y="21"/>
                  <a:pt x="1299" y="19"/>
                  <a:pt x="1310" y="16"/>
                </a:cubicBezTo>
                <a:cubicBezTo>
                  <a:pt x="1326" y="11"/>
                  <a:pt x="1357" y="0"/>
                  <a:pt x="1357" y="0"/>
                </a:cubicBezTo>
                <a:cubicBezTo>
                  <a:pt x="1454" y="3"/>
                  <a:pt x="1552" y="1"/>
                  <a:pt x="1649" y="8"/>
                </a:cubicBezTo>
                <a:cubicBezTo>
                  <a:pt x="1682" y="10"/>
                  <a:pt x="1744" y="40"/>
                  <a:pt x="1744" y="40"/>
                </a:cubicBezTo>
                <a:cubicBezTo>
                  <a:pt x="1788" y="63"/>
                  <a:pt x="1845" y="74"/>
                  <a:pt x="1894" y="87"/>
                </a:cubicBezTo>
                <a:cubicBezTo>
                  <a:pt x="1909" y="91"/>
                  <a:pt x="1925" y="92"/>
                  <a:pt x="1941" y="95"/>
                </a:cubicBezTo>
                <a:cubicBezTo>
                  <a:pt x="1962" y="100"/>
                  <a:pt x="2004" y="111"/>
                  <a:pt x="2004" y="111"/>
                </a:cubicBezTo>
                <a:cubicBezTo>
                  <a:pt x="2022" y="123"/>
                  <a:pt x="2043" y="130"/>
                  <a:pt x="2060" y="142"/>
                </a:cubicBezTo>
                <a:cubicBezTo>
                  <a:pt x="2094" y="166"/>
                  <a:pt x="2120" y="198"/>
                  <a:pt x="2162" y="213"/>
                </a:cubicBezTo>
                <a:cubicBezTo>
                  <a:pt x="2190" y="223"/>
                  <a:pt x="2223" y="222"/>
                  <a:pt x="2249" y="237"/>
                </a:cubicBezTo>
                <a:cubicBezTo>
                  <a:pt x="2292" y="261"/>
                  <a:pt x="2299" y="271"/>
                  <a:pt x="2344" y="284"/>
                </a:cubicBezTo>
                <a:cubicBezTo>
                  <a:pt x="2361" y="296"/>
                  <a:pt x="2373" y="314"/>
                  <a:pt x="2391" y="324"/>
                </a:cubicBezTo>
                <a:cubicBezTo>
                  <a:pt x="2400" y="329"/>
                  <a:pt x="2412" y="328"/>
                  <a:pt x="2422" y="332"/>
                </a:cubicBezTo>
                <a:cubicBezTo>
                  <a:pt x="2433" y="336"/>
                  <a:pt x="2444" y="342"/>
                  <a:pt x="2454" y="348"/>
                </a:cubicBezTo>
                <a:cubicBezTo>
                  <a:pt x="2462" y="353"/>
                  <a:pt x="2469" y="359"/>
                  <a:pt x="2478" y="363"/>
                </a:cubicBezTo>
                <a:cubicBezTo>
                  <a:pt x="2541" y="389"/>
                  <a:pt x="2612" y="400"/>
                  <a:pt x="2675" y="426"/>
                </a:cubicBezTo>
                <a:cubicBezTo>
                  <a:pt x="2731" y="449"/>
                  <a:pt x="2795" y="481"/>
                  <a:pt x="2856" y="490"/>
                </a:cubicBezTo>
                <a:cubicBezTo>
                  <a:pt x="2976" y="507"/>
                  <a:pt x="3089" y="509"/>
                  <a:pt x="3212" y="513"/>
                </a:cubicBezTo>
                <a:cubicBezTo>
                  <a:pt x="3356" y="543"/>
                  <a:pt x="3238" y="521"/>
                  <a:pt x="3574" y="521"/>
                </a:cubicBezTo>
              </a:path>
            </a:pathLst>
          </a:custGeom>
          <a:noFill/>
          <a:ln w="57150" cap="flat" cmpd="sng">
            <a:solidFill>
              <a:schemeClr val="tx1"/>
            </a:solidFill>
            <a:prstDash val="solid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7779" name="Line 19"/>
          <p:cNvSpPr>
            <a:spLocks noChangeShapeType="1"/>
          </p:cNvSpPr>
          <p:nvPr/>
        </p:nvSpPr>
        <p:spPr bwMode="auto">
          <a:xfrm>
            <a:off x="2209800" y="3733800"/>
            <a:ext cx="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7780" name="Line 20"/>
          <p:cNvSpPr>
            <a:spLocks noChangeShapeType="1"/>
          </p:cNvSpPr>
          <p:nvPr/>
        </p:nvSpPr>
        <p:spPr bwMode="auto">
          <a:xfrm>
            <a:off x="7086600" y="4038600"/>
            <a:ext cx="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7781" name="Line 21"/>
          <p:cNvSpPr>
            <a:spLocks noChangeShapeType="1"/>
          </p:cNvSpPr>
          <p:nvPr/>
        </p:nvSpPr>
        <p:spPr bwMode="auto">
          <a:xfrm>
            <a:off x="3505200" y="3276600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7782" name="Line 22"/>
          <p:cNvSpPr>
            <a:spLocks noChangeShapeType="1"/>
          </p:cNvSpPr>
          <p:nvPr/>
        </p:nvSpPr>
        <p:spPr bwMode="auto">
          <a:xfrm>
            <a:off x="5029200" y="3276600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7783" name="Line 23"/>
          <p:cNvSpPr>
            <a:spLocks noChangeShapeType="1"/>
          </p:cNvSpPr>
          <p:nvPr/>
        </p:nvSpPr>
        <p:spPr bwMode="auto">
          <a:xfrm flipV="1">
            <a:off x="2209800" y="3352800"/>
            <a:ext cx="2819400" cy="533400"/>
          </a:xfrm>
          <a:prstGeom prst="line">
            <a:avLst/>
          </a:prstGeom>
          <a:noFill/>
          <a:ln w="9525">
            <a:solidFill>
              <a:schemeClr val="tx1"/>
            </a:solidFill>
            <a:prstDash val="lgDash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7784" name="Line 24"/>
          <p:cNvSpPr>
            <a:spLocks noChangeShapeType="1"/>
          </p:cNvSpPr>
          <p:nvPr/>
        </p:nvSpPr>
        <p:spPr bwMode="auto">
          <a:xfrm>
            <a:off x="3505200" y="3352800"/>
            <a:ext cx="3581400" cy="914400"/>
          </a:xfrm>
          <a:prstGeom prst="line">
            <a:avLst/>
          </a:prstGeom>
          <a:noFill/>
          <a:ln w="9525">
            <a:solidFill>
              <a:schemeClr val="tx1"/>
            </a:solidFill>
            <a:prstDash val="lgDash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7785" name="Rectangle 25"/>
          <p:cNvSpPr>
            <a:spLocks noChangeArrowheads="1"/>
          </p:cNvSpPr>
          <p:nvPr/>
        </p:nvSpPr>
        <p:spPr bwMode="auto">
          <a:xfrm>
            <a:off x="2209800" y="3581400"/>
            <a:ext cx="228600" cy="152400"/>
          </a:xfrm>
          <a:prstGeom prst="rect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000" b="1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17787" name="Rectangle 27"/>
          <p:cNvSpPr>
            <a:spLocks noChangeArrowheads="1"/>
          </p:cNvSpPr>
          <p:nvPr/>
        </p:nvSpPr>
        <p:spPr bwMode="auto">
          <a:xfrm>
            <a:off x="7086600" y="3962400"/>
            <a:ext cx="228600" cy="152400"/>
          </a:xfrm>
          <a:prstGeom prst="rect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000" b="1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17798" name="Text Box 38"/>
          <p:cNvSpPr txBox="1">
            <a:spLocks noChangeArrowheads="1"/>
          </p:cNvSpPr>
          <p:nvPr/>
        </p:nvSpPr>
        <p:spPr bwMode="auto">
          <a:xfrm>
            <a:off x="4724400" y="3962400"/>
            <a:ext cx="6858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000" b="1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altLang="en-US"/>
              <a:t>N</a:t>
            </a:r>
            <a:endParaRPr lang="en-US" altLang="en-US"/>
          </a:p>
        </p:txBody>
      </p:sp>
      <p:sp>
        <p:nvSpPr>
          <p:cNvPr id="117799" name="Text Box 39"/>
          <p:cNvSpPr txBox="1">
            <a:spLocks noChangeArrowheads="1"/>
          </p:cNvSpPr>
          <p:nvPr/>
        </p:nvSpPr>
        <p:spPr bwMode="auto">
          <a:xfrm>
            <a:off x="3200400" y="3886200"/>
            <a:ext cx="6858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000" b="1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altLang="en-US"/>
              <a:t>M</a:t>
            </a:r>
            <a:endParaRPr lang="en-US" altLang="en-US"/>
          </a:p>
        </p:txBody>
      </p:sp>
      <p:sp>
        <p:nvSpPr>
          <p:cNvPr id="117800" name="Text Box 40"/>
          <p:cNvSpPr txBox="1">
            <a:spLocks noChangeArrowheads="1"/>
          </p:cNvSpPr>
          <p:nvPr/>
        </p:nvSpPr>
        <p:spPr bwMode="auto">
          <a:xfrm>
            <a:off x="6781800" y="4495800"/>
            <a:ext cx="6858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000" b="1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altLang="en-US"/>
              <a:t>B</a:t>
            </a:r>
            <a:endParaRPr lang="en-US" altLang="en-US"/>
          </a:p>
        </p:txBody>
      </p:sp>
      <p:sp>
        <p:nvSpPr>
          <p:cNvPr id="117801" name="Text Box 41"/>
          <p:cNvSpPr txBox="1">
            <a:spLocks noChangeArrowheads="1"/>
          </p:cNvSpPr>
          <p:nvPr/>
        </p:nvSpPr>
        <p:spPr bwMode="auto">
          <a:xfrm>
            <a:off x="1981200" y="4343400"/>
            <a:ext cx="6858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000" b="1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altLang="en-US"/>
              <a:t>A</a:t>
            </a:r>
            <a:endParaRPr lang="en-US" altLang="en-US"/>
          </a:p>
        </p:txBody>
      </p:sp>
      <p:sp>
        <p:nvSpPr>
          <p:cNvPr id="117803" name="Text Box 43"/>
          <p:cNvSpPr txBox="1">
            <a:spLocks noChangeArrowheads="1"/>
          </p:cNvSpPr>
          <p:nvPr/>
        </p:nvSpPr>
        <p:spPr bwMode="auto">
          <a:xfrm>
            <a:off x="3352800" y="4876800"/>
            <a:ext cx="6858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000" b="1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altLang="en-US"/>
              <a:t>M</a:t>
            </a:r>
            <a:endParaRPr lang="en-US" altLang="en-US"/>
          </a:p>
        </p:txBody>
      </p:sp>
      <p:sp>
        <p:nvSpPr>
          <p:cNvPr id="117804" name="Text Box 44"/>
          <p:cNvSpPr txBox="1">
            <a:spLocks noChangeArrowheads="1"/>
          </p:cNvSpPr>
          <p:nvPr/>
        </p:nvSpPr>
        <p:spPr bwMode="auto">
          <a:xfrm>
            <a:off x="4800600" y="4876800"/>
            <a:ext cx="6858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000" b="1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altLang="en-US"/>
              <a:t>N</a:t>
            </a:r>
            <a:endParaRPr lang="en-US" altLang="en-US"/>
          </a:p>
        </p:txBody>
      </p:sp>
      <p:sp>
        <p:nvSpPr>
          <p:cNvPr id="117805" name="Oval 45"/>
          <p:cNvSpPr>
            <a:spLocks noChangeArrowheads="1"/>
          </p:cNvSpPr>
          <p:nvPr/>
        </p:nvSpPr>
        <p:spPr bwMode="auto">
          <a:xfrm>
            <a:off x="5105400" y="5181600"/>
            <a:ext cx="76200" cy="76200"/>
          </a:xfrm>
          <a:prstGeom prst="ellipse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000" b="1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17806" name="Oval 46"/>
          <p:cNvSpPr>
            <a:spLocks noChangeArrowheads="1"/>
          </p:cNvSpPr>
          <p:nvPr/>
        </p:nvSpPr>
        <p:spPr bwMode="auto">
          <a:xfrm>
            <a:off x="5105400" y="5334000"/>
            <a:ext cx="76200" cy="76200"/>
          </a:xfrm>
          <a:prstGeom prst="ellipse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000" b="1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17807" name="Oval 47"/>
          <p:cNvSpPr>
            <a:spLocks noChangeArrowheads="1"/>
          </p:cNvSpPr>
          <p:nvPr/>
        </p:nvSpPr>
        <p:spPr bwMode="auto">
          <a:xfrm>
            <a:off x="3657600" y="5486400"/>
            <a:ext cx="76200" cy="76200"/>
          </a:xfrm>
          <a:prstGeom prst="ellipse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000" b="1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17808" name="Oval 48"/>
          <p:cNvSpPr>
            <a:spLocks noChangeArrowheads="1"/>
          </p:cNvSpPr>
          <p:nvPr/>
        </p:nvSpPr>
        <p:spPr bwMode="auto">
          <a:xfrm>
            <a:off x="5105400" y="5638800"/>
            <a:ext cx="76200" cy="76200"/>
          </a:xfrm>
          <a:prstGeom prst="ellipse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000" b="1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17809" name="Oval 49"/>
          <p:cNvSpPr>
            <a:spLocks noChangeArrowheads="1"/>
          </p:cNvSpPr>
          <p:nvPr/>
        </p:nvSpPr>
        <p:spPr bwMode="auto">
          <a:xfrm>
            <a:off x="3505200" y="6096000"/>
            <a:ext cx="76200" cy="76200"/>
          </a:xfrm>
          <a:prstGeom prst="ellipse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000" b="1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17810" name="Oval 50"/>
          <p:cNvSpPr>
            <a:spLocks noChangeArrowheads="1"/>
          </p:cNvSpPr>
          <p:nvPr/>
        </p:nvSpPr>
        <p:spPr bwMode="auto">
          <a:xfrm>
            <a:off x="3657600" y="5334000"/>
            <a:ext cx="76200" cy="76200"/>
          </a:xfrm>
          <a:prstGeom prst="ellipse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000" b="1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17811" name="Oval 51"/>
          <p:cNvSpPr>
            <a:spLocks noChangeArrowheads="1"/>
          </p:cNvSpPr>
          <p:nvPr/>
        </p:nvSpPr>
        <p:spPr bwMode="auto">
          <a:xfrm>
            <a:off x="3657600" y="5181600"/>
            <a:ext cx="76200" cy="76200"/>
          </a:xfrm>
          <a:prstGeom prst="ellipse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000" b="1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17812" name="Oval 52"/>
          <p:cNvSpPr>
            <a:spLocks noChangeArrowheads="1"/>
          </p:cNvSpPr>
          <p:nvPr/>
        </p:nvSpPr>
        <p:spPr bwMode="auto">
          <a:xfrm>
            <a:off x="5105400" y="6019800"/>
            <a:ext cx="76200" cy="76200"/>
          </a:xfrm>
          <a:prstGeom prst="ellipse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000" b="1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17813" name="Text Box 53"/>
          <p:cNvSpPr txBox="1">
            <a:spLocks noChangeArrowheads="1"/>
          </p:cNvSpPr>
          <p:nvPr/>
        </p:nvSpPr>
        <p:spPr bwMode="auto">
          <a:xfrm>
            <a:off x="4876800" y="5334000"/>
            <a:ext cx="685800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000" b="1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altLang="en-US" sz="1000"/>
              <a:t>N</a:t>
            </a:r>
            <a:r>
              <a:rPr lang="en-GB" altLang="en-US" sz="1000" baseline="-25000"/>
              <a:t>3</a:t>
            </a:r>
            <a:endParaRPr lang="en-US" altLang="en-US" sz="1000"/>
          </a:p>
        </p:txBody>
      </p:sp>
      <p:sp>
        <p:nvSpPr>
          <p:cNvPr id="117814" name="Text Box 54"/>
          <p:cNvSpPr txBox="1">
            <a:spLocks noChangeArrowheads="1"/>
          </p:cNvSpPr>
          <p:nvPr/>
        </p:nvSpPr>
        <p:spPr bwMode="auto">
          <a:xfrm>
            <a:off x="4876800" y="5638800"/>
            <a:ext cx="685800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000" b="1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altLang="en-US" sz="1000"/>
              <a:t>N </a:t>
            </a:r>
            <a:r>
              <a:rPr lang="en-GB" altLang="en-US" sz="1000" baseline="-25000"/>
              <a:t>2</a:t>
            </a:r>
            <a:endParaRPr lang="en-US" altLang="en-US" sz="1000"/>
          </a:p>
        </p:txBody>
      </p:sp>
      <p:sp>
        <p:nvSpPr>
          <p:cNvPr id="117815" name="Text Box 55"/>
          <p:cNvSpPr txBox="1">
            <a:spLocks noChangeArrowheads="1"/>
          </p:cNvSpPr>
          <p:nvPr/>
        </p:nvSpPr>
        <p:spPr bwMode="auto">
          <a:xfrm>
            <a:off x="3352800" y="5486400"/>
            <a:ext cx="685800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000" b="1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altLang="en-US" sz="1000"/>
              <a:t>M</a:t>
            </a:r>
            <a:r>
              <a:rPr lang="en-GB" altLang="en-US" sz="1000" baseline="-25000"/>
              <a:t>2</a:t>
            </a:r>
            <a:endParaRPr lang="en-US" altLang="en-US" sz="1000"/>
          </a:p>
        </p:txBody>
      </p:sp>
      <p:sp>
        <p:nvSpPr>
          <p:cNvPr id="117816" name="Text Box 56"/>
          <p:cNvSpPr txBox="1">
            <a:spLocks noChangeArrowheads="1"/>
          </p:cNvSpPr>
          <p:nvPr/>
        </p:nvSpPr>
        <p:spPr bwMode="auto">
          <a:xfrm>
            <a:off x="4953000" y="6019800"/>
            <a:ext cx="685800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000" b="1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altLang="en-US" sz="1000"/>
              <a:t>N</a:t>
            </a:r>
            <a:r>
              <a:rPr lang="en-GB" altLang="en-US" sz="1000" baseline="-25000"/>
              <a:t>1</a:t>
            </a:r>
            <a:endParaRPr lang="en-US" altLang="en-US" sz="1000"/>
          </a:p>
        </p:txBody>
      </p:sp>
      <p:sp>
        <p:nvSpPr>
          <p:cNvPr id="117817" name="Text Box 57"/>
          <p:cNvSpPr txBox="1">
            <a:spLocks noChangeArrowheads="1"/>
          </p:cNvSpPr>
          <p:nvPr/>
        </p:nvSpPr>
        <p:spPr bwMode="auto">
          <a:xfrm rot="10800000" flipV="1">
            <a:off x="3505200" y="5181600"/>
            <a:ext cx="685800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000" b="1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altLang="en-US" sz="1000"/>
              <a:t>M</a:t>
            </a:r>
            <a:r>
              <a:rPr lang="en-GB" altLang="en-US" sz="1000" baseline="-25000"/>
              <a:t>3</a:t>
            </a:r>
            <a:endParaRPr lang="en-US" altLang="en-US" sz="1000"/>
          </a:p>
        </p:txBody>
      </p:sp>
      <p:sp>
        <p:nvSpPr>
          <p:cNvPr id="117818" name="Text Box 58"/>
          <p:cNvSpPr txBox="1">
            <a:spLocks noChangeArrowheads="1"/>
          </p:cNvSpPr>
          <p:nvPr/>
        </p:nvSpPr>
        <p:spPr bwMode="auto">
          <a:xfrm>
            <a:off x="3276600" y="6172200"/>
            <a:ext cx="685800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000" b="1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altLang="en-US" sz="1000"/>
              <a:t>M</a:t>
            </a:r>
            <a:r>
              <a:rPr lang="en-GB" altLang="en-US" sz="1000" baseline="-25000"/>
              <a:t>1</a:t>
            </a:r>
            <a:endParaRPr lang="en-US" altLang="en-US" sz="1000"/>
          </a:p>
        </p:txBody>
      </p:sp>
    </p:spTree>
    <p:extLst>
      <p:ext uri="{BB962C8B-B14F-4D97-AF65-F5344CB8AC3E}">
        <p14:creationId xmlns:p14="http://schemas.microsoft.com/office/powerpoint/2010/main" val="393988386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177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177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1177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177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77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177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177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177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177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177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177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177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177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177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177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177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177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177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177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177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177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177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177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177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177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177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1177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1177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177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1177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1177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1177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1177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1177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1177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1177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1177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1177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1177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8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1178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1178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8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1178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1178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8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1178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1178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8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2" dur="500" fill="hold"/>
                                        <p:tgtEl>
                                          <p:spTgt spid="1178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1178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8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6" dur="500" fill="hold"/>
                                        <p:tgtEl>
                                          <p:spTgt spid="1178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7" dur="500" fill="hold"/>
                                        <p:tgtEl>
                                          <p:spTgt spid="1178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8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0" dur="500" fill="hold"/>
                                        <p:tgtEl>
                                          <p:spTgt spid="1178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1" dur="500" fill="hold"/>
                                        <p:tgtEl>
                                          <p:spTgt spid="1178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8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4" dur="500" fill="hold"/>
                                        <p:tgtEl>
                                          <p:spTgt spid="1178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5" dur="500" fill="hold"/>
                                        <p:tgtEl>
                                          <p:spTgt spid="1178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8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8" dur="500" fill="hold"/>
                                        <p:tgtEl>
                                          <p:spTgt spid="1178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9" dur="500" fill="hold"/>
                                        <p:tgtEl>
                                          <p:spTgt spid="1178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8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2" dur="500" fill="hold"/>
                                        <p:tgtEl>
                                          <p:spTgt spid="1178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3" dur="500" fill="hold"/>
                                        <p:tgtEl>
                                          <p:spTgt spid="1178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8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6" dur="500" fill="hold"/>
                                        <p:tgtEl>
                                          <p:spTgt spid="1178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7" dur="500" fill="hold"/>
                                        <p:tgtEl>
                                          <p:spTgt spid="1178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8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0" dur="500" fill="hold"/>
                                        <p:tgtEl>
                                          <p:spTgt spid="1178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1" dur="500" fill="hold"/>
                                        <p:tgtEl>
                                          <p:spTgt spid="1178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8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4" dur="500" fill="hold"/>
                                        <p:tgtEl>
                                          <p:spTgt spid="1178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5" dur="500" fill="hold"/>
                                        <p:tgtEl>
                                          <p:spTgt spid="1178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8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8" dur="500" fill="hold"/>
                                        <p:tgtEl>
                                          <p:spTgt spid="1178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9" dur="500" fill="hold"/>
                                        <p:tgtEl>
                                          <p:spTgt spid="1178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8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2" dur="500" fill="hold"/>
                                        <p:tgtEl>
                                          <p:spTgt spid="1178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3" dur="500" fill="hold"/>
                                        <p:tgtEl>
                                          <p:spTgt spid="1178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8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6" dur="500" fill="hold"/>
                                        <p:tgtEl>
                                          <p:spTgt spid="1178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7" dur="500" fill="hold"/>
                                        <p:tgtEl>
                                          <p:spTgt spid="1178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8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0" dur="500" fill="hold"/>
                                        <p:tgtEl>
                                          <p:spTgt spid="1178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1" dur="500" fill="hold"/>
                                        <p:tgtEl>
                                          <p:spTgt spid="1178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8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4" dur="500" fill="hold"/>
                                        <p:tgtEl>
                                          <p:spTgt spid="1178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5" dur="500" fill="hold"/>
                                        <p:tgtEl>
                                          <p:spTgt spid="1178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8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8" dur="500" fill="hold"/>
                                        <p:tgtEl>
                                          <p:spTgt spid="1178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9" dur="500" fill="hold"/>
                                        <p:tgtEl>
                                          <p:spTgt spid="1178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7763" grpId="0" build="p"/>
      <p:bldP spid="117788" grpId="0" animBg="1"/>
      <p:bldP spid="117789" grpId="0" animBg="1"/>
      <p:bldP spid="117790" grpId="0" animBg="1"/>
      <p:bldP spid="117791" grpId="0" animBg="1"/>
      <p:bldP spid="117792" grpId="0" animBg="1"/>
      <p:bldP spid="117793" grpId="0"/>
      <p:bldP spid="117795" grpId="0"/>
      <p:bldP spid="117778" grpId="0" animBg="1"/>
      <p:bldP spid="117779" grpId="0" animBg="1"/>
      <p:bldP spid="117780" grpId="0" animBg="1"/>
      <p:bldP spid="117781" grpId="0" animBg="1"/>
      <p:bldP spid="117782" grpId="0" animBg="1"/>
      <p:bldP spid="117783" grpId="0" animBg="1"/>
      <p:bldP spid="117784" grpId="0" animBg="1"/>
      <p:bldP spid="117785" grpId="0" animBg="1"/>
      <p:bldP spid="117787" grpId="0" animBg="1"/>
      <p:bldP spid="117798" grpId="0"/>
      <p:bldP spid="117799" grpId="0"/>
      <p:bldP spid="117800" grpId="0"/>
      <p:bldP spid="117801" grpId="0"/>
      <p:bldP spid="117803" grpId="0"/>
      <p:bldP spid="117804" grpId="0"/>
      <p:bldP spid="117805" grpId="0" animBg="1"/>
      <p:bldP spid="117806" grpId="0" animBg="1"/>
      <p:bldP spid="117807" grpId="0" animBg="1"/>
      <p:bldP spid="117808" grpId="0" animBg="1"/>
      <p:bldP spid="117809" grpId="0" animBg="1"/>
      <p:bldP spid="117810" grpId="0" animBg="1"/>
      <p:bldP spid="117811" grpId="0" animBg="1"/>
      <p:bldP spid="117812" grpId="0" animBg="1"/>
      <p:bldP spid="117813" grpId="0"/>
      <p:bldP spid="117814" grpId="0"/>
      <p:bldP spid="117815" grpId="0"/>
      <p:bldP spid="117816" grpId="0"/>
      <p:bldP spid="117817" grpId="0"/>
      <p:bldP spid="117818" grpId="0"/>
    </p:bld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3400" smtClean="0"/>
              <a:t> Chaining/taping over sloping  </a:t>
            </a:r>
            <a:br>
              <a:rPr lang="en-US" altLang="en-US" sz="3400" smtClean="0"/>
            </a:br>
            <a:r>
              <a:rPr lang="en-US" altLang="en-US" sz="3400" smtClean="0"/>
              <a:t>      ground </a:t>
            </a:r>
            <a:endParaRPr lang="en-GB" altLang="en-US" sz="3400" smtClean="0"/>
          </a:p>
        </p:txBody>
      </p:sp>
      <p:sp>
        <p:nvSpPr>
          <p:cNvPr id="10035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600200"/>
            <a:ext cx="7391400" cy="3124200"/>
          </a:xfrm>
        </p:spPr>
        <p:txBody>
          <a:bodyPr/>
          <a:lstStyle/>
          <a:p>
            <a:r>
              <a:rPr lang="en-GB" altLang="en-US" smtClean="0"/>
              <a:t>Methods</a:t>
            </a:r>
          </a:p>
          <a:p>
            <a:pPr lvl="1"/>
            <a:r>
              <a:rPr lang="en-GB" altLang="en-US" smtClean="0"/>
              <a:t>Direct method or method of stepping</a:t>
            </a:r>
          </a:p>
          <a:p>
            <a:pPr lvl="1"/>
            <a:r>
              <a:rPr lang="en-GB" altLang="en-US" smtClean="0"/>
              <a:t>Indirect method</a:t>
            </a:r>
          </a:p>
          <a:p>
            <a:pPr lvl="2">
              <a:buSzPct val="60000"/>
              <a:buFont typeface="Wingdings" panose="05000000000000000000" pitchFamily="2" charset="2"/>
              <a:buChar char="Ø"/>
            </a:pPr>
            <a:r>
              <a:rPr lang="en-GB" altLang="en-US" sz="2200" smtClean="0"/>
              <a:t>With the aid of vertical angle measurement</a:t>
            </a:r>
          </a:p>
          <a:p>
            <a:pPr lvl="2">
              <a:buSzPct val="60000"/>
              <a:buFont typeface="Wingdings" panose="05000000000000000000" pitchFamily="2" charset="2"/>
              <a:buChar char="Ø"/>
            </a:pPr>
            <a:r>
              <a:rPr lang="en-GB" altLang="en-US" sz="2200" smtClean="0"/>
              <a:t>With the aid of difference in level measurement</a:t>
            </a:r>
          </a:p>
          <a:p>
            <a:pPr lvl="2">
              <a:buSzPct val="60000"/>
              <a:buFont typeface="Wingdings" panose="05000000000000000000" pitchFamily="2" charset="2"/>
              <a:buChar char="Ø"/>
            </a:pPr>
            <a:r>
              <a:rPr lang="en-GB" altLang="en-US" sz="2200" smtClean="0"/>
              <a:t>Hypotenusal allowance</a:t>
            </a:r>
          </a:p>
          <a:p>
            <a:endParaRPr lang="en-GB" altLang="en-US" smtClean="0"/>
          </a:p>
        </p:txBody>
      </p:sp>
    </p:spTree>
    <p:extLst>
      <p:ext uri="{BB962C8B-B14F-4D97-AF65-F5344CB8AC3E}">
        <p14:creationId xmlns:p14="http://schemas.microsoft.com/office/powerpoint/2010/main" val="3167083156"/>
      </p:ext>
    </p:extLst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03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003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1003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1003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1003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003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0355" grpId="0" build="p"/>
    </p:bld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3400" smtClean="0"/>
              <a:t>Chaining/taping over sloping  </a:t>
            </a:r>
            <a:br>
              <a:rPr lang="en-US" altLang="en-US" sz="3400" smtClean="0"/>
            </a:br>
            <a:r>
              <a:rPr lang="en-US" altLang="en-US" sz="3400" smtClean="0"/>
              <a:t>      ground</a:t>
            </a:r>
            <a:endParaRPr lang="en-GB" altLang="en-US" sz="3400" smtClean="0"/>
          </a:p>
        </p:txBody>
      </p:sp>
      <p:sp>
        <p:nvSpPr>
          <p:cNvPr id="10240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600200"/>
            <a:ext cx="8229600" cy="4530725"/>
          </a:xfrm>
        </p:spPr>
        <p:txBody>
          <a:bodyPr/>
          <a:lstStyle/>
          <a:p>
            <a:r>
              <a:rPr lang="en-GB" altLang="en-US" sz="2200" smtClean="0"/>
              <a:t>Direct method or stepping method</a:t>
            </a:r>
          </a:p>
          <a:p>
            <a:pPr lvl="1"/>
            <a:r>
              <a:rPr lang="en-GB" altLang="en-US" sz="2000" smtClean="0"/>
              <a:t>Convenient to proceed down-hill</a:t>
            </a:r>
          </a:p>
          <a:p>
            <a:pPr lvl="1"/>
            <a:r>
              <a:rPr lang="en-GB" altLang="en-US" sz="2000" smtClean="0"/>
              <a:t>Tape shall be horizontal </a:t>
            </a:r>
          </a:p>
          <a:p>
            <a:pPr lvl="1"/>
            <a:r>
              <a:rPr lang="en-GB" altLang="en-US" sz="2000" smtClean="0"/>
              <a:t>Sufficient pull to avoid sag</a:t>
            </a:r>
          </a:p>
          <a:p>
            <a:pPr lvl="1"/>
            <a:r>
              <a:rPr lang="en-GB" altLang="en-US" sz="2000" smtClean="0"/>
              <a:t>Lengths of steps inversely proportion to degree of slopes.</a:t>
            </a:r>
          </a:p>
        </p:txBody>
      </p:sp>
      <p:grpSp>
        <p:nvGrpSpPr>
          <p:cNvPr id="102433" name="Group 33"/>
          <p:cNvGrpSpPr>
            <a:grpSpLocks/>
          </p:cNvGrpSpPr>
          <p:nvPr/>
        </p:nvGrpSpPr>
        <p:grpSpPr bwMode="auto">
          <a:xfrm>
            <a:off x="838200" y="3962400"/>
            <a:ext cx="3600450" cy="2057400"/>
            <a:chOff x="1728" y="2640"/>
            <a:chExt cx="2268" cy="1296"/>
          </a:xfrm>
        </p:grpSpPr>
        <p:sp>
          <p:nvSpPr>
            <p:cNvPr id="44039" name="Line 29"/>
            <p:cNvSpPr>
              <a:spLocks noChangeShapeType="1"/>
            </p:cNvSpPr>
            <p:nvPr/>
          </p:nvSpPr>
          <p:spPr bwMode="auto">
            <a:xfrm>
              <a:off x="3744" y="3552"/>
              <a:ext cx="0" cy="2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44040" name="Group 32"/>
            <p:cNvGrpSpPr>
              <a:grpSpLocks/>
            </p:cNvGrpSpPr>
            <p:nvPr/>
          </p:nvGrpSpPr>
          <p:grpSpPr bwMode="auto">
            <a:xfrm>
              <a:off x="1728" y="2640"/>
              <a:ext cx="2268" cy="1296"/>
              <a:chOff x="1736" y="2496"/>
              <a:chExt cx="2268" cy="1296"/>
            </a:xfrm>
          </p:grpSpPr>
          <p:sp>
            <p:nvSpPr>
              <p:cNvPr id="44041" name="Freeform 9"/>
              <p:cNvSpPr>
                <a:spLocks/>
              </p:cNvSpPr>
              <p:nvPr/>
            </p:nvSpPr>
            <p:spPr bwMode="auto">
              <a:xfrm>
                <a:off x="1736" y="2694"/>
                <a:ext cx="2044" cy="837"/>
              </a:xfrm>
              <a:custGeom>
                <a:avLst/>
                <a:gdLst>
                  <a:gd name="T0" fmla="*/ 0 w 2044"/>
                  <a:gd name="T1" fmla="*/ 0 h 837"/>
                  <a:gd name="T2" fmla="*/ 316 w 2044"/>
                  <a:gd name="T3" fmla="*/ 37 h 837"/>
                  <a:gd name="T4" fmla="*/ 437 w 2044"/>
                  <a:gd name="T5" fmla="*/ 93 h 837"/>
                  <a:gd name="T6" fmla="*/ 576 w 2044"/>
                  <a:gd name="T7" fmla="*/ 186 h 837"/>
                  <a:gd name="T8" fmla="*/ 604 w 2044"/>
                  <a:gd name="T9" fmla="*/ 205 h 837"/>
                  <a:gd name="T10" fmla="*/ 660 w 2044"/>
                  <a:gd name="T11" fmla="*/ 260 h 837"/>
                  <a:gd name="T12" fmla="*/ 771 w 2044"/>
                  <a:gd name="T13" fmla="*/ 344 h 837"/>
                  <a:gd name="T14" fmla="*/ 827 w 2044"/>
                  <a:gd name="T15" fmla="*/ 381 h 837"/>
                  <a:gd name="T16" fmla="*/ 1245 w 2044"/>
                  <a:gd name="T17" fmla="*/ 446 h 837"/>
                  <a:gd name="T18" fmla="*/ 1440 w 2044"/>
                  <a:gd name="T19" fmla="*/ 493 h 837"/>
                  <a:gd name="T20" fmla="*/ 1551 w 2044"/>
                  <a:gd name="T21" fmla="*/ 567 h 837"/>
                  <a:gd name="T22" fmla="*/ 1849 w 2044"/>
                  <a:gd name="T23" fmla="*/ 725 h 837"/>
                  <a:gd name="T24" fmla="*/ 1960 w 2044"/>
                  <a:gd name="T25" fmla="*/ 790 h 837"/>
                  <a:gd name="T26" fmla="*/ 2044 w 2044"/>
                  <a:gd name="T27" fmla="*/ 808 h 837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0" t="0" r="r" b="b"/>
                <a:pathLst>
                  <a:path w="2044" h="837">
                    <a:moveTo>
                      <a:pt x="0" y="0"/>
                    </a:moveTo>
                    <a:cubicBezTo>
                      <a:pt x="133" y="6"/>
                      <a:pt x="201" y="9"/>
                      <a:pt x="316" y="37"/>
                    </a:cubicBezTo>
                    <a:cubicBezTo>
                      <a:pt x="353" y="62"/>
                      <a:pt x="396" y="74"/>
                      <a:pt x="437" y="93"/>
                    </a:cubicBezTo>
                    <a:cubicBezTo>
                      <a:pt x="467" y="140"/>
                      <a:pt x="530" y="155"/>
                      <a:pt x="576" y="186"/>
                    </a:cubicBezTo>
                    <a:cubicBezTo>
                      <a:pt x="585" y="192"/>
                      <a:pt x="596" y="197"/>
                      <a:pt x="604" y="205"/>
                    </a:cubicBezTo>
                    <a:cubicBezTo>
                      <a:pt x="623" y="223"/>
                      <a:pt x="639" y="244"/>
                      <a:pt x="660" y="260"/>
                    </a:cubicBezTo>
                    <a:cubicBezTo>
                      <a:pt x="697" y="288"/>
                      <a:pt x="738" y="311"/>
                      <a:pt x="771" y="344"/>
                    </a:cubicBezTo>
                    <a:cubicBezTo>
                      <a:pt x="806" y="379"/>
                      <a:pt x="786" y="368"/>
                      <a:pt x="827" y="381"/>
                    </a:cubicBezTo>
                    <a:cubicBezTo>
                      <a:pt x="929" y="483"/>
                      <a:pt x="1131" y="443"/>
                      <a:pt x="1245" y="446"/>
                    </a:cubicBezTo>
                    <a:cubicBezTo>
                      <a:pt x="1304" y="460"/>
                      <a:pt x="1380" y="472"/>
                      <a:pt x="1440" y="493"/>
                    </a:cubicBezTo>
                    <a:cubicBezTo>
                      <a:pt x="1474" y="526"/>
                      <a:pt x="1511" y="538"/>
                      <a:pt x="1551" y="567"/>
                    </a:cubicBezTo>
                    <a:cubicBezTo>
                      <a:pt x="1644" y="634"/>
                      <a:pt x="1741" y="685"/>
                      <a:pt x="1849" y="725"/>
                    </a:cubicBezTo>
                    <a:cubicBezTo>
                      <a:pt x="1883" y="751"/>
                      <a:pt x="1921" y="772"/>
                      <a:pt x="1960" y="790"/>
                    </a:cubicBezTo>
                    <a:cubicBezTo>
                      <a:pt x="2035" y="824"/>
                      <a:pt x="2018" y="837"/>
                      <a:pt x="2044" y="808"/>
                    </a:cubicBezTo>
                  </a:path>
                </a:pathLst>
              </a:custGeom>
              <a:noFill/>
              <a:ln w="28575" cap="flat" cmpd="sng">
                <a:solidFill>
                  <a:schemeClr val="tx1"/>
                </a:solidFill>
                <a:prstDash val="solid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4042" name="Line 11"/>
              <p:cNvSpPr>
                <a:spLocks noChangeShapeType="1"/>
              </p:cNvSpPr>
              <p:nvPr/>
            </p:nvSpPr>
            <p:spPr bwMode="auto">
              <a:xfrm>
                <a:off x="1880" y="2688"/>
                <a:ext cx="48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4043" name="Line 12"/>
              <p:cNvSpPr>
                <a:spLocks noChangeShapeType="1"/>
              </p:cNvSpPr>
              <p:nvPr/>
            </p:nvSpPr>
            <p:spPr bwMode="auto">
              <a:xfrm>
                <a:off x="2360" y="2688"/>
                <a:ext cx="0" cy="24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sysDot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4044" name="Line 13"/>
              <p:cNvSpPr>
                <a:spLocks noChangeShapeType="1"/>
              </p:cNvSpPr>
              <p:nvPr/>
            </p:nvSpPr>
            <p:spPr bwMode="auto">
              <a:xfrm>
                <a:off x="2360" y="2928"/>
                <a:ext cx="528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4045" name="Line 14"/>
              <p:cNvSpPr>
                <a:spLocks noChangeShapeType="1"/>
              </p:cNvSpPr>
              <p:nvPr/>
            </p:nvSpPr>
            <p:spPr bwMode="auto">
              <a:xfrm>
                <a:off x="2888" y="2928"/>
                <a:ext cx="0" cy="19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sysDot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4046" name="Line 15"/>
              <p:cNvSpPr>
                <a:spLocks noChangeShapeType="1"/>
              </p:cNvSpPr>
              <p:nvPr/>
            </p:nvSpPr>
            <p:spPr bwMode="auto">
              <a:xfrm>
                <a:off x="2888" y="3120"/>
                <a:ext cx="576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4047" name="Line 16"/>
              <p:cNvSpPr>
                <a:spLocks noChangeShapeType="1"/>
              </p:cNvSpPr>
              <p:nvPr/>
            </p:nvSpPr>
            <p:spPr bwMode="auto">
              <a:xfrm>
                <a:off x="3464" y="3120"/>
                <a:ext cx="0" cy="24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sysDot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4048" name="Line 17"/>
              <p:cNvSpPr>
                <a:spLocks noChangeShapeType="1"/>
              </p:cNvSpPr>
              <p:nvPr/>
            </p:nvSpPr>
            <p:spPr bwMode="auto">
              <a:xfrm>
                <a:off x="3464" y="3360"/>
                <a:ext cx="288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4049" name="Line 18"/>
              <p:cNvSpPr>
                <a:spLocks noChangeShapeType="1"/>
              </p:cNvSpPr>
              <p:nvPr/>
            </p:nvSpPr>
            <p:spPr bwMode="auto">
              <a:xfrm>
                <a:off x="3752" y="3360"/>
                <a:ext cx="0" cy="19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sysDot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4050" name="Text Box 19"/>
              <p:cNvSpPr txBox="1">
                <a:spLocks noChangeArrowheads="1"/>
              </p:cNvSpPr>
              <p:nvPr/>
            </p:nvSpPr>
            <p:spPr bwMode="auto">
              <a:xfrm>
                <a:off x="1736" y="2736"/>
                <a:ext cx="212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hangingPunct="1"/>
                <a:r>
                  <a:rPr lang="en-GB" altLang="en-US"/>
                  <a:t>A</a:t>
                </a:r>
                <a:endParaRPr lang="en-US" altLang="en-US"/>
              </a:p>
            </p:txBody>
          </p:sp>
          <p:sp>
            <p:nvSpPr>
              <p:cNvPr id="44051" name="Text Box 20"/>
              <p:cNvSpPr txBox="1">
                <a:spLocks noChangeArrowheads="1"/>
              </p:cNvSpPr>
              <p:nvPr/>
            </p:nvSpPr>
            <p:spPr bwMode="auto">
              <a:xfrm rot="10716469" flipV="1">
                <a:off x="3792" y="3422"/>
                <a:ext cx="212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hangingPunct="1"/>
                <a:r>
                  <a:rPr lang="en-GB" altLang="en-US"/>
                  <a:t>B</a:t>
                </a:r>
                <a:endParaRPr lang="en-US" altLang="en-US"/>
              </a:p>
            </p:txBody>
          </p:sp>
          <p:sp>
            <p:nvSpPr>
              <p:cNvPr id="44052" name="Text Box 21"/>
              <p:cNvSpPr txBox="1">
                <a:spLocks noChangeArrowheads="1"/>
              </p:cNvSpPr>
              <p:nvPr/>
            </p:nvSpPr>
            <p:spPr bwMode="auto">
              <a:xfrm>
                <a:off x="3525" y="3168"/>
                <a:ext cx="201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hangingPunct="1"/>
                <a:r>
                  <a:rPr lang="en-GB" altLang="en-US"/>
                  <a:t>l</a:t>
                </a:r>
                <a:r>
                  <a:rPr lang="en-GB" altLang="en-US" baseline="-25000"/>
                  <a:t>4</a:t>
                </a:r>
                <a:endParaRPr lang="en-US" altLang="en-US" baseline="-25000"/>
              </a:p>
            </p:txBody>
          </p:sp>
          <p:sp>
            <p:nvSpPr>
              <p:cNvPr id="44053" name="Text Box 22"/>
              <p:cNvSpPr txBox="1">
                <a:spLocks noChangeArrowheads="1"/>
              </p:cNvSpPr>
              <p:nvPr/>
            </p:nvSpPr>
            <p:spPr bwMode="auto">
              <a:xfrm>
                <a:off x="3037" y="2928"/>
                <a:ext cx="201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hangingPunct="1"/>
                <a:r>
                  <a:rPr lang="en-GB" altLang="en-US"/>
                  <a:t>l</a:t>
                </a:r>
                <a:r>
                  <a:rPr lang="en-GB" altLang="en-US" baseline="-25000"/>
                  <a:t>3</a:t>
                </a:r>
                <a:endParaRPr lang="en-US" altLang="en-US" baseline="-25000"/>
              </a:p>
            </p:txBody>
          </p:sp>
          <p:sp>
            <p:nvSpPr>
              <p:cNvPr id="44054" name="Text Box 23"/>
              <p:cNvSpPr txBox="1">
                <a:spLocks noChangeArrowheads="1"/>
              </p:cNvSpPr>
              <p:nvPr/>
            </p:nvSpPr>
            <p:spPr bwMode="auto">
              <a:xfrm>
                <a:off x="2509" y="2736"/>
                <a:ext cx="201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hangingPunct="1"/>
                <a:r>
                  <a:rPr lang="en-GB" altLang="en-US"/>
                  <a:t>l</a:t>
                </a:r>
                <a:r>
                  <a:rPr lang="en-GB" altLang="en-US" baseline="-25000"/>
                  <a:t>2</a:t>
                </a:r>
                <a:endParaRPr lang="en-US" altLang="en-US" baseline="-25000"/>
              </a:p>
            </p:txBody>
          </p:sp>
          <p:sp>
            <p:nvSpPr>
              <p:cNvPr id="44055" name="Text Box 24"/>
              <p:cNvSpPr txBox="1">
                <a:spLocks noChangeArrowheads="1"/>
              </p:cNvSpPr>
              <p:nvPr/>
            </p:nvSpPr>
            <p:spPr bwMode="auto">
              <a:xfrm>
                <a:off x="1981" y="2496"/>
                <a:ext cx="201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hangingPunct="1"/>
                <a:r>
                  <a:rPr lang="en-GB" altLang="en-US"/>
                  <a:t>l</a:t>
                </a:r>
                <a:r>
                  <a:rPr lang="en-GB" altLang="en-US" baseline="-25000"/>
                  <a:t>1</a:t>
                </a:r>
                <a:endParaRPr lang="en-US" altLang="en-US" baseline="-25000"/>
              </a:p>
            </p:txBody>
          </p:sp>
          <p:sp>
            <p:nvSpPr>
              <p:cNvPr id="44056" name="Line 28"/>
              <p:cNvSpPr>
                <a:spLocks noChangeShapeType="1"/>
              </p:cNvSpPr>
              <p:nvPr/>
            </p:nvSpPr>
            <p:spPr bwMode="auto">
              <a:xfrm>
                <a:off x="1872" y="2832"/>
                <a:ext cx="0" cy="96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4057" name="Line 30"/>
              <p:cNvSpPr>
                <a:spLocks noChangeShapeType="1"/>
              </p:cNvSpPr>
              <p:nvPr/>
            </p:nvSpPr>
            <p:spPr bwMode="auto">
              <a:xfrm>
                <a:off x="1872" y="3648"/>
                <a:ext cx="1872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 type="triangle" w="med" len="med"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4058" name="Text Box 31"/>
              <p:cNvSpPr txBox="1">
                <a:spLocks noChangeArrowheads="1"/>
              </p:cNvSpPr>
              <p:nvPr/>
            </p:nvSpPr>
            <p:spPr bwMode="auto">
              <a:xfrm>
                <a:off x="2160" y="3408"/>
                <a:ext cx="1296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hangingPunct="1"/>
                <a:r>
                  <a:rPr lang="en-GB" altLang="en-US"/>
                  <a:t>D = (l</a:t>
                </a:r>
                <a:r>
                  <a:rPr lang="en-GB" altLang="en-US" baseline="-25000"/>
                  <a:t>1</a:t>
                </a:r>
                <a:r>
                  <a:rPr lang="en-GB" altLang="en-US"/>
                  <a:t>+l</a:t>
                </a:r>
                <a:r>
                  <a:rPr lang="en-GB" altLang="en-US" baseline="-25000"/>
                  <a:t>2</a:t>
                </a:r>
                <a:r>
                  <a:rPr lang="en-GB" altLang="en-US"/>
                  <a:t>+l</a:t>
                </a:r>
                <a:r>
                  <a:rPr lang="en-GB" altLang="en-US" baseline="-25000"/>
                  <a:t>3</a:t>
                </a:r>
                <a:r>
                  <a:rPr lang="en-GB" altLang="en-US"/>
                  <a:t>+l</a:t>
                </a:r>
                <a:r>
                  <a:rPr lang="en-GB" altLang="en-US" baseline="-25000"/>
                  <a:t>4</a:t>
                </a:r>
                <a:r>
                  <a:rPr lang="en-GB" altLang="en-US"/>
                  <a:t>)</a:t>
                </a:r>
                <a:endParaRPr lang="en-US" altLang="en-US"/>
              </a:p>
            </p:txBody>
          </p:sp>
        </p:grpSp>
      </p:grpSp>
      <p:sp>
        <p:nvSpPr>
          <p:cNvPr id="44037" name="Text Box 34"/>
          <p:cNvSpPr txBox="1">
            <a:spLocks noChangeArrowheads="1"/>
          </p:cNvSpPr>
          <p:nvPr/>
        </p:nvSpPr>
        <p:spPr bwMode="auto">
          <a:xfrm>
            <a:off x="5638800" y="228600"/>
            <a:ext cx="18288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000" b="1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r>
              <a:rPr lang="en-GB" altLang="en-US"/>
              <a:t>Contd….</a:t>
            </a:r>
            <a:endParaRPr lang="en-US" altLang="en-US"/>
          </a:p>
        </p:txBody>
      </p:sp>
      <p:pic>
        <p:nvPicPr>
          <p:cNvPr id="102435" name="Picture 35" descr="distance measurement in slope"/>
          <p:cNvPicPr>
            <a:picLocks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343400" y="3810000"/>
            <a:ext cx="3429000" cy="2073275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05355233"/>
      </p:ext>
    </p:extLst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24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024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1024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1024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1024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024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24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024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24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03" grpId="0" build="p"/>
    </p:bld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Chain surveying</a:t>
            </a:r>
            <a:endParaRPr lang="en-GB" altLang="en-US" smtClean="0"/>
          </a:p>
        </p:txBody>
      </p:sp>
      <p:sp>
        <p:nvSpPr>
          <p:cNvPr id="21606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52400" y="1371600"/>
            <a:ext cx="3733800" cy="15240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GB" altLang="en-US" sz="2200" smtClean="0"/>
              <a:t>What is chain surveying?</a:t>
            </a:r>
          </a:p>
          <a:p>
            <a:pPr>
              <a:lnSpc>
                <a:spcPct val="90000"/>
              </a:lnSpc>
            </a:pPr>
            <a:r>
              <a:rPr lang="en-GB" altLang="en-US" sz="2200" smtClean="0"/>
              <a:t>Principle of chain surveying</a:t>
            </a:r>
          </a:p>
          <a:p>
            <a:pPr lvl="1">
              <a:lnSpc>
                <a:spcPct val="90000"/>
              </a:lnSpc>
            </a:pPr>
            <a:r>
              <a:rPr lang="en-GB" altLang="en-US" sz="2000" smtClean="0"/>
              <a:t>Triangulation</a:t>
            </a:r>
          </a:p>
          <a:p>
            <a:pPr lvl="1">
              <a:lnSpc>
                <a:spcPct val="90000"/>
              </a:lnSpc>
            </a:pPr>
            <a:endParaRPr lang="en-GB" altLang="en-US" sz="2000" smtClean="0"/>
          </a:p>
        </p:txBody>
      </p:sp>
      <p:pic>
        <p:nvPicPr>
          <p:cNvPr id="216068" name="Picture 4" descr="chain triangulation"/>
          <p:cNvPicPr>
            <a:picLocks noChangeAspect="1" noChangeArrowheads="1"/>
          </p:cNvPicPr>
          <p:nvPr>
            <p:ph sz="quarter" idx="2"/>
          </p:nvPr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124200" y="1676400"/>
            <a:ext cx="2743200" cy="2459038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16069" name="Picture 5" descr="chain triangulation1"/>
          <p:cNvPicPr>
            <a:picLocks noChangeAspect="1" noChangeArrowheads="1"/>
          </p:cNvPicPr>
          <p:nvPr>
            <p:ph sz="quarter" idx="3"/>
          </p:nvPr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200400" y="3962400"/>
            <a:ext cx="2819400" cy="2322513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16070" name="Picture 6" descr="main &amp; subsidary station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0" y="1371600"/>
            <a:ext cx="3505200" cy="2754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16071" name="Picture 7" descr="chain survey plot showing lines &amp; details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0" y="4114800"/>
            <a:ext cx="3200400" cy="2073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16072" name="Rectangle 8"/>
          <p:cNvSpPr>
            <a:spLocks noChangeArrowheads="1"/>
          </p:cNvSpPr>
          <p:nvPr/>
        </p:nvSpPr>
        <p:spPr bwMode="auto">
          <a:xfrm>
            <a:off x="152400" y="2971800"/>
            <a:ext cx="4800600" cy="137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669925" indent="-325438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022350" indent="-350838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339850" indent="-315913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1681163" indent="-339725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138363" indent="-3397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595563" indent="-3397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052763" indent="-3397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509963" indent="-3397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buClr>
                <a:schemeClr val="accent1"/>
              </a:buClr>
              <a:buSzPct val="70000"/>
              <a:buFont typeface="Wingdings" panose="05000000000000000000" pitchFamily="2" charset="2"/>
              <a:buBlip>
                <a:blip r:embed="rId6"/>
              </a:buBlip>
            </a:pPr>
            <a:r>
              <a:rPr lang="en-GB" altLang="en-US" sz="2200">
                <a:latin typeface="Arial" panose="020B0604020202020204" pitchFamily="34" charset="0"/>
              </a:rPr>
              <a:t>Survey stations</a:t>
            </a:r>
          </a:p>
          <a:p>
            <a:pPr lvl="1" eaLnBrk="1" hangingPunct="1">
              <a:buClr>
                <a:srgbClr val="000099"/>
              </a:buClr>
              <a:buSzPct val="60000"/>
              <a:buFont typeface="Wingdings" panose="05000000000000000000" pitchFamily="2" charset="2"/>
              <a:buChar char="Ø"/>
            </a:pPr>
            <a:r>
              <a:rPr lang="en-GB" altLang="en-US" sz="2000">
                <a:latin typeface="Arial" panose="020B0604020202020204" pitchFamily="34" charset="0"/>
              </a:rPr>
              <a:t>Main station (A, B, C,…E)</a:t>
            </a:r>
          </a:p>
          <a:p>
            <a:pPr lvl="1" eaLnBrk="1" hangingPunct="1">
              <a:buClr>
                <a:srgbClr val="000099"/>
              </a:buClr>
              <a:buSzPct val="60000"/>
              <a:buFont typeface="Wingdings" panose="05000000000000000000" pitchFamily="2" charset="2"/>
              <a:buChar char="Ø"/>
            </a:pPr>
            <a:r>
              <a:rPr lang="en-GB" altLang="en-US" sz="2000">
                <a:latin typeface="Arial" panose="020B0604020202020204" pitchFamily="34" charset="0"/>
              </a:rPr>
              <a:t>Subsidiary stations (F, G, H)</a:t>
            </a:r>
          </a:p>
          <a:p>
            <a:pPr lvl="1" eaLnBrk="1" hangingPunct="1">
              <a:buClr>
                <a:srgbClr val="000099"/>
              </a:buClr>
              <a:buSzPct val="60000"/>
              <a:buFont typeface="Wingdings" panose="05000000000000000000" pitchFamily="2" charset="2"/>
              <a:buChar char="Ø"/>
            </a:pPr>
            <a:r>
              <a:rPr lang="en-GB" altLang="en-US" sz="2000">
                <a:latin typeface="Arial" panose="020B0604020202020204" pitchFamily="34" charset="0"/>
              </a:rPr>
              <a:t>Marking of stations</a:t>
            </a:r>
          </a:p>
        </p:txBody>
      </p:sp>
      <p:sp>
        <p:nvSpPr>
          <p:cNvPr id="216073" name="Rectangle 9"/>
          <p:cNvSpPr>
            <a:spLocks noChangeArrowheads="1"/>
          </p:cNvSpPr>
          <p:nvPr/>
        </p:nvSpPr>
        <p:spPr bwMode="auto">
          <a:xfrm>
            <a:off x="152400" y="4343400"/>
            <a:ext cx="2971800" cy="1752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669925" indent="-325438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022350" indent="-350838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339850" indent="-315913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1681163" indent="-339725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138363" indent="-3397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595563" indent="-3397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052763" indent="-3397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509963" indent="-3397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buClr>
                <a:schemeClr val="accent1"/>
              </a:buClr>
              <a:buSzPct val="70000"/>
              <a:buFont typeface="Wingdings" panose="05000000000000000000" pitchFamily="2" charset="2"/>
              <a:buBlip>
                <a:blip r:embed="rId6"/>
              </a:buBlip>
            </a:pPr>
            <a:r>
              <a:rPr lang="en-GB" altLang="en-US" sz="2200">
                <a:latin typeface="Arial" panose="020B0604020202020204" pitchFamily="34" charset="0"/>
              </a:rPr>
              <a:t>Survey lines</a:t>
            </a:r>
          </a:p>
          <a:p>
            <a:pPr lvl="1" eaLnBrk="1" hangingPunct="1">
              <a:buClr>
                <a:srgbClr val="000099"/>
              </a:buClr>
              <a:buSzPct val="60000"/>
              <a:buFont typeface="Wingdings" panose="05000000000000000000" pitchFamily="2" charset="2"/>
              <a:buChar char="Ø"/>
            </a:pPr>
            <a:r>
              <a:rPr lang="en-GB" altLang="en-US" sz="2000">
                <a:latin typeface="Arial" panose="020B0604020202020204" pitchFamily="34" charset="0"/>
              </a:rPr>
              <a:t>Main survey lines</a:t>
            </a:r>
          </a:p>
          <a:p>
            <a:pPr lvl="1" eaLnBrk="1" hangingPunct="1">
              <a:buClr>
                <a:srgbClr val="000099"/>
              </a:buClr>
              <a:buSzPct val="60000"/>
              <a:buFont typeface="Wingdings" panose="05000000000000000000" pitchFamily="2" charset="2"/>
              <a:buChar char="Ø"/>
            </a:pPr>
            <a:r>
              <a:rPr lang="en-GB" altLang="en-US" sz="2000">
                <a:latin typeface="Arial" panose="020B0604020202020204" pitchFamily="34" charset="0"/>
              </a:rPr>
              <a:t>Base lines</a:t>
            </a:r>
          </a:p>
          <a:p>
            <a:pPr lvl="1" eaLnBrk="1" hangingPunct="1">
              <a:buClr>
                <a:srgbClr val="000099"/>
              </a:buClr>
              <a:buSzPct val="60000"/>
              <a:buFont typeface="Wingdings" panose="05000000000000000000" pitchFamily="2" charset="2"/>
              <a:buChar char="Ø"/>
            </a:pPr>
            <a:r>
              <a:rPr lang="en-GB" altLang="en-US" sz="2000">
                <a:latin typeface="Arial" panose="020B0604020202020204" pitchFamily="34" charset="0"/>
              </a:rPr>
              <a:t>Check lines</a:t>
            </a:r>
          </a:p>
          <a:p>
            <a:pPr lvl="1" eaLnBrk="1" hangingPunct="1">
              <a:buClr>
                <a:srgbClr val="000099"/>
              </a:buClr>
              <a:buSzPct val="60000"/>
              <a:buFont typeface="Wingdings" panose="05000000000000000000" pitchFamily="2" charset="2"/>
              <a:buChar char="Ø"/>
            </a:pPr>
            <a:r>
              <a:rPr lang="en-GB" altLang="en-US" sz="2000">
                <a:latin typeface="Arial" panose="020B0604020202020204" pitchFamily="34" charset="0"/>
              </a:rPr>
              <a:t>Tie lines</a:t>
            </a:r>
          </a:p>
        </p:txBody>
      </p:sp>
    </p:spTree>
    <p:extLst>
      <p:ext uri="{BB962C8B-B14F-4D97-AF65-F5344CB8AC3E}">
        <p14:creationId xmlns:p14="http://schemas.microsoft.com/office/powerpoint/2010/main" val="102878408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0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160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0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160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0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2160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0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160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160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0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160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160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0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2160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0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2160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0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160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160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0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160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160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6067" grpId="0" build="p"/>
      <p:bldP spid="216072" grpId="0"/>
      <p:bldP spid="216073" grpId="0"/>
    </p:bld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3400" smtClean="0"/>
              <a:t>Survey stations &amp; survey lines</a:t>
            </a:r>
            <a:endParaRPr lang="en-GB" altLang="en-US" sz="3400" smtClean="0"/>
          </a:p>
        </p:txBody>
      </p:sp>
      <p:sp>
        <p:nvSpPr>
          <p:cNvPr id="22016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371600"/>
            <a:ext cx="6324600" cy="4530725"/>
          </a:xfrm>
        </p:spPr>
        <p:txBody>
          <a:bodyPr/>
          <a:lstStyle/>
          <a:p>
            <a:r>
              <a:rPr lang="en-GB" altLang="en-US" sz="2200" smtClean="0"/>
              <a:t>Station</a:t>
            </a:r>
          </a:p>
          <a:p>
            <a:pPr lvl="1"/>
            <a:r>
              <a:rPr lang="en-GB" altLang="en-US" sz="2000" smtClean="0"/>
              <a:t>Mutually visible</a:t>
            </a:r>
          </a:p>
          <a:p>
            <a:r>
              <a:rPr lang="en-GB" altLang="en-US" sz="2200" smtClean="0"/>
              <a:t>Survey lines</a:t>
            </a:r>
          </a:p>
          <a:p>
            <a:pPr lvl="1"/>
            <a:r>
              <a:rPr lang="en-GB" altLang="en-US" sz="2000" smtClean="0"/>
              <a:t>Few as far as possible</a:t>
            </a:r>
          </a:p>
          <a:p>
            <a:pPr lvl="1"/>
            <a:r>
              <a:rPr lang="en-GB" altLang="en-US" sz="2000" smtClean="0"/>
              <a:t>Must have one base line</a:t>
            </a:r>
          </a:p>
          <a:p>
            <a:pPr lvl="1"/>
            <a:r>
              <a:rPr lang="en-GB" altLang="en-US" sz="2000" smtClean="0"/>
              <a:t>Pass through level ground</a:t>
            </a:r>
          </a:p>
          <a:p>
            <a:pPr lvl="1"/>
            <a:r>
              <a:rPr lang="en-GB" altLang="en-US" sz="2000" smtClean="0"/>
              <a:t>Form well-conditioned triangle</a:t>
            </a:r>
          </a:p>
          <a:p>
            <a:pPr lvl="1"/>
            <a:r>
              <a:rPr lang="en-GB" altLang="en-US" sz="2000" smtClean="0"/>
              <a:t>Sufficient check line</a:t>
            </a:r>
          </a:p>
          <a:p>
            <a:r>
              <a:rPr lang="en-GB" altLang="en-US" sz="2200" smtClean="0"/>
              <a:t>Short offset</a:t>
            </a:r>
          </a:p>
          <a:p>
            <a:r>
              <a:rPr lang="en-GB" altLang="en-US" sz="2200" smtClean="0"/>
              <a:t>Should not pass through obstacle</a:t>
            </a:r>
          </a:p>
          <a:p>
            <a:r>
              <a:rPr lang="en-GB" altLang="en-US" sz="2200" smtClean="0"/>
              <a:t>Should fall within the boundaries</a:t>
            </a:r>
          </a:p>
        </p:txBody>
      </p:sp>
      <p:pic>
        <p:nvPicPr>
          <p:cNvPr id="46084" name="Picture 4" descr="j0300840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324600" y="1524000"/>
            <a:ext cx="2347913" cy="1978025"/>
          </a:xfrm>
        </p:spPr>
      </p:pic>
    </p:spTree>
    <p:extLst>
      <p:ext uri="{BB962C8B-B14F-4D97-AF65-F5344CB8AC3E}">
        <p14:creationId xmlns:p14="http://schemas.microsoft.com/office/powerpoint/2010/main" val="3508829814"/>
      </p:ext>
    </p:extLst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1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201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1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2201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1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2201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1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2201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1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2201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1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2201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16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22016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16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22016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16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22016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16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" dur="500"/>
                                        <p:tgtEl>
                                          <p:spTgt spid="22016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16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5" dur="500"/>
                                        <p:tgtEl>
                                          <p:spTgt spid="22016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0163" grpId="0" build="p"/>
    </p:bld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Chain surveying (field/office work)</a:t>
            </a:r>
            <a:endParaRPr lang="en-GB" altLang="en-US" smtClean="0"/>
          </a:p>
        </p:txBody>
      </p:sp>
      <p:sp>
        <p:nvSpPr>
          <p:cNvPr id="22528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447800"/>
            <a:ext cx="4876800" cy="4530725"/>
          </a:xfrm>
        </p:spPr>
        <p:txBody>
          <a:bodyPr/>
          <a:lstStyle/>
          <a:p>
            <a:r>
              <a:rPr lang="en-GB" altLang="en-US" sz="2200" smtClean="0"/>
              <a:t>Equipment</a:t>
            </a:r>
          </a:p>
          <a:p>
            <a:pPr lvl="1"/>
            <a:r>
              <a:rPr lang="en-GB" altLang="en-US" sz="2000" smtClean="0"/>
              <a:t>Chain/Tape (&gt;30 m)</a:t>
            </a:r>
          </a:p>
          <a:p>
            <a:pPr lvl="1"/>
            <a:r>
              <a:rPr lang="en-GB" altLang="en-US" sz="2000" smtClean="0"/>
              <a:t>10 Arrows</a:t>
            </a:r>
          </a:p>
          <a:p>
            <a:pPr lvl="1"/>
            <a:r>
              <a:rPr lang="en-GB" altLang="en-US" sz="2000" smtClean="0"/>
              <a:t>Raging rods</a:t>
            </a:r>
          </a:p>
          <a:p>
            <a:pPr lvl="1"/>
            <a:r>
              <a:rPr lang="en-GB" altLang="en-US" sz="2000" smtClean="0"/>
              <a:t>A tape ( 10 m or 20 m )</a:t>
            </a:r>
          </a:p>
          <a:p>
            <a:pPr lvl="1"/>
            <a:r>
              <a:rPr lang="en-GB" altLang="en-US" sz="2000" smtClean="0"/>
              <a:t>Cross staff or Optical square</a:t>
            </a:r>
          </a:p>
          <a:p>
            <a:pPr lvl="1"/>
            <a:r>
              <a:rPr lang="en-GB" altLang="en-US" sz="2000" smtClean="0"/>
              <a:t>Field book, pencil</a:t>
            </a:r>
          </a:p>
          <a:p>
            <a:pPr lvl="1"/>
            <a:r>
              <a:rPr lang="en-GB" altLang="en-US" sz="2000" smtClean="0"/>
              <a:t>Plumb bob</a:t>
            </a:r>
          </a:p>
          <a:p>
            <a:pPr lvl="1"/>
            <a:r>
              <a:rPr lang="en-GB" altLang="en-US" sz="2000" smtClean="0"/>
              <a:t>Pegs, wooden hammer, chalks</a:t>
            </a:r>
          </a:p>
        </p:txBody>
      </p:sp>
      <p:pic>
        <p:nvPicPr>
          <p:cNvPr id="47108" name="Picture 4" descr="j0199727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315200" y="1524000"/>
            <a:ext cx="1295400" cy="1273175"/>
          </a:xfrm>
        </p:spPr>
      </p:pic>
    </p:spTree>
    <p:extLst>
      <p:ext uri="{BB962C8B-B14F-4D97-AF65-F5344CB8AC3E}">
        <p14:creationId xmlns:p14="http://schemas.microsoft.com/office/powerpoint/2010/main" val="3348087311"/>
      </p:ext>
    </p:extLst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2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252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2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2252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2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2252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2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2252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2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2252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2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2252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28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22528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28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22528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28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22528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283" grpId="0" build="p"/>
    </p:bld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195456"/>
            <a:ext cx="5059679" cy="677544"/>
          </a:xfrm>
        </p:spPr>
        <p:txBody>
          <a:bodyPr/>
          <a:lstStyle/>
          <a:p>
            <a:r>
              <a:rPr lang="en-US" altLang="en-US" dirty="0" smtClean="0"/>
              <a:t> Field work</a:t>
            </a:r>
            <a:endParaRPr lang="en-GB" altLang="en-US" dirty="0" smtClean="0"/>
          </a:p>
        </p:txBody>
      </p:sp>
      <p:sp>
        <p:nvSpPr>
          <p:cNvPr id="226307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540915" y="873000"/>
            <a:ext cx="7924800" cy="4495800"/>
          </a:xfrm>
          <a:prstGeom prst="rect">
            <a:avLst/>
          </a:prstGeom>
        </p:spPr>
        <p:txBody>
          <a:bodyPr/>
          <a:lstStyle/>
          <a:p>
            <a:r>
              <a:rPr lang="en-GB" altLang="en-US" dirty="0" smtClean="0"/>
              <a:t>Field work consists of three steps</a:t>
            </a:r>
          </a:p>
          <a:p>
            <a:pPr lvl="1"/>
            <a:r>
              <a:rPr lang="en-GB" altLang="en-US" dirty="0" smtClean="0"/>
              <a:t>Reconnaissance</a:t>
            </a:r>
          </a:p>
          <a:p>
            <a:pPr lvl="1"/>
            <a:r>
              <a:rPr lang="en-GB" altLang="en-US" dirty="0" smtClean="0"/>
              <a:t>Marking and fixing survey stations</a:t>
            </a:r>
          </a:p>
          <a:p>
            <a:pPr lvl="1"/>
            <a:r>
              <a:rPr lang="en-GB" altLang="en-US" dirty="0" smtClean="0"/>
              <a:t>Running survey lines</a:t>
            </a:r>
          </a:p>
        </p:txBody>
      </p:sp>
      <p:grpSp>
        <p:nvGrpSpPr>
          <p:cNvPr id="48132" name="Group 4"/>
          <p:cNvGrpSpPr>
            <a:grpSpLocks/>
          </p:cNvGrpSpPr>
          <p:nvPr/>
        </p:nvGrpSpPr>
        <p:grpSpPr bwMode="auto">
          <a:xfrm>
            <a:off x="6477000" y="1371600"/>
            <a:ext cx="2133600" cy="1981200"/>
            <a:chOff x="1632" y="1248"/>
            <a:chExt cx="2682" cy="2286"/>
          </a:xfrm>
        </p:grpSpPr>
        <p:sp>
          <p:nvSpPr>
            <p:cNvPr id="48134" name="Gear"/>
            <p:cNvSpPr>
              <a:spLocks noEditPoints="1" noChangeArrowheads="1"/>
            </p:cNvSpPr>
            <p:nvPr/>
          </p:nvSpPr>
          <p:spPr bwMode="auto">
            <a:xfrm>
              <a:off x="3119" y="1248"/>
              <a:ext cx="1195" cy="1048"/>
            </a:xfrm>
            <a:custGeom>
              <a:avLst/>
              <a:gdLst>
                <a:gd name="T0" fmla="*/ 598 w 21600"/>
                <a:gd name="T1" fmla="*/ 0 h 21600"/>
                <a:gd name="T2" fmla="*/ 1195 w 21600"/>
                <a:gd name="T3" fmla="*/ 524 h 21600"/>
                <a:gd name="T4" fmla="*/ 598 w 21600"/>
                <a:gd name="T5" fmla="*/ 1048 h 21600"/>
                <a:gd name="T6" fmla="*/ 0 w 21600"/>
                <a:gd name="T7" fmla="*/ 524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4374 w 21600"/>
                <a:gd name="T13" fmla="*/ 3957 h 21600"/>
                <a:gd name="T14" fmla="*/ 17840 w 21600"/>
                <a:gd name="T15" fmla="*/ 17643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9689" y="1725"/>
                  </a:moveTo>
                  <a:lnTo>
                    <a:pt x="10304" y="85"/>
                  </a:lnTo>
                  <a:lnTo>
                    <a:pt x="11637" y="85"/>
                  </a:lnTo>
                  <a:lnTo>
                    <a:pt x="12303" y="1777"/>
                  </a:lnTo>
                  <a:lnTo>
                    <a:pt x="13072" y="1931"/>
                  </a:lnTo>
                  <a:lnTo>
                    <a:pt x="14303" y="598"/>
                  </a:lnTo>
                  <a:lnTo>
                    <a:pt x="15533" y="1110"/>
                  </a:lnTo>
                  <a:lnTo>
                    <a:pt x="15584" y="2905"/>
                  </a:lnTo>
                  <a:lnTo>
                    <a:pt x="16405" y="3520"/>
                  </a:lnTo>
                  <a:lnTo>
                    <a:pt x="17891" y="2751"/>
                  </a:lnTo>
                  <a:lnTo>
                    <a:pt x="18917" y="3674"/>
                  </a:lnTo>
                  <a:lnTo>
                    <a:pt x="18199" y="5314"/>
                  </a:lnTo>
                  <a:lnTo>
                    <a:pt x="18763" y="6083"/>
                  </a:lnTo>
                  <a:lnTo>
                    <a:pt x="20403" y="6032"/>
                  </a:lnTo>
                  <a:lnTo>
                    <a:pt x="20865" y="7211"/>
                  </a:lnTo>
                  <a:lnTo>
                    <a:pt x="19737" y="8185"/>
                  </a:lnTo>
                  <a:lnTo>
                    <a:pt x="20096" y="9723"/>
                  </a:lnTo>
                  <a:lnTo>
                    <a:pt x="21634" y="10287"/>
                  </a:lnTo>
                  <a:lnTo>
                    <a:pt x="21582" y="11620"/>
                  </a:lnTo>
                  <a:lnTo>
                    <a:pt x="20147" y="12184"/>
                  </a:lnTo>
                  <a:lnTo>
                    <a:pt x="19942" y="13158"/>
                  </a:lnTo>
                  <a:lnTo>
                    <a:pt x="21070" y="14234"/>
                  </a:lnTo>
                  <a:lnTo>
                    <a:pt x="20608" y="15362"/>
                  </a:lnTo>
                  <a:lnTo>
                    <a:pt x="19019" y="15465"/>
                  </a:lnTo>
                  <a:lnTo>
                    <a:pt x="18404" y="16439"/>
                  </a:lnTo>
                  <a:lnTo>
                    <a:pt x="19122" y="17925"/>
                  </a:lnTo>
                  <a:lnTo>
                    <a:pt x="18096" y="18797"/>
                  </a:lnTo>
                  <a:lnTo>
                    <a:pt x="16763" y="18284"/>
                  </a:lnTo>
                  <a:lnTo>
                    <a:pt x="15431" y="19002"/>
                  </a:lnTo>
                  <a:lnTo>
                    <a:pt x="15277" y="20848"/>
                  </a:lnTo>
                  <a:lnTo>
                    <a:pt x="14149" y="21155"/>
                  </a:lnTo>
                  <a:lnTo>
                    <a:pt x="13021" y="19925"/>
                  </a:lnTo>
                  <a:lnTo>
                    <a:pt x="12252" y="20181"/>
                  </a:lnTo>
                  <a:lnTo>
                    <a:pt x="11739" y="21668"/>
                  </a:lnTo>
                  <a:lnTo>
                    <a:pt x="10201" y="21668"/>
                  </a:lnTo>
                  <a:lnTo>
                    <a:pt x="9740" y="20130"/>
                  </a:lnTo>
                  <a:lnTo>
                    <a:pt x="8253" y="19771"/>
                  </a:lnTo>
                  <a:lnTo>
                    <a:pt x="7125" y="21001"/>
                  </a:lnTo>
                  <a:lnTo>
                    <a:pt x="5895" y="20489"/>
                  </a:lnTo>
                  <a:lnTo>
                    <a:pt x="5946" y="18592"/>
                  </a:lnTo>
                  <a:lnTo>
                    <a:pt x="5177" y="18131"/>
                  </a:lnTo>
                  <a:lnTo>
                    <a:pt x="3383" y="18848"/>
                  </a:lnTo>
                  <a:lnTo>
                    <a:pt x="2614" y="17874"/>
                  </a:lnTo>
                  <a:lnTo>
                    <a:pt x="3383" y="16182"/>
                  </a:lnTo>
                  <a:lnTo>
                    <a:pt x="2922" y="15465"/>
                  </a:lnTo>
                  <a:lnTo>
                    <a:pt x="922" y="15516"/>
                  </a:lnTo>
                  <a:lnTo>
                    <a:pt x="512" y="14234"/>
                  </a:lnTo>
                  <a:lnTo>
                    <a:pt x="1948" y="12901"/>
                  </a:lnTo>
                  <a:lnTo>
                    <a:pt x="1896" y="12184"/>
                  </a:lnTo>
                  <a:lnTo>
                    <a:pt x="0" y="11415"/>
                  </a:lnTo>
                  <a:lnTo>
                    <a:pt x="51" y="10031"/>
                  </a:lnTo>
                  <a:lnTo>
                    <a:pt x="1948" y="9313"/>
                  </a:lnTo>
                  <a:lnTo>
                    <a:pt x="2101" y="8595"/>
                  </a:lnTo>
                  <a:lnTo>
                    <a:pt x="615" y="7160"/>
                  </a:lnTo>
                  <a:lnTo>
                    <a:pt x="1127" y="5878"/>
                  </a:lnTo>
                  <a:lnTo>
                    <a:pt x="3178" y="5981"/>
                  </a:lnTo>
                  <a:lnTo>
                    <a:pt x="3588" y="5417"/>
                  </a:lnTo>
                  <a:lnTo>
                    <a:pt x="2819" y="3520"/>
                  </a:lnTo>
                  <a:lnTo>
                    <a:pt x="3742" y="2597"/>
                  </a:lnTo>
                  <a:lnTo>
                    <a:pt x="5536" y="3417"/>
                  </a:lnTo>
                  <a:lnTo>
                    <a:pt x="6049" y="3058"/>
                  </a:lnTo>
                  <a:lnTo>
                    <a:pt x="6100" y="1264"/>
                  </a:lnTo>
                  <a:lnTo>
                    <a:pt x="7228" y="700"/>
                  </a:lnTo>
                  <a:lnTo>
                    <a:pt x="8510" y="2033"/>
                  </a:lnTo>
                  <a:lnTo>
                    <a:pt x="9689" y="1725"/>
                  </a:lnTo>
                  <a:close/>
                  <a:moveTo>
                    <a:pt x="10817" y="14422"/>
                  </a:moveTo>
                  <a:lnTo>
                    <a:pt x="11175" y="14388"/>
                  </a:lnTo>
                  <a:lnTo>
                    <a:pt x="11534" y="14354"/>
                  </a:lnTo>
                  <a:lnTo>
                    <a:pt x="11893" y="14268"/>
                  </a:lnTo>
                  <a:lnTo>
                    <a:pt x="12218" y="14166"/>
                  </a:lnTo>
                  <a:lnTo>
                    <a:pt x="12508" y="13995"/>
                  </a:lnTo>
                  <a:lnTo>
                    <a:pt x="12816" y="13807"/>
                  </a:lnTo>
                  <a:lnTo>
                    <a:pt x="13106" y="13602"/>
                  </a:lnTo>
                  <a:lnTo>
                    <a:pt x="13329" y="13380"/>
                  </a:lnTo>
                  <a:lnTo>
                    <a:pt x="13568" y="13106"/>
                  </a:lnTo>
                  <a:lnTo>
                    <a:pt x="13790" y="12850"/>
                  </a:lnTo>
                  <a:lnTo>
                    <a:pt x="13961" y="12560"/>
                  </a:lnTo>
                  <a:lnTo>
                    <a:pt x="14115" y="12269"/>
                  </a:lnTo>
                  <a:lnTo>
                    <a:pt x="14217" y="11927"/>
                  </a:lnTo>
                  <a:lnTo>
                    <a:pt x="14320" y="11568"/>
                  </a:lnTo>
                  <a:lnTo>
                    <a:pt x="14388" y="11210"/>
                  </a:lnTo>
                  <a:lnTo>
                    <a:pt x="14388" y="10851"/>
                  </a:lnTo>
                  <a:lnTo>
                    <a:pt x="14388" y="10492"/>
                  </a:lnTo>
                  <a:lnTo>
                    <a:pt x="14320" y="10133"/>
                  </a:lnTo>
                  <a:lnTo>
                    <a:pt x="14217" y="9808"/>
                  </a:lnTo>
                  <a:lnTo>
                    <a:pt x="14115" y="9467"/>
                  </a:lnTo>
                  <a:lnTo>
                    <a:pt x="13961" y="9142"/>
                  </a:lnTo>
                  <a:lnTo>
                    <a:pt x="13790" y="8851"/>
                  </a:lnTo>
                  <a:lnTo>
                    <a:pt x="13568" y="8595"/>
                  </a:lnTo>
                  <a:lnTo>
                    <a:pt x="13329" y="8322"/>
                  </a:lnTo>
                  <a:lnTo>
                    <a:pt x="13106" y="8100"/>
                  </a:lnTo>
                  <a:lnTo>
                    <a:pt x="12816" y="7894"/>
                  </a:lnTo>
                  <a:lnTo>
                    <a:pt x="12508" y="7741"/>
                  </a:lnTo>
                  <a:lnTo>
                    <a:pt x="12218" y="7570"/>
                  </a:lnTo>
                  <a:lnTo>
                    <a:pt x="11893" y="7433"/>
                  </a:lnTo>
                  <a:lnTo>
                    <a:pt x="11534" y="7382"/>
                  </a:lnTo>
                  <a:lnTo>
                    <a:pt x="11175" y="7313"/>
                  </a:lnTo>
                  <a:lnTo>
                    <a:pt x="10817" y="7313"/>
                  </a:lnTo>
                  <a:lnTo>
                    <a:pt x="10441" y="7313"/>
                  </a:lnTo>
                  <a:lnTo>
                    <a:pt x="10082" y="7382"/>
                  </a:lnTo>
                  <a:lnTo>
                    <a:pt x="9757" y="7433"/>
                  </a:lnTo>
                  <a:lnTo>
                    <a:pt x="9432" y="7570"/>
                  </a:lnTo>
                  <a:lnTo>
                    <a:pt x="9142" y="7741"/>
                  </a:lnTo>
                  <a:lnTo>
                    <a:pt x="8834" y="7894"/>
                  </a:lnTo>
                  <a:lnTo>
                    <a:pt x="8544" y="8100"/>
                  </a:lnTo>
                  <a:lnTo>
                    <a:pt x="8287" y="8322"/>
                  </a:lnTo>
                  <a:lnTo>
                    <a:pt x="8048" y="8595"/>
                  </a:lnTo>
                  <a:lnTo>
                    <a:pt x="7860" y="8851"/>
                  </a:lnTo>
                  <a:lnTo>
                    <a:pt x="7689" y="9142"/>
                  </a:lnTo>
                  <a:lnTo>
                    <a:pt x="7536" y="9467"/>
                  </a:lnTo>
                  <a:lnTo>
                    <a:pt x="7399" y="9808"/>
                  </a:lnTo>
                  <a:lnTo>
                    <a:pt x="7331" y="10133"/>
                  </a:lnTo>
                  <a:lnTo>
                    <a:pt x="7262" y="10492"/>
                  </a:lnTo>
                  <a:lnTo>
                    <a:pt x="7262" y="10851"/>
                  </a:lnTo>
                  <a:lnTo>
                    <a:pt x="7262" y="11210"/>
                  </a:lnTo>
                  <a:lnTo>
                    <a:pt x="7331" y="11568"/>
                  </a:lnTo>
                  <a:lnTo>
                    <a:pt x="7399" y="11927"/>
                  </a:lnTo>
                  <a:lnTo>
                    <a:pt x="7536" y="12269"/>
                  </a:lnTo>
                  <a:lnTo>
                    <a:pt x="7689" y="12560"/>
                  </a:lnTo>
                  <a:lnTo>
                    <a:pt x="7860" y="12850"/>
                  </a:lnTo>
                  <a:lnTo>
                    <a:pt x="8048" y="13106"/>
                  </a:lnTo>
                  <a:lnTo>
                    <a:pt x="8287" y="13380"/>
                  </a:lnTo>
                  <a:lnTo>
                    <a:pt x="8544" y="13602"/>
                  </a:lnTo>
                  <a:lnTo>
                    <a:pt x="8834" y="13807"/>
                  </a:lnTo>
                  <a:lnTo>
                    <a:pt x="9142" y="13995"/>
                  </a:lnTo>
                  <a:lnTo>
                    <a:pt x="9432" y="14166"/>
                  </a:lnTo>
                  <a:lnTo>
                    <a:pt x="9757" y="14268"/>
                  </a:lnTo>
                  <a:lnTo>
                    <a:pt x="10082" y="14354"/>
                  </a:lnTo>
                  <a:lnTo>
                    <a:pt x="10441" y="14388"/>
                  </a:lnTo>
                  <a:lnTo>
                    <a:pt x="10817" y="14422"/>
                  </a:lnTo>
                  <a:close/>
                </a:path>
              </a:pathLst>
            </a:custGeom>
            <a:solidFill>
              <a:srgbClr val="C0C0C0"/>
            </a:solidFill>
            <a:ln w="9525">
              <a:round/>
              <a:headEnd/>
              <a:tailEnd/>
            </a:ln>
            <a:effectLst/>
            <a:scene3d>
              <a:camera prst="legacyPerspectiveFront">
                <a:rot lat="20099998" lon="1500000" rev="0"/>
              </a:camera>
              <a:lightRig rig="legacyFlat4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C0C0C0"/>
              </a:extrusionClr>
              <a:contourClr>
                <a:srgbClr val="C0C0C0"/>
              </a:contourClr>
            </a:sp3d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>
              <a:flatTx/>
            </a:bodyPr>
            <a:lstStyle/>
            <a:p>
              <a:endParaRPr lang="en-US"/>
            </a:p>
          </p:txBody>
        </p:sp>
        <p:sp>
          <p:nvSpPr>
            <p:cNvPr id="48135" name="AutoShape 6"/>
            <p:cNvSpPr>
              <a:spLocks noEditPoints="1" noChangeArrowheads="1"/>
            </p:cNvSpPr>
            <p:nvPr/>
          </p:nvSpPr>
          <p:spPr bwMode="auto">
            <a:xfrm>
              <a:off x="1632" y="1680"/>
              <a:ext cx="1429" cy="1253"/>
            </a:xfrm>
            <a:custGeom>
              <a:avLst/>
              <a:gdLst>
                <a:gd name="T0" fmla="*/ 714 w 21600"/>
                <a:gd name="T1" fmla="*/ 0 h 21600"/>
                <a:gd name="T2" fmla="*/ 1429 w 21600"/>
                <a:gd name="T3" fmla="*/ 627 h 21600"/>
                <a:gd name="T4" fmla="*/ 714 w 21600"/>
                <a:gd name="T5" fmla="*/ 1253 h 21600"/>
                <a:gd name="T6" fmla="*/ 0 w 21600"/>
                <a:gd name="T7" fmla="*/ 627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4368 w 21600"/>
                <a:gd name="T13" fmla="*/ 3965 h 21600"/>
                <a:gd name="T14" fmla="*/ 17836 w 21600"/>
                <a:gd name="T15" fmla="*/ 17635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9689" y="1725"/>
                  </a:moveTo>
                  <a:lnTo>
                    <a:pt x="10304" y="85"/>
                  </a:lnTo>
                  <a:lnTo>
                    <a:pt x="11637" y="85"/>
                  </a:lnTo>
                  <a:lnTo>
                    <a:pt x="12303" y="1777"/>
                  </a:lnTo>
                  <a:lnTo>
                    <a:pt x="13072" y="1931"/>
                  </a:lnTo>
                  <a:lnTo>
                    <a:pt x="14303" y="598"/>
                  </a:lnTo>
                  <a:lnTo>
                    <a:pt x="15533" y="1110"/>
                  </a:lnTo>
                  <a:lnTo>
                    <a:pt x="15584" y="2905"/>
                  </a:lnTo>
                  <a:lnTo>
                    <a:pt x="16405" y="3520"/>
                  </a:lnTo>
                  <a:lnTo>
                    <a:pt x="17891" y="2751"/>
                  </a:lnTo>
                  <a:lnTo>
                    <a:pt x="18917" y="3674"/>
                  </a:lnTo>
                  <a:lnTo>
                    <a:pt x="18199" y="5314"/>
                  </a:lnTo>
                  <a:lnTo>
                    <a:pt x="18763" y="6083"/>
                  </a:lnTo>
                  <a:lnTo>
                    <a:pt x="20403" y="6032"/>
                  </a:lnTo>
                  <a:lnTo>
                    <a:pt x="20865" y="7211"/>
                  </a:lnTo>
                  <a:lnTo>
                    <a:pt x="19737" y="8185"/>
                  </a:lnTo>
                  <a:lnTo>
                    <a:pt x="20096" y="9723"/>
                  </a:lnTo>
                  <a:lnTo>
                    <a:pt x="21634" y="10287"/>
                  </a:lnTo>
                  <a:lnTo>
                    <a:pt x="21582" y="11620"/>
                  </a:lnTo>
                  <a:lnTo>
                    <a:pt x="20147" y="12184"/>
                  </a:lnTo>
                  <a:lnTo>
                    <a:pt x="19942" y="13158"/>
                  </a:lnTo>
                  <a:lnTo>
                    <a:pt x="21070" y="14234"/>
                  </a:lnTo>
                  <a:lnTo>
                    <a:pt x="20608" y="15362"/>
                  </a:lnTo>
                  <a:lnTo>
                    <a:pt x="19019" y="15465"/>
                  </a:lnTo>
                  <a:lnTo>
                    <a:pt x="18404" y="16439"/>
                  </a:lnTo>
                  <a:lnTo>
                    <a:pt x="19122" y="17925"/>
                  </a:lnTo>
                  <a:lnTo>
                    <a:pt x="18096" y="18797"/>
                  </a:lnTo>
                  <a:lnTo>
                    <a:pt x="16763" y="18284"/>
                  </a:lnTo>
                  <a:lnTo>
                    <a:pt x="15431" y="19002"/>
                  </a:lnTo>
                  <a:lnTo>
                    <a:pt x="15277" y="20848"/>
                  </a:lnTo>
                  <a:lnTo>
                    <a:pt x="14149" y="21155"/>
                  </a:lnTo>
                  <a:lnTo>
                    <a:pt x="13021" y="19925"/>
                  </a:lnTo>
                  <a:lnTo>
                    <a:pt x="12252" y="20181"/>
                  </a:lnTo>
                  <a:lnTo>
                    <a:pt x="11739" y="21668"/>
                  </a:lnTo>
                  <a:lnTo>
                    <a:pt x="10201" y="21668"/>
                  </a:lnTo>
                  <a:lnTo>
                    <a:pt x="9740" y="20130"/>
                  </a:lnTo>
                  <a:lnTo>
                    <a:pt x="8253" y="19771"/>
                  </a:lnTo>
                  <a:lnTo>
                    <a:pt x="7125" y="21001"/>
                  </a:lnTo>
                  <a:lnTo>
                    <a:pt x="5895" y="20489"/>
                  </a:lnTo>
                  <a:lnTo>
                    <a:pt x="5946" y="18592"/>
                  </a:lnTo>
                  <a:lnTo>
                    <a:pt x="5177" y="18131"/>
                  </a:lnTo>
                  <a:lnTo>
                    <a:pt x="3383" y="18848"/>
                  </a:lnTo>
                  <a:lnTo>
                    <a:pt x="2614" y="17874"/>
                  </a:lnTo>
                  <a:lnTo>
                    <a:pt x="3383" y="16182"/>
                  </a:lnTo>
                  <a:lnTo>
                    <a:pt x="2922" y="15465"/>
                  </a:lnTo>
                  <a:lnTo>
                    <a:pt x="922" y="15516"/>
                  </a:lnTo>
                  <a:lnTo>
                    <a:pt x="512" y="14234"/>
                  </a:lnTo>
                  <a:lnTo>
                    <a:pt x="1948" y="12901"/>
                  </a:lnTo>
                  <a:lnTo>
                    <a:pt x="1896" y="12184"/>
                  </a:lnTo>
                  <a:lnTo>
                    <a:pt x="0" y="11415"/>
                  </a:lnTo>
                  <a:lnTo>
                    <a:pt x="51" y="10031"/>
                  </a:lnTo>
                  <a:lnTo>
                    <a:pt x="1948" y="9313"/>
                  </a:lnTo>
                  <a:lnTo>
                    <a:pt x="2101" y="8595"/>
                  </a:lnTo>
                  <a:lnTo>
                    <a:pt x="615" y="7160"/>
                  </a:lnTo>
                  <a:lnTo>
                    <a:pt x="1127" y="5878"/>
                  </a:lnTo>
                  <a:lnTo>
                    <a:pt x="3178" y="5981"/>
                  </a:lnTo>
                  <a:lnTo>
                    <a:pt x="3588" y="5417"/>
                  </a:lnTo>
                  <a:lnTo>
                    <a:pt x="2819" y="3520"/>
                  </a:lnTo>
                  <a:lnTo>
                    <a:pt x="3742" y="2597"/>
                  </a:lnTo>
                  <a:lnTo>
                    <a:pt x="5536" y="3417"/>
                  </a:lnTo>
                  <a:lnTo>
                    <a:pt x="6049" y="3058"/>
                  </a:lnTo>
                  <a:lnTo>
                    <a:pt x="6100" y="1264"/>
                  </a:lnTo>
                  <a:lnTo>
                    <a:pt x="7228" y="700"/>
                  </a:lnTo>
                  <a:lnTo>
                    <a:pt x="8510" y="2033"/>
                  </a:lnTo>
                  <a:lnTo>
                    <a:pt x="9689" y="1725"/>
                  </a:lnTo>
                  <a:close/>
                  <a:moveTo>
                    <a:pt x="10817" y="14422"/>
                  </a:moveTo>
                  <a:lnTo>
                    <a:pt x="11175" y="14388"/>
                  </a:lnTo>
                  <a:lnTo>
                    <a:pt x="11534" y="14354"/>
                  </a:lnTo>
                  <a:lnTo>
                    <a:pt x="11893" y="14268"/>
                  </a:lnTo>
                  <a:lnTo>
                    <a:pt x="12218" y="14166"/>
                  </a:lnTo>
                  <a:lnTo>
                    <a:pt x="12508" y="13995"/>
                  </a:lnTo>
                  <a:lnTo>
                    <a:pt x="12816" y="13807"/>
                  </a:lnTo>
                  <a:lnTo>
                    <a:pt x="13106" y="13602"/>
                  </a:lnTo>
                  <a:lnTo>
                    <a:pt x="13329" y="13380"/>
                  </a:lnTo>
                  <a:lnTo>
                    <a:pt x="13568" y="13106"/>
                  </a:lnTo>
                  <a:lnTo>
                    <a:pt x="13790" y="12850"/>
                  </a:lnTo>
                  <a:lnTo>
                    <a:pt x="13961" y="12560"/>
                  </a:lnTo>
                  <a:lnTo>
                    <a:pt x="14115" y="12269"/>
                  </a:lnTo>
                  <a:lnTo>
                    <a:pt x="14217" y="11927"/>
                  </a:lnTo>
                  <a:lnTo>
                    <a:pt x="14320" y="11568"/>
                  </a:lnTo>
                  <a:lnTo>
                    <a:pt x="14388" y="11210"/>
                  </a:lnTo>
                  <a:lnTo>
                    <a:pt x="14388" y="10851"/>
                  </a:lnTo>
                  <a:lnTo>
                    <a:pt x="14388" y="10492"/>
                  </a:lnTo>
                  <a:lnTo>
                    <a:pt x="14320" y="10133"/>
                  </a:lnTo>
                  <a:lnTo>
                    <a:pt x="14217" y="9808"/>
                  </a:lnTo>
                  <a:lnTo>
                    <a:pt x="14115" y="9467"/>
                  </a:lnTo>
                  <a:lnTo>
                    <a:pt x="13961" y="9142"/>
                  </a:lnTo>
                  <a:lnTo>
                    <a:pt x="13790" y="8851"/>
                  </a:lnTo>
                  <a:lnTo>
                    <a:pt x="13568" y="8595"/>
                  </a:lnTo>
                  <a:lnTo>
                    <a:pt x="13329" y="8322"/>
                  </a:lnTo>
                  <a:lnTo>
                    <a:pt x="13106" y="8100"/>
                  </a:lnTo>
                  <a:lnTo>
                    <a:pt x="12816" y="7894"/>
                  </a:lnTo>
                  <a:lnTo>
                    <a:pt x="12508" y="7741"/>
                  </a:lnTo>
                  <a:lnTo>
                    <a:pt x="12218" y="7570"/>
                  </a:lnTo>
                  <a:lnTo>
                    <a:pt x="11893" y="7433"/>
                  </a:lnTo>
                  <a:lnTo>
                    <a:pt x="11534" y="7382"/>
                  </a:lnTo>
                  <a:lnTo>
                    <a:pt x="11175" y="7313"/>
                  </a:lnTo>
                  <a:lnTo>
                    <a:pt x="10817" y="7313"/>
                  </a:lnTo>
                  <a:lnTo>
                    <a:pt x="10441" y="7313"/>
                  </a:lnTo>
                  <a:lnTo>
                    <a:pt x="10082" y="7382"/>
                  </a:lnTo>
                  <a:lnTo>
                    <a:pt x="9757" y="7433"/>
                  </a:lnTo>
                  <a:lnTo>
                    <a:pt x="9432" y="7570"/>
                  </a:lnTo>
                  <a:lnTo>
                    <a:pt x="9142" y="7741"/>
                  </a:lnTo>
                  <a:lnTo>
                    <a:pt x="8834" y="7894"/>
                  </a:lnTo>
                  <a:lnTo>
                    <a:pt x="8544" y="8100"/>
                  </a:lnTo>
                  <a:lnTo>
                    <a:pt x="8287" y="8322"/>
                  </a:lnTo>
                  <a:lnTo>
                    <a:pt x="8048" y="8595"/>
                  </a:lnTo>
                  <a:lnTo>
                    <a:pt x="7860" y="8851"/>
                  </a:lnTo>
                  <a:lnTo>
                    <a:pt x="7689" y="9142"/>
                  </a:lnTo>
                  <a:lnTo>
                    <a:pt x="7536" y="9467"/>
                  </a:lnTo>
                  <a:lnTo>
                    <a:pt x="7399" y="9808"/>
                  </a:lnTo>
                  <a:lnTo>
                    <a:pt x="7331" y="10133"/>
                  </a:lnTo>
                  <a:lnTo>
                    <a:pt x="7262" y="10492"/>
                  </a:lnTo>
                  <a:lnTo>
                    <a:pt x="7262" y="10851"/>
                  </a:lnTo>
                  <a:lnTo>
                    <a:pt x="7262" y="11210"/>
                  </a:lnTo>
                  <a:lnTo>
                    <a:pt x="7331" y="11568"/>
                  </a:lnTo>
                  <a:lnTo>
                    <a:pt x="7399" y="11927"/>
                  </a:lnTo>
                  <a:lnTo>
                    <a:pt x="7536" y="12269"/>
                  </a:lnTo>
                  <a:lnTo>
                    <a:pt x="7689" y="12560"/>
                  </a:lnTo>
                  <a:lnTo>
                    <a:pt x="7860" y="12850"/>
                  </a:lnTo>
                  <a:lnTo>
                    <a:pt x="8048" y="13106"/>
                  </a:lnTo>
                  <a:lnTo>
                    <a:pt x="8287" y="13380"/>
                  </a:lnTo>
                  <a:lnTo>
                    <a:pt x="8544" y="13602"/>
                  </a:lnTo>
                  <a:lnTo>
                    <a:pt x="8834" y="13807"/>
                  </a:lnTo>
                  <a:lnTo>
                    <a:pt x="9142" y="13995"/>
                  </a:lnTo>
                  <a:lnTo>
                    <a:pt x="9432" y="14166"/>
                  </a:lnTo>
                  <a:lnTo>
                    <a:pt x="9757" y="14268"/>
                  </a:lnTo>
                  <a:lnTo>
                    <a:pt x="10082" y="14354"/>
                  </a:lnTo>
                  <a:lnTo>
                    <a:pt x="10441" y="14388"/>
                  </a:lnTo>
                  <a:lnTo>
                    <a:pt x="10817" y="14422"/>
                  </a:lnTo>
                  <a:close/>
                </a:path>
              </a:pathLst>
            </a:custGeom>
            <a:solidFill>
              <a:srgbClr val="C0C0C0"/>
            </a:solidFill>
            <a:ln w="9525">
              <a:round/>
              <a:headEnd/>
              <a:tailEnd/>
            </a:ln>
            <a:effectLst/>
            <a:scene3d>
              <a:camera prst="legacyPerspectiveFront">
                <a:rot lat="20099998" lon="1500000" rev="0"/>
              </a:camera>
              <a:lightRig rig="legacyFlat4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C0C0C0"/>
              </a:extrusionClr>
              <a:contourClr>
                <a:srgbClr val="C0C0C0"/>
              </a:contourClr>
            </a:sp3d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>
              <a:flatTx/>
            </a:bodyPr>
            <a:lstStyle/>
            <a:p>
              <a:endParaRPr lang="en-US"/>
            </a:p>
          </p:txBody>
        </p:sp>
        <p:sp>
          <p:nvSpPr>
            <p:cNvPr id="48136" name="AutoShape 7"/>
            <p:cNvSpPr>
              <a:spLocks noEditPoints="1" noChangeArrowheads="1"/>
            </p:cNvSpPr>
            <p:nvPr/>
          </p:nvSpPr>
          <p:spPr bwMode="auto">
            <a:xfrm>
              <a:off x="2559" y="2142"/>
              <a:ext cx="1588" cy="1392"/>
            </a:xfrm>
            <a:custGeom>
              <a:avLst/>
              <a:gdLst>
                <a:gd name="T0" fmla="*/ 794 w 21600"/>
                <a:gd name="T1" fmla="*/ 0 h 21600"/>
                <a:gd name="T2" fmla="*/ 1588 w 21600"/>
                <a:gd name="T3" fmla="*/ 696 h 21600"/>
                <a:gd name="T4" fmla="*/ 794 w 21600"/>
                <a:gd name="T5" fmla="*/ 1392 h 21600"/>
                <a:gd name="T6" fmla="*/ 0 w 21600"/>
                <a:gd name="T7" fmla="*/ 696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4380 w 21600"/>
                <a:gd name="T13" fmla="*/ 3957 h 21600"/>
                <a:gd name="T14" fmla="*/ 17846 w 21600"/>
                <a:gd name="T15" fmla="*/ 17628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9689" y="1725"/>
                  </a:moveTo>
                  <a:lnTo>
                    <a:pt x="10304" y="85"/>
                  </a:lnTo>
                  <a:lnTo>
                    <a:pt x="11637" y="85"/>
                  </a:lnTo>
                  <a:lnTo>
                    <a:pt x="12303" y="1777"/>
                  </a:lnTo>
                  <a:lnTo>
                    <a:pt x="13072" y="1931"/>
                  </a:lnTo>
                  <a:lnTo>
                    <a:pt x="14303" y="598"/>
                  </a:lnTo>
                  <a:lnTo>
                    <a:pt x="15533" y="1110"/>
                  </a:lnTo>
                  <a:lnTo>
                    <a:pt x="15584" y="2905"/>
                  </a:lnTo>
                  <a:lnTo>
                    <a:pt x="16405" y="3520"/>
                  </a:lnTo>
                  <a:lnTo>
                    <a:pt x="17891" y="2751"/>
                  </a:lnTo>
                  <a:lnTo>
                    <a:pt x="18917" y="3674"/>
                  </a:lnTo>
                  <a:lnTo>
                    <a:pt x="18199" y="5314"/>
                  </a:lnTo>
                  <a:lnTo>
                    <a:pt x="18763" y="6083"/>
                  </a:lnTo>
                  <a:lnTo>
                    <a:pt x="20403" y="6032"/>
                  </a:lnTo>
                  <a:lnTo>
                    <a:pt x="20865" y="7211"/>
                  </a:lnTo>
                  <a:lnTo>
                    <a:pt x="19737" y="8185"/>
                  </a:lnTo>
                  <a:lnTo>
                    <a:pt x="20096" y="9723"/>
                  </a:lnTo>
                  <a:lnTo>
                    <a:pt x="21634" y="10287"/>
                  </a:lnTo>
                  <a:lnTo>
                    <a:pt x="21582" y="11620"/>
                  </a:lnTo>
                  <a:lnTo>
                    <a:pt x="20147" y="12184"/>
                  </a:lnTo>
                  <a:lnTo>
                    <a:pt x="19942" y="13158"/>
                  </a:lnTo>
                  <a:lnTo>
                    <a:pt x="21070" y="14234"/>
                  </a:lnTo>
                  <a:lnTo>
                    <a:pt x="20608" y="15362"/>
                  </a:lnTo>
                  <a:lnTo>
                    <a:pt x="19019" y="15465"/>
                  </a:lnTo>
                  <a:lnTo>
                    <a:pt x="18404" y="16439"/>
                  </a:lnTo>
                  <a:lnTo>
                    <a:pt x="19122" y="17925"/>
                  </a:lnTo>
                  <a:lnTo>
                    <a:pt x="18096" y="18797"/>
                  </a:lnTo>
                  <a:lnTo>
                    <a:pt x="16763" y="18284"/>
                  </a:lnTo>
                  <a:lnTo>
                    <a:pt x="15431" y="19002"/>
                  </a:lnTo>
                  <a:lnTo>
                    <a:pt x="15277" y="20848"/>
                  </a:lnTo>
                  <a:lnTo>
                    <a:pt x="14149" y="21155"/>
                  </a:lnTo>
                  <a:lnTo>
                    <a:pt x="13021" y="19925"/>
                  </a:lnTo>
                  <a:lnTo>
                    <a:pt x="12252" y="20181"/>
                  </a:lnTo>
                  <a:lnTo>
                    <a:pt x="11739" y="21668"/>
                  </a:lnTo>
                  <a:lnTo>
                    <a:pt x="10201" y="21668"/>
                  </a:lnTo>
                  <a:lnTo>
                    <a:pt x="9740" y="20130"/>
                  </a:lnTo>
                  <a:lnTo>
                    <a:pt x="8253" y="19771"/>
                  </a:lnTo>
                  <a:lnTo>
                    <a:pt x="7125" y="21001"/>
                  </a:lnTo>
                  <a:lnTo>
                    <a:pt x="5895" y="20489"/>
                  </a:lnTo>
                  <a:lnTo>
                    <a:pt x="5946" y="18592"/>
                  </a:lnTo>
                  <a:lnTo>
                    <a:pt x="5177" y="18131"/>
                  </a:lnTo>
                  <a:lnTo>
                    <a:pt x="3383" y="18848"/>
                  </a:lnTo>
                  <a:lnTo>
                    <a:pt x="2614" y="17874"/>
                  </a:lnTo>
                  <a:lnTo>
                    <a:pt x="3383" y="16182"/>
                  </a:lnTo>
                  <a:lnTo>
                    <a:pt x="2922" y="15465"/>
                  </a:lnTo>
                  <a:lnTo>
                    <a:pt x="922" y="15516"/>
                  </a:lnTo>
                  <a:lnTo>
                    <a:pt x="512" y="14234"/>
                  </a:lnTo>
                  <a:lnTo>
                    <a:pt x="1948" y="12901"/>
                  </a:lnTo>
                  <a:lnTo>
                    <a:pt x="1896" y="12184"/>
                  </a:lnTo>
                  <a:lnTo>
                    <a:pt x="0" y="11415"/>
                  </a:lnTo>
                  <a:lnTo>
                    <a:pt x="51" y="10031"/>
                  </a:lnTo>
                  <a:lnTo>
                    <a:pt x="1948" y="9313"/>
                  </a:lnTo>
                  <a:lnTo>
                    <a:pt x="2101" y="8595"/>
                  </a:lnTo>
                  <a:lnTo>
                    <a:pt x="615" y="7160"/>
                  </a:lnTo>
                  <a:lnTo>
                    <a:pt x="1127" y="5878"/>
                  </a:lnTo>
                  <a:lnTo>
                    <a:pt x="3178" y="5981"/>
                  </a:lnTo>
                  <a:lnTo>
                    <a:pt x="3588" y="5417"/>
                  </a:lnTo>
                  <a:lnTo>
                    <a:pt x="2819" y="3520"/>
                  </a:lnTo>
                  <a:lnTo>
                    <a:pt x="3742" y="2597"/>
                  </a:lnTo>
                  <a:lnTo>
                    <a:pt x="5536" y="3417"/>
                  </a:lnTo>
                  <a:lnTo>
                    <a:pt x="6049" y="3058"/>
                  </a:lnTo>
                  <a:lnTo>
                    <a:pt x="6100" y="1264"/>
                  </a:lnTo>
                  <a:lnTo>
                    <a:pt x="7228" y="700"/>
                  </a:lnTo>
                  <a:lnTo>
                    <a:pt x="8510" y="2033"/>
                  </a:lnTo>
                  <a:lnTo>
                    <a:pt x="9689" y="1725"/>
                  </a:lnTo>
                  <a:close/>
                  <a:moveTo>
                    <a:pt x="10817" y="14422"/>
                  </a:moveTo>
                  <a:lnTo>
                    <a:pt x="11175" y="14388"/>
                  </a:lnTo>
                  <a:lnTo>
                    <a:pt x="11534" y="14354"/>
                  </a:lnTo>
                  <a:lnTo>
                    <a:pt x="11893" y="14268"/>
                  </a:lnTo>
                  <a:lnTo>
                    <a:pt x="12218" y="14166"/>
                  </a:lnTo>
                  <a:lnTo>
                    <a:pt x="12508" y="13995"/>
                  </a:lnTo>
                  <a:lnTo>
                    <a:pt x="12816" y="13807"/>
                  </a:lnTo>
                  <a:lnTo>
                    <a:pt x="13106" y="13602"/>
                  </a:lnTo>
                  <a:lnTo>
                    <a:pt x="13329" y="13380"/>
                  </a:lnTo>
                  <a:lnTo>
                    <a:pt x="13568" y="13106"/>
                  </a:lnTo>
                  <a:lnTo>
                    <a:pt x="13790" y="12850"/>
                  </a:lnTo>
                  <a:lnTo>
                    <a:pt x="13961" y="12560"/>
                  </a:lnTo>
                  <a:lnTo>
                    <a:pt x="14115" y="12269"/>
                  </a:lnTo>
                  <a:lnTo>
                    <a:pt x="14217" y="11927"/>
                  </a:lnTo>
                  <a:lnTo>
                    <a:pt x="14320" y="11568"/>
                  </a:lnTo>
                  <a:lnTo>
                    <a:pt x="14388" y="11210"/>
                  </a:lnTo>
                  <a:lnTo>
                    <a:pt x="14388" y="10851"/>
                  </a:lnTo>
                  <a:lnTo>
                    <a:pt x="14388" y="10492"/>
                  </a:lnTo>
                  <a:lnTo>
                    <a:pt x="14320" y="10133"/>
                  </a:lnTo>
                  <a:lnTo>
                    <a:pt x="14217" y="9808"/>
                  </a:lnTo>
                  <a:lnTo>
                    <a:pt x="14115" y="9467"/>
                  </a:lnTo>
                  <a:lnTo>
                    <a:pt x="13961" y="9142"/>
                  </a:lnTo>
                  <a:lnTo>
                    <a:pt x="13790" y="8851"/>
                  </a:lnTo>
                  <a:lnTo>
                    <a:pt x="13568" y="8595"/>
                  </a:lnTo>
                  <a:lnTo>
                    <a:pt x="13329" y="8322"/>
                  </a:lnTo>
                  <a:lnTo>
                    <a:pt x="13106" y="8100"/>
                  </a:lnTo>
                  <a:lnTo>
                    <a:pt x="12816" y="7894"/>
                  </a:lnTo>
                  <a:lnTo>
                    <a:pt x="12508" y="7741"/>
                  </a:lnTo>
                  <a:lnTo>
                    <a:pt x="12218" y="7570"/>
                  </a:lnTo>
                  <a:lnTo>
                    <a:pt x="11893" y="7433"/>
                  </a:lnTo>
                  <a:lnTo>
                    <a:pt x="11534" y="7382"/>
                  </a:lnTo>
                  <a:lnTo>
                    <a:pt x="11175" y="7313"/>
                  </a:lnTo>
                  <a:lnTo>
                    <a:pt x="10817" y="7313"/>
                  </a:lnTo>
                  <a:lnTo>
                    <a:pt x="10441" y="7313"/>
                  </a:lnTo>
                  <a:lnTo>
                    <a:pt x="10082" y="7382"/>
                  </a:lnTo>
                  <a:lnTo>
                    <a:pt x="9757" y="7433"/>
                  </a:lnTo>
                  <a:lnTo>
                    <a:pt x="9432" y="7570"/>
                  </a:lnTo>
                  <a:lnTo>
                    <a:pt x="9142" y="7741"/>
                  </a:lnTo>
                  <a:lnTo>
                    <a:pt x="8834" y="7894"/>
                  </a:lnTo>
                  <a:lnTo>
                    <a:pt x="8544" y="8100"/>
                  </a:lnTo>
                  <a:lnTo>
                    <a:pt x="8287" y="8322"/>
                  </a:lnTo>
                  <a:lnTo>
                    <a:pt x="8048" y="8595"/>
                  </a:lnTo>
                  <a:lnTo>
                    <a:pt x="7860" y="8851"/>
                  </a:lnTo>
                  <a:lnTo>
                    <a:pt x="7689" y="9142"/>
                  </a:lnTo>
                  <a:lnTo>
                    <a:pt x="7536" y="9467"/>
                  </a:lnTo>
                  <a:lnTo>
                    <a:pt x="7399" y="9808"/>
                  </a:lnTo>
                  <a:lnTo>
                    <a:pt x="7331" y="10133"/>
                  </a:lnTo>
                  <a:lnTo>
                    <a:pt x="7262" y="10492"/>
                  </a:lnTo>
                  <a:lnTo>
                    <a:pt x="7262" y="10851"/>
                  </a:lnTo>
                  <a:lnTo>
                    <a:pt x="7262" y="11210"/>
                  </a:lnTo>
                  <a:lnTo>
                    <a:pt x="7331" y="11568"/>
                  </a:lnTo>
                  <a:lnTo>
                    <a:pt x="7399" y="11927"/>
                  </a:lnTo>
                  <a:lnTo>
                    <a:pt x="7536" y="12269"/>
                  </a:lnTo>
                  <a:lnTo>
                    <a:pt x="7689" y="12560"/>
                  </a:lnTo>
                  <a:lnTo>
                    <a:pt x="7860" y="12850"/>
                  </a:lnTo>
                  <a:lnTo>
                    <a:pt x="8048" y="13106"/>
                  </a:lnTo>
                  <a:lnTo>
                    <a:pt x="8287" y="13380"/>
                  </a:lnTo>
                  <a:lnTo>
                    <a:pt x="8544" y="13602"/>
                  </a:lnTo>
                  <a:lnTo>
                    <a:pt x="8834" y="13807"/>
                  </a:lnTo>
                  <a:lnTo>
                    <a:pt x="9142" y="13995"/>
                  </a:lnTo>
                  <a:lnTo>
                    <a:pt x="9432" y="14166"/>
                  </a:lnTo>
                  <a:lnTo>
                    <a:pt x="9757" y="14268"/>
                  </a:lnTo>
                  <a:lnTo>
                    <a:pt x="10082" y="14354"/>
                  </a:lnTo>
                  <a:lnTo>
                    <a:pt x="10441" y="14388"/>
                  </a:lnTo>
                  <a:lnTo>
                    <a:pt x="10817" y="14422"/>
                  </a:lnTo>
                  <a:close/>
                </a:path>
              </a:pathLst>
            </a:custGeom>
            <a:solidFill>
              <a:srgbClr val="C0C0C0"/>
            </a:solidFill>
            <a:ln w="9525">
              <a:round/>
              <a:headEnd/>
              <a:tailEnd/>
            </a:ln>
            <a:effectLst/>
            <a:scene3d>
              <a:camera prst="legacyPerspectiveFront">
                <a:rot lat="20099998" lon="1500000" rev="0"/>
              </a:camera>
              <a:lightRig rig="legacyFlat4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C0C0C0"/>
              </a:extrusionClr>
              <a:contourClr>
                <a:srgbClr val="C0C0C0"/>
              </a:contourClr>
            </a:sp3d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>
              <a:flatTx/>
            </a:bodyPr>
            <a:lstStyle/>
            <a:p>
              <a:endParaRPr lang="en-US"/>
            </a:p>
          </p:txBody>
        </p:sp>
      </p:grpSp>
      <p:sp>
        <p:nvSpPr>
          <p:cNvPr id="226312" name="Rectangle 8"/>
          <p:cNvSpPr>
            <a:spLocks noChangeArrowheads="1"/>
          </p:cNvSpPr>
          <p:nvPr/>
        </p:nvSpPr>
        <p:spPr bwMode="auto">
          <a:xfrm>
            <a:off x="1481394" y="2209800"/>
            <a:ext cx="6400800" cy="228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buClr>
                <a:schemeClr val="accent1"/>
              </a:buClr>
              <a:buSzPct val="70000"/>
              <a:buFont typeface="Wingdings" panose="05000000000000000000" pitchFamily="2" charset="2"/>
              <a:buBlip>
                <a:blip r:embed="rId2"/>
              </a:buBlip>
            </a:pPr>
            <a:r>
              <a:rPr lang="en-GB" altLang="en-US" sz="2200" dirty="0">
                <a:latin typeface="Arial" panose="020B0604020202020204" pitchFamily="34" charset="0"/>
              </a:rPr>
              <a:t>Reconnaissance</a:t>
            </a:r>
          </a:p>
          <a:p>
            <a:pPr lvl="1" eaLnBrk="1" hangingPunct="1">
              <a:buClr>
                <a:srgbClr val="000099"/>
              </a:buClr>
              <a:buSzPct val="60000"/>
              <a:buFont typeface="Wingdings" panose="05000000000000000000" pitchFamily="2" charset="2"/>
              <a:buChar char="Ø"/>
            </a:pPr>
            <a:r>
              <a:rPr lang="en-GB" altLang="en-US" sz="2000" dirty="0">
                <a:latin typeface="Arial" panose="020B0604020202020204" pitchFamily="34" charset="0"/>
              </a:rPr>
              <a:t>Walkover survey with the view of principle of surveying</a:t>
            </a:r>
          </a:p>
          <a:p>
            <a:pPr lvl="1" eaLnBrk="1" hangingPunct="1">
              <a:buClr>
                <a:srgbClr val="000099"/>
              </a:buClr>
              <a:buSzPct val="60000"/>
              <a:buFont typeface="Wingdings" panose="05000000000000000000" pitchFamily="2" charset="2"/>
              <a:buChar char="Ø"/>
            </a:pPr>
            <a:r>
              <a:rPr lang="en-GB" altLang="en-US" sz="2000" dirty="0">
                <a:latin typeface="Arial" panose="020B0604020202020204" pitchFamily="34" charset="0"/>
              </a:rPr>
              <a:t>Reference sketch</a:t>
            </a:r>
          </a:p>
          <a:p>
            <a:pPr lvl="1" eaLnBrk="1" hangingPunct="1">
              <a:buClr>
                <a:srgbClr val="000099"/>
              </a:buClr>
              <a:buSzPct val="60000"/>
              <a:buFont typeface="Wingdings" panose="05000000000000000000" pitchFamily="2" charset="2"/>
              <a:buChar char="Ø"/>
            </a:pPr>
            <a:r>
              <a:rPr lang="en-GB" altLang="en-US" sz="2000" dirty="0">
                <a:latin typeface="Arial" panose="020B0604020202020204" pitchFamily="34" charset="0"/>
              </a:rPr>
              <a:t>Thinking of possible problem and their solution in actual survey</a:t>
            </a:r>
          </a:p>
        </p:txBody>
      </p:sp>
    </p:spTree>
    <p:extLst>
      <p:ext uri="{BB962C8B-B14F-4D97-AF65-F5344CB8AC3E}">
        <p14:creationId xmlns:p14="http://schemas.microsoft.com/office/powerpoint/2010/main" val="224727213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3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263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3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2263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3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2263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3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2263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3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2263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3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2263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3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2263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3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2263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6307" grpId="0" build="p"/>
      <p:bldP spid="226312" grpId="0" build="p"/>
    </p:bld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510540"/>
            <a:ext cx="7467600" cy="677544"/>
          </a:xfrm>
        </p:spPr>
        <p:txBody>
          <a:bodyPr/>
          <a:lstStyle/>
          <a:p>
            <a:r>
              <a:rPr lang="en-US" altLang="en-US" dirty="0" smtClean="0"/>
              <a:t>Conventional symbols </a:t>
            </a:r>
          </a:p>
        </p:txBody>
      </p:sp>
      <p:pic>
        <p:nvPicPr>
          <p:cNvPr id="49155" name="Picture 3" descr="conventional symbol1"/>
          <p:cNvPicPr>
            <a:picLocks noChangeAspect="1" noChangeArrowheads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64694" y="1600200"/>
            <a:ext cx="8879306" cy="4876424"/>
          </a:xfrm>
          <a:prstGeom prst="rect">
            <a:avLst/>
          </a:prstGeo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3623019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228600"/>
            <a:ext cx="5974079" cy="677544"/>
          </a:xfrm>
        </p:spPr>
        <p:txBody>
          <a:bodyPr/>
          <a:lstStyle/>
          <a:p>
            <a:r>
              <a:rPr lang="en-US" altLang="en-US" dirty="0" smtClean="0"/>
              <a:t>Conventional symbols </a:t>
            </a:r>
          </a:p>
        </p:txBody>
      </p:sp>
      <p:pic>
        <p:nvPicPr>
          <p:cNvPr id="50179" name="Picture 3" descr="conventional symbols2"/>
          <p:cNvPicPr>
            <a:picLocks noChangeAspect="1" noChangeArrowheads="1"/>
          </p:cNvPicPr>
          <p:nvPr>
            <p:ph idx="4294967295"/>
          </p:nvPr>
        </p:nvPicPr>
        <p:blipFill>
          <a:blip r:embed="rId2">
            <a:lum contrast="-2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24326" y="1828800"/>
            <a:ext cx="8991600" cy="4705884"/>
          </a:xfrm>
          <a:prstGeom prst="rect">
            <a:avLst/>
          </a:prstGeo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9756135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273050" rIns="0" bIns="0" rtlCol="0">
            <a:spAutoFit/>
          </a:bodyPr>
          <a:lstStyle/>
          <a:p>
            <a:pPr marL="2430145">
              <a:lnSpc>
                <a:spcPct val="100000"/>
              </a:lnSpc>
            </a:pPr>
            <a:r>
              <a:rPr dirty="0"/>
              <a:t>F</a:t>
            </a:r>
            <a:r>
              <a:rPr spc="-5" dirty="0"/>
              <a:t>o</a:t>
            </a:r>
            <a:r>
              <a:rPr dirty="0"/>
              <a:t>ot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34669" y="1647190"/>
            <a:ext cx="7656195" cy="20523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5600" marR="5080" indent="-342900">
              <a:lnSpc>
                <a:spcPct val="100000"/>
              </a:lnSpc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3200" b="1" spc="-5" dirty="0">
                <a:latin typeface="Arial"/>
                <a:cs typeface="Arial"/>
              </a:rPr>
              <a:t>Foot </a:t>
            </a:r>
            <a:r>
              <a:rPr sz="3200" spc="-5" dirty="0">
                <a:latin typeface="Arial"/>
                <a:cs typeface="Arial"/>
              </a:rPr>
              <a:t>distance from the tip of </a:t>
            </a:r>
            <a:r>
              <a:rPr sz="3200" dirty="0">
                <a:latin typeface="Arial"/>
                <a:cs typeface="Arial"/>
              </a:rPr>
              <a:t>a </a:t>
            </a:r>
            <a:r>
              <a:rPr sz="3200" spc="-5" dirty="0">
                <a:latin typeface="Arial"/>
                <a:cs typeface="Arial"/>
              </a:rPr>
              <a:t>man’s big  toe to the</a:t>
            </a:r>
            <a:r>
              <a:rPr sz="3200" spc="-95" dirty="0">
                <a:latin typeface="Arial"/>
                <a:cs typeface="Arial"/>
              </a:rPr>
              <a:t> </a:t>
            </a:r>
            <a:r>
              <a:rPr sz="3200" spc="-5" dirty="0">
                <a:latin typeface="Arial"/>
                <a:cs typeface="Arial"/>
              </a:rPr>
              <a:t>heel</a:t>
            </a:r>
            <a:endParaRPr sz="3200">
              <a:latin typeface="Arial"/>
              <a:cs typeface="Arial"/>
            </a:endParaRPr>
          </a:p>
          <a:p>
            <a:pPr marL="355600" marR="367030" indent="-342900">
              <a:lnSpc>
                <a:spcPct val="100000"/>
              </a:lnSpc>
              <a:spcBef>
                <a:spcPts val="80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3200" b="1" dirty="0">
                <a:latin typeface="Arial"/>
                <a:cs typeface="Arial"/>
              </a:rPr>
              <a:t>Rod </a:t>
            </a:r>
            <a:r>
              <a:rPr sz="3200" dirty="0">
                <a:latin typeface="Arial"/>
                <a:cs typeface="Arial"/>
              </a:rPr>
              <a:t>- </a:t>
            </a:r>
            <a:r>
              <a:rPr sz="3200" spc="-5" dirty="0">
                <a:latin typeface="Arial"/>
                <a:cs typeface="Arial"/>
              </a:rPr>
              <a:t>the </a:t>
            </a:r>
            <a:r>
              <a:rPr sz="3200" dirty="0">
                <a:latin typeface="Arial"/>
                <a:cs typeface="Arial"/>
              </a:rPr>
              <a:t>sum </a:t>
            </a:r>
            <a:r>
              <a:rPr sz="3200" spc="-5" dirty="0">
                <a:latin typeface="Arial"/>
                <a:cs typeface="Arial"/>
              </a:rPr>
              <a:t>of the lengths of the</a:t>
            </a:r>
            <a:r>
              <a:rPr sz="3200" spc="-75" dirty="0">
                <a:latin typeface="Arial"/>
                <a:cs typeface="Arial"/>
              </a:rPr>
              <a:t> </a:t>
            </a:r>
            <a:r>
              <a:rPr sz="3200" spc="-5" dirty="0">
                <a:latin typeface="Arial"/>
                <a:cs typeface="Arial"/>
              </a:rPr>
              <a:t>left  feet of 16 men (16.5 </a:t>
            </a:r>
            <a:r>
              <a:rPr sz="3200" dirty="0">
                <a:latin typeface="Arial"/>
                <a:cs typeface="Arial"/>
              </a:rPr>
              <a:t>- </a:t>
            </a:r>
            <a:r>
              <a:rPr sz="3200" spc="-5" dirty="0">
                <a:latin typeface="Arial"/>
                <a:cs typeface="Arial"/>
              </a:rPr>
              <a:t>24</a:t>
            </a:r>
            <a:r>
              <a:rPr sz="3200" spc="-85" dirty="0">
                <a:latin typeface="Arial"/>
                <a:cs typeface="Arial"/>
              </a:rPr>
              <a:t> </a:t>
            </a:r>
            <a:r>
              <a:rPr sz="3200" spc="-5" dirty="0">
                <a:latin typeface="Arial"/>
                <a:cs typeface="Arial"/>
              </a:rPr>
              <a:t>ft)</a:t>
            </a:r>
            <a:endParaRPr sz="320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914400" y="3843020"/>
            <a:ext cx="3429000" cy="255778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47</TotalTime>
  <Words>2411</Words>
  <Application>Microsoft Office PowerPoint</Application>
  <PresentationFormat>On-screen Show (4:3)</PresentationFormat>
  <Paragraphs>403</Paragraphs>
  <Slides>88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88</vt:i4>
      </vt:variant>
    </vt:vector>
  </HeadingPairs>
  <TitlesOfParts>
    <vt:vector size="95" baseType="lpstr">
      <vt:lpstr>Arial</vt:lpstr>
      <vt:lpstr>Calibri</vt:lpstr>
      <vt:lpstr>Symbol</vt:lpstr>
      <vt:lpstr>Tahoma</vt:lpstr>
      <vt:lpstr>Times New Roman</vt:lpstr>
      <vt:lpstr>Wingdings</vt:lpstr>
      <vt:lpstr>Office Theme</vt:lpstr>
      <vt:lpstr>PowerPoint Presentation</vt:lpstr>
      <vt:lpstr>Introduction</vt:lpstr>
      <vt:lpstr>Introduction</vt:lpstr>
      <vt:lpstr>Horizontal Distance</vt:lpstr>
      <vt:lpstr>Vertical Distance</vt:lpstr>
      <vt:lpstr>Slope Distance</vt:lpstr>
      <vt:lpstr>Cubits</vt:lpstr>
      <vt:lpstr>Fathom</vt:lpstr>
      <vt:lpstr>Foot</vt:lpstr>
      <vt:lpstr>Approaches</vt:lpstr>
      <vt:lpstr>Pacing</vt:lpstr>
      <vt:lpstr>Chaining</vt:lpstr>
      <vt:lpstr>Chaining</vt:lpstr>
      <vt:lpstr>Gunter Chain</vt:lpstr>
      <vt:lpstr>Taping</vt:lpstr>
      <vt:lpstr>Taping</vt:lpstr>
      <vt:lpstr>Accuracy</vt:lpstr>
      <vt:lpstr>Duties of  Chaining/Taping Members</vt:lpstr>
      <vt:lpstr>Taping Process</vt:lpstr>
      <vt:lpstr>Plumb-bob and Peg</vt:lpstr>
      <vt:lpstr>PowerPoint Presentation</vt:lpstr>
      <vt:lpstr>Site Setup Straight Line</vt:lpstr>
      <vt:lpstr>Site Setup Placing Ranging Pole</vt:lpstr>
      <vt:lpstr>Site Setup Long Distance Straight Line</vt:lpstr>
      <vt:lpstr>Site Setup Long Distance Straight Line</vt:lpstr>
      <vt:lpstr>Site Setup Long Distance Straight Line</vt:lpstr>
      <vt:lpstr>Site Setup Over A Ridge or A Hill</vt:lpstr>
      <vt:lpstr>Site Setup Over A Ridge or A Hill</vt:lpstr>
      <vt:lpstr>Site Setup Over A Ridge or A Hill</vt:lpstr>
      <vt:lpstr>Site Setup Over A Ridge or A Hill</vt:lpstr>
      <vt:lpstr>Site Setup Over A Ridge or A Hill</vt:lpstr>
      <vt:lpstr>Measuring Distance Short Distance</vt:lpstr>
      <vt:lpstr>Measuring Distance</vt:lpstr>
      <vt:lpstr>Measuring Distance Long Distance</vt:lpstr>
      <vt:lpstr>Stretcherman</vt:lpstr>
      <vt:lpstr>Measuring Distance in A Tall Growing Crop</vt:lpstr>
      <vt:lpstr>Taping over Level Ground</vt:lpstr>
      <vt:lpstr>Breaking Tape</vt:lpstr>
      <vt:lpstr>Measuring Distance in Steep Sloping Areas</vt:lpstr>
      <vt:lpstr>Measuring Distance in Steep Sloping Areas</vt:lpstr>
      <vt:lpstr>Taping around Obstacles (1)</vt:lpstr>
      <vt:lpstr>Taping around Obstacles (2)</vt:lpstr>
      <vt:lpstr>Taping around Obstacles (3)</vt:lpstr>
      <vt:lpstr>Review Basic Trigonometry</vt:lpstr>
      <vt:lpstr>Making Tape Corrections (1)</vt:lpstr>
      <vt:lpstr>Making Tape Corrections (2)</vt:lpstr>
      <vt:lpstr>Making Tape Corrections (3)</vt:lpstr>
      <vt:lpstr>Making Tape Corrections (3)</vt:lpstr>
      <vt:lpstr>Standardisation (1)</vt:lpstr>
      <vt:lpstr>Standardisation (2)</vt:lpstr>
      <vt:lpstr>Incorrect Tape Graduation (1)</vt:lpstr>
      <vt:lpstr>Incorrect Tape Graduation (2)</vt:lpstr>
      <vt:lpstr>Thermal Expansion (1)</vt:lpstr>
      <vt:lpstr>Thermal Expansion (2)</vt:lpstr>
      <vt:lpstr>Pull/Tension (1)</vt:lpstr>
      <vt:lpstr>Pull/Tension (2)</vt:lpstr>
      <vt:lpstr>Sag (1)</vt:lpstr>
      <vt:lpstr>Sag (2)</vt:lpstr>
      <vt:lpstr>Sag (3)</vt:lpstr>
      <vt:lpstr>Specifications</vt:lpstr>
      <vt:lpstr>Slope (1)</vt:lpstr>
      <vt:lpstr>Slope (2)</vt:lpstr>
      <vt:lpstr>PowerPoint Presentation</vt:lpstr>
      <vt:lpstr>PowerPoint Presentation</vt:lpstr>
      <vt:lpstr>PowerPoint Presentation</vt:lpstr>
      <vt:lpstr>PowerPoint Presentation</vt:lpstr>
      <vt:lpstr>TOPIC  Distance Measurement (from introduction) </vt:lpstr>
      <vt:lpstr> Linear measurement- Basics</vt:lpstr>
      <vt:lpstr> Linear measurement methods </vt:lpstr>
      <vt:lpstr> Direct measurements   </vt:lpstr>
      <vt:lpstr>Taping / Chaining </vt:lpstr>
      <vt:lpstr>Instruments for chaining/taping</vt:lpstr>
      <vt:lpstr>Instruments for chaining/taping</vt:lpstr>
      <vt:lpstr> Instruments for chaining/taping</vt:lpstr>
      <vt:lpstr> Instruments for chaining/taping</vt:lpstr>
      <vt:lpstr>Different types of chain/tape</vt:lpstr>
      <vt:lpstr>Different types of chain/tape</vt:lpstr>
      <vt:lpstr> Ranging  </vt:lpstr>
      <vt:lpstr>Direct ranging  </vt:lpstr>
      <vt:lpstr>Indirect ranging  </vt:lpstr>
      <vt:lpstr> Chaining/taping over sloping         ground </vt:lpstr>
      <vt:lpstr>Chaining/taping over sloping         ground</vt:lpstr>
      <vt:lpstr>Chain surveying</vt:lpstr>
      <vt:lpstr>Survey stations &amp; survey lines</vt:lpstr>
      <vt:lpstr>Chain surveying (field/office work)</vt:lpstr>
      <vt:lpstr> Field work</vt:lpstr>
      <vt:lpstr>Conventional symbols </vt:lpstr>
      <vt:lpstr>Conventional symbols 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Surveying &amp; Measurement</dc:title>
  <dc:creator>SCRG1</dc:creator>
  <cp:lastModifiedBy>falak sher</cp:lastModifiedBy>
  <cp:revision>5</cp:revision>
  <dcterms:created xsi:type="dcterms:W3CDTF">2016-02-17T15:24:59Z</dcterms:created>
  <dcterms:modified xsi:type="dcterms:W3CDTF">2016-02-17T15:14:08Z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2008-04-08T00:00:00Z</vt:filetime>
  </property>
  <property fmtid="{D5CDD505-2E9C-101B-9397-08002B2CF9AE}" pid="3" name="Creator">
    <vt:lpwstr>Impress</vt:lpwstr>
  </property>
  <property fmtid="{D5CDD505-2E9C-101B-9397-08002B2CF9AE}" pid="4" name="LastSaved">
    <vt:filetime>2016-02-17T00:00:00Z</vt:filetime>
  </property>
</Properties>
</file>