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256" r:id="rId2"/>
    <p:sldId id="257" r:id="rId3"/>
    <p:sldId id="258" r:id="rId4"/>
    <p:sldId id="259" r:id="rId5"/>
    <p:sldId id="260" r:id="rId6"/>
    <p:sldId id="261" r:id="rId7"/>
    <p:sldId id="262" r:id="rId8"/>
    <p:sldId id="267" r:id="rId9"/>
    <p:sldId id="263" r:id="rId10"/>
    <p:sldId id="264" r:id="rId11"/>
    <p:sldId id="265" r:id="rId12"/>
    <p:sldId id="270" r:id="rId13"/>
    <p:sldId id="268" r:id="rId14"/>
    <p:sldId id="271" r:id="rId15"/>
    <p:sldId id="266" r:id="rId16"/>
    <p:sldId id="272" r:id="rId17"/>
    <p:sldId id="273" r:id="rId18"/>
    <p:sldId id="274" r:id="rId19"/>
    <p:sldId id="277" r:id="rId20"/>
    <p:sldId id="275" r:id="rId21"/>
    <p:sldId id="276" r:id="rId22"/>
    <p:sldId id="305" r:id="rId23"/>
    <p:sldId id="283" r:id="rId24"/>
    <p:sldId id="278" r:id="rId25"/>
    <p:sldId id="279" r:id="rId26"/>
    <p:sldId id="280" r:id="rId27"/>
    <p:sldId id="282" r:id="rId28"/>
    <p:sldId id="286" r:id="rId29"/>
    <p:sldId id="284" r:id="rId30"/>
    <p:sldId id="285" r:id="rId31"/>
    <p:sldId id="287" r:id="rId32"/>
    <p:sldId id="302" r:id="rId33"/>
    <p:sldId id="306" r:id="rId34"/>
    <p:sldId id="288" r:id="rId35"/>
    <p:sldId id="289" r:id="rId36"/>
    <p:sldId id="295" r:id="rId37"/>
    <p:sldId id="293" r:id="rId38"/>
    <p:sldId id="291" r:id="rId39"/>
    <p:sldId id="296" r:id="rId40"/>
    <p:sldId id="294" r:id="rId41"/>
    <p:sldId id="297" r:id="rId42"/>
    <p:sldId id="298" r:id="rId43"/>
    <p:sldId id="299" r:id="rId44"/>
    <p:sldId id="300" r:id="rId45"/>
    <p:sldId id="303" r:id="rId46"/>
    <p:sldId id="301"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BF076CEA-5C95-4012-B2FE-7DC0FCB5E4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100AC63-EEF0-41AB-A3EC-217C8CD05614}" type="slidenum">
              <a:rPr lang="en-US"/>
              <a:pPr/>
              <a:t>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9B8CA41-8543-4B78-9E1B-0D9D81B5CA77}" type="slidenum">
              <a:rPr lang="en-US"/>
              <a:pPr/>
              <a:t>10</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FE664A7-2ACC-4F7E-BFC5-F5574BC6AE85}" type="slidenum">
              <a:rPr lang="en-US"/>
              <a:pPr/>
              <a:t>11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DFFE646-B61B-4E53-9275-903356526D8C}" type="slidenum">
              <a:rPr lang="en-US"/>
              <a:pPr/>
              <a:t>12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EA8BF5C-38EF-4102-8062-D9753264B2F1}" type="slidenum">
              <a:rPr lang="en-US"/>
              <a:pPr/>
              <a:t>13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0A427BB-A3DA-413F-80AA-4CA25EE253A3}" type="slidenum">
              <a:rPr lang="en-US"/>
              <a:pPr/>
              <a:t>14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7298225-7EF0-4937-9416-9AA048DEBB83}" type="slidenum">
              <a:rPr lang="en-US"/>
              <a:pPr/>
              <a:t>15</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BCE15BC-7CFC-470F-88F0-B58C35ABF8F1}" type="slidenum">
              <a:rPr lang="en-US"/>
              <a:pPr/>
              <a:t>16</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8244978-2208-4310-AF84-AFC56057EF66}" type="slidenum">
              <a:rPr lang="en-US"/>
              <a:pPr/>
              <a:t>17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86176C-61F4-4147-A656-5C380403E0F1}" type="slidenum">
              <a:rPr lang="en-US"/>
              <a:pPr/>
              <a:t>18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CC76E6E-E57F-4972-93D7-DB30DAFB5BD0}" type="slidenum">
              <a:rPr lang="en-US"/>
              <a:pPr/>
              <a:t>19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4A2D7AF-CD47-47E0-AD50-94E4336442D7}" type="slidenum">
              <a:rPr lang="en-US"/>
              <a:pPr/>
              <a:t>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236B63F-543B-45CD-82F4-85A7ED77024D}" type="slidenum">
              <a:rPr lang="en-US"/>
              <a:pPr/>
              <a:t>20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F057243-04D1-4A4C-BFAF-D7910F9D344D}" type="slidenum">
              <a:rPr lang="en-US"/>
              <a:pPr/>
              <a:t>21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47D0C32-2D59-427D-9424-1DA95D983A6C}" type="slidenum">
              <a:rPr lang="en-US"/>
              <a:pPr/>
              <a:t>22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2B35EFD-89CE-4FD8-98E7-AC9F3329FD05}" type="slidenum">
              <a:rPr lang="en-US"/>
              <a:pPr/>
              <a:t>23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FDF230D-9DD1-43F9-BCBC-3FD0F59BB92E}" type="slidenum">
              <a:rPr lang="en-US"/>
              <a:pPr/>
              <a:t>24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636F009-F1E6-4F48-91A9-1CA570DD000B}" type="slidenum">
              <a:rPr lang="en-US"/>
              <a:pPr/>
              <a:t>25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51442D0-B3D9-41FC-82F7-4677EF121BCB}" type="slidenum">
              <a:rPr lang="en-US"/>
              <a:pPr/>
              <a:t>26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B8C8307-2C4F-47EE-B89A-82271F0FF1BC}" type="slidenum">
              <a:rPr lang="en-US"/>
              <a:pPr/>
              <a:t>27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FDEB565-DFCC-4739-8EF5-91EFA48E312D}" type="slidenum">
              <a:rPr lang="en-US"/>
              <a:pPr/>
              <a:t>28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460FC98-B9FF-4291-A55F-8E7F8180AE66}" type="slidenum">
              <a:rPr lang="en-US"/>
              <a:pPr/>
              <a:t>29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DDA0D6B-4AC5-4AAF-85F1-629CFCC1FADA}" type="slidenum">
              <a:rPr lang="en-US"/>
              <a:pPr/>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CB22C3F-C5AA-415F-9713-4FB315D6346A}" type="slidenum">
              <a:rPr lang="en-US"/>
              <a:pPr/>
              <a:t>30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EE7D99A-F9E5-4672-878C-1DC653F60ABE}" type="slidenum">
              <a:rPr lang="en-US"/>
              <a:pPr/>
              <a:t>31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C7E2364-EB32-4A2D-8A51-6FAC68C1566E}" type="slidenum">
              <a:rPr lang="en-US"/>
              <a:pPr/>
              <a:t>32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EA8BF5C-38EF-4102-8062-D9753264B2F1}" type="slidenum">
              <a:rPr lang="en-US"/>
              <a:pPr/>
              <a:t>33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7830B8-32E6-430B-9A0F-6889EA559DB9}" type="slidenum">
              <a:rPr lang="en-US"/>
              <a:pPr/>
              <a:t>34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E8C4D24-B9A4-4356-91DB-C63A1C48A045}" type="slidenum">
              <a:rPr lang="en-US"/>
              <a:pPr/>
              <a:t>35</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6D494D2-A7DD-43E2-BBD1-3E9F97DBF3C7}" type="slidenum">
              <a:rPr lang="en-US"/>
              <a:pPr/>
              <a:t>36</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44C0941-715B-4954-BE86-DB35BF01A8BE}" type="slidenum">
              <a:rPr lang="en-US"/>
              <a:pPr/>
              <a:t>37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F47C2C2-C088-4D1A-91C0-07AB59AE0595}" type="slidenum">
              <a:rPr lang="en-US"/>
              <a:pPr/>
              <a:t>38</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21DDF29-3A22-4856-8771-194CBED8BAF8}" type="slidenum">
              <a:rPr lang="en-US"/>
              <a:pPr/>
              <a:t>39</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30094F3-D8D7-4166-8371-A1535BBB75A6}" type="slidenum">
              <a:rPr lang="en-US"/>
              <a:pPr/>
              <a:t>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8F27E30-8A98-4F5C-84EE-72CB6A6102A4}" type="slidenum">
              <a:rPr lang="en-US"/>
              <a:pPr/>
              <a:t>40</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E412FB9-684B-46E1-BB3F-6CFEC75C990F}" type="slidenum">
              <a:rPr lang="en-US"/>
              <a:pPr/>
              <a:t>41</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11D2395-7B4F-45F3-8B9A-15FCE5ACDC88}" type="slidenum">
              <a:rPr lang="en-US"/>
              <a:pPr/>
              <a:t>42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B98336F-EC51-43D7-B0EF-1F967E816502}" type="slidenum">
              <a:rPr lang="en-US"/>
              <a:pPr/>
              <a:t>43</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A86023A-3B03-4BD2-B84F-49F03295D3D8}" type="slidenum">
              <a:rPr lang="en-US"/>
              <a:pPr/>
              <a:t>44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B2EDC2B-D6D4-4B56-BAFB-B37E29081E0D}" type="slidenum">
              <a:rPr lang="en-US"/>
              <a:pPr/>
              <a:t>45</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09653D2-499D-4D76-A9C4-B13E48A63828}" type="slidenum">
              <a:rPr lang="en-US"/>
              <a:pPr/>
              <a:t>46</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B098633-B46F-4161-A66C-F5B6C88DC812}" type="slidenum">
              <a:rPr lang="en-US"/>
              <a:pPr/>
              <a:t>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4F2CB61-AFA8-4076-AFB2-A32EBD32B90E}" type="slidenum">
              <a:rPr lang="en-US"/>
              <a:pPr/>
              <a:t>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DE270E-C87C-459F-BCE3-475C0756B896}" type="slidenum">
              <a:rPr lang="en-US"/>
              <a:pPr/>
              <a:t>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4B409BD-D24A-4A1D-82D1-D53D64B5797F}" type="slidenum">
              <a:rPr lang="en-US"/>
              <a:pPr/>
              <a:t>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9FDDC11-6F91-43F3-93CA-8215DF4FA045}" type="slidenum">
              <a:rPr lang="en-US"/>
              <a:pPr/>
              <a:t>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53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5A04A1-4C45-441F-B2D8-E21B51E53F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8E9AEA-1D41-48C9-A80D-553ECB4C41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138E8F-97A8-4FAD-9B72-54A607AD7F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392F3A-6B29-4D2F-BD50-B2F5AE4604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E4094B-41C9-447F-AE7A-F8C3E69AAD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32153-91C9-4832-B35E-58A9166071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EDE511-8C96-42E8-A376-63105F2282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CB9737-7039-42A1-8DDC-0F2B75AB94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5F2F86-90CA-40D7-9575-2312FF8B19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7673FC-5730-46B1-99A2-8697662ADC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73DC97-F50A-4E78-B58F-E84BE884FD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3BA1B-5C80-4048-8C67-1261E99235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43FA23B3-6596-4809-A87C-B0AB08239CE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FC34E788-2892-4BD2-9BB2-C92A8A619EE5}" type="slidenum">
              <a:rPr lang="en-US"/>
              <a:pPr>
                <a:defRPr/>
              </a:pPr>
              <a:t>1</a:t>
            </a:fld>
            <a:endParaRPr lang="en-US"/>
          </a:p>
        </p:txBody>
      </p:sp>
      <p:sp>
        <p:nvSpPr>
          <p:cNvPr id="2050" name="Rectangle 2"/>
          <p:cNvSpPr>
            <a:spLocks noGrp="1" noChangeArrowheads="1"/>
          </p:cNvSpPr>
          <p:nvPr>
            <p:ph type="ctrTitle"/>
          </p:nvPr>
        </p:nvSpPr>
        <p:spPr/>
        <p:txBody>
          <a:bodyPr/>
          <a:lstStyle/>
          <a:p>
            <a:pPr eaLnBrk="1" hangingPunct="1">
              <a:defRPr/>
            </a:pPr>
            <a:r>
              <a:rPr lang="en-US" dirty="0" smtClean="0"/>
              <a:t>Crop Coefficients (</a:t>
            </a:r>
            <a:r>
              <a:rPr lang="en-US" dirty="0" err="1" smtClean="0"/>
              <a:t>Kc</a:t>
            </a:r>
            <a:r>
              <a:rPr lang="en-US" dirty="0" smtClean="0"/>
              <a:t>)</a:t>
            </a:r>
            <a:br>
              <a:rPr lang="en-US" dirty="0" smtClean="0"/>
            </a:br>
            <a:endParaRPr lang="en-US"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B1FED8F9-F870-4404-BEB1-9B26CC611A4B}" type="slidenum">
              <a:rPr lang="en-US"/>
              <a:pPr>
                <a:defRPr/>
              </a:pPr>
              <a:t>10</a:t>
            </a:fld>
            <a:endParaRPr lang="en-US"/>
          </a:p>
        </p:txBody>
      </p:sp>
      <p:sp>
        <p:nvSpPr>
          <p:cNvPr id="10242" name="Rectangle 2"/>
          <p:cNvSpPr>
            <a:spLocks noGrp="1" noChangeArrowheads="1"/>
          </p:cNvSpPr>
          <p:nvPr>
            <p:ph type="title"/>
          </p:nvPr>
        </p:nvSpPr>
        <p:spPr/>
        <p:txBody>
          <a:bodyPr/>
          <a:lstStyle/>
          <a:p>
            <a:pPr eaLnBrk="1" hangingPunct="1">
              <a:defRPr/>
            </a:pPr>
            <a:r>
              <a:rPr lang="en-US" sz="4000" smtClean="0"/>
              <a:t>Kc for Standard Climatic Condition</a:t>
            </a:r>
          </a:p>
        </p:txBody>
      </p:sp>
      <p:sp>
        <p:nvSpPr>
          <p:cNvPr id="10243" name="Rectangle 3"/>
          <p:cNvSpPr>
            <a:spLocks noGrp="1" noChangeArrowheads="1"/>
          </p:cNvSpPr>
          <p:nvPr>
            <p:ph type="body" sz="half" idx="1"/>
          </p:nvPr>
        </p:nvSpPr>
        <p:spPr>
          <a:xfrm>
            <a:off x="457200" y="3962400"/>
            <a:ext cx="4038600" cy="2133600"/>
          </a:xfrm>
        </p:spPr>
        <p:txBody>
          <a:bodyPr/>
          <a:lstStyle/>
          <a:p>
            <a:pPr eaLnBrk="1" hangingPunct="1">
              <a:lnSpc>
                <a:spcPct val="90000"/>
              </a:lnSpc>
              <a:defRPr/>
            </a:pPr>
            <a:r>
              <a:rPr lang="en-US" sz="2400" dirty="0" err="1" smtClean="0">
                <a:effectLst/>
              </a:rPr>
              <a:t>Kc</a:t>
            </a:r>
            <a:r>
              <a:rPr lang="en-US" sz="2400" dirty="0" smtClean="0">
                <a:effectLst/>
              </a:rPr>
              <a:t> for crops increases as wind speed increases and as relative humidity decreases.</a:t>
            </a:r>
            <a:endParaRPr lang="en-US" sz="2400" dirty="0" smtClean="0"/>
          </a:p>
        </p:txBody>
      </p:sp>
      <p:pic>
        <p:nvPicPr>
          <p:cNvPr id="11269" name="Picture 5"/>
          <p:cNvPicPr>
            <a:picLocks noGrp="1" noChangeAspect="1" noChangeArrowheads="1"/>
          </p:cNvPicPr>
          <p:nvPr>
            <p:ph sz="half" idx="2"/>
          </p:nvPr>
        </p:nvPicPr>
        <p:blipFill>
          <a:blip r:embed="rId3" cstate="print"/>
          <a:srcRect/>
          <a:stretch>
            <a:fillRect/>
          </a:stretch>
        </p:blipFill>
        <p:spPr>
          <a:xfrm>
            <a:off x="4724400" y="3535363"/>
            <a:ext cx="4343400" cy="2636837"/>
          </a:xfrm>
          <a:noFill/>
        </p:spPr>
      </p:pic>
      <p:sp>
        <p:nvSpPr>
          <p:cNvPr id="10246" name="Rectangle 6"/>
          <p:cNvSpPr>
            <a:spLocks noChangeArrowheads="1"/>
          </p:cNvSpPr>
          <p:nvPr/>
        </p:nvSpPr>
        <p:spPr bwMode="auto">
          <a:xfrm>
            <a:off x="457200" y="2133600"/>
            <a:ext cx="7924800" cy="13716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65000"/>
              <a:buFont typeface="Wingdings" pitchFamily="2" charset="2"/>
              <a:buChar char="n"/>
              <a:defRPr/>
            </a:pPr>
            <a:r>
              <a:rPr lang="en-US" sz="2400" dirty="0"/>
              <a:t>A sub-humid climate with average daytime minimum relative humidity (</a:t>
            </a:r>
            <a:r>
              <a:rPr lang="en-US" sz="2400" dirty="0" err="1"/>
              <a:t>RHmin</a:t>
            </a:r>
            <a:r>
              <a:rPr lang="en-US" sz="2400" dirty="0"/>
              <a:t>) ≈ 45% and having calm to moderate wind speeds averaging 2 m/s.</a:t>
            </a:r>
            <a:endParaRPr lang="en-US" sz="240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ADA4CC5-7B0C-4480-B5E9-40AA2DFF4F13}" type="slidenum">
              <a:rPr lang="en-US"/>
              <a:pPr>
                <a:defRPr/>
              </a:pPr>
              <a:t>11</a:t>
            </a:fld>
            <a:endParaRPr lang="en-US"/>
          </a:p>
        </p:txBody>
      </p:sp>
      <p:pic>
        <p:nvPicPr>
          <p:cNvPr id="12291" name="Picture 7"/>
          <p:cNvPicPr>
            <a:picLocks noGrp="1" noChangeAspect="1" noChangeArrowheads="1"/>
          </p:cNvPicPr>
          <p:nvPr>
            <p:ph idx="1"/>
          </p:nvPr>
        </p:nvPicPr>
        <p:blipFill>
          <a:blip r:embed="rId3" cstate="print"/>
          <a:srcRect/>
          <a:stretch>
            <a:fillRect/>
          </a:stretch>
        </p:blipFill>
        <p:spPr>
          <a:xfrm>
            <a:off x="1587500" y="2044700"/>
            <a:ext cx="5967413" cy="3987800"/>
          </a:xfrm>
          <a:noFill/>
        </p:spPr>
      </p:pic>
      <p:sp>
        <p:nvSpPr>
          <p:cNvPr id="11272" name="Rectangle 8"/>
          <p:cNvSpPr>
            <a:spLocks noGrp="1" noChangeArrowheads="1"/>
          </p:cNvSpPr>
          <p:nvPr>
            <p:ph type="title"/>
          </p:nvPr>
        </p:nvSpPr>
        <p:spPr/>
        <p:txBody>
          <a:bodyPr/>
          <a:lstStyle/>
          <a:p>
            <a:pPr eaLnBrk="1" hangingPunct="1">
              <a:defRPr/>
            </a:pPr>
            <a:r>
              <a:rPr lang="en-US" sz="4000" dirty="0" smtClean="0"/>
              <a:t>Generalized </a:t>
            </a:r>
            <a:r>
              <a:rPr lang="en-US" sz="4000" dirty="0" err="1" smtClean="0"/>
              <a:t>Kc</a:t>
            </a:r>
            <a:r>
              <a:rPr lang="en-US" sz="4000" dirty="0" smtClean="0"/>
              <a:t> Values (single crop </a:t>
            </a:r>
            <a:r>
              <a:rPr lang="en-US" sz="4000" dirty="0" err="1" smtClean="0"/>
              <a:t>coeff</a:t>
            </a:r>
            <a:r>
              <a:rPr lang="en-US" sz="4000" dirty="0" smtClean="0"/>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9752C9F-EE87-4019-995D-61CCEAF7DE24}" type="slidenum">
              <a:rPr lang="en-US"/>
              <a:pPr>
                <a:defRPr/>
              </a:pPr>
              <a:t>12</a:t>
            </a:fld>
            <a:endParaRPr lang="en-US"/>
          </a:p>
        </p:txBody>
      </p:sp>
      <p:sp>
        <p:nvSpPr>
          <p:cNvPr id="28675" name="Rectangle 3"/>
          <p:cNvSpPr>
            <a:spLocks noGrp="1" noChangeArrowheads="1"/>
          </p:cNvSpPr>
          <p:nvPr>
            <p:ph type="title"/>
          </p:nvPr>
        </p:nvSpPr>
        <p:spPr/>
        <p:txBody>
          <a:bodyPr/>
          <a:lstStyle/>
          <a:p>
            <a:pPr eaLnBrk="1" hangingPunct="1">
              <a:defRPr/>
            </a:pPr>
            <a:r>
              <a:rPr lang="en-US" sz="3200" smtClean="0"/>
              <a:t>Generalized Kc Values (dual crop coeff.)</a:t>
            </a:r>
          </a:p>
        </p:txBody>
      </p:sp>
      <p:pic>
        <p:nvPicPr>
          <p:cNvPr id="13316" name="Picture 5"/>
          <p:cNvPicPr>
            <a:picLocks noGrp="1" noChangeAspect="1" noChangeArrowheads="1"/>
          </p:cNvPicPr>
          <p:nvPr>
            <p:ph idx="1"/>
          </p:nvPr>
        </p:nvPicPr>
        <p:blipFill>
          <a:blip r:embed="rId3" cstate="print"/>
          <a:srcRect/>
          <a:stretch>
            <a:fillRect/>
          </a:stretch>
        </p:blipFill>
        <p:spPr>
          <a:xfrm>
            <a:off x="1447801" y="1642217"/>
            <a:ext cx="5699566" cy="4377583"/>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BAF35F2-7569-4446-9FA6-F74C6CCBF622}" type="slidenum">
              <a:rPr lang="en-US"/>
              <a:pPr>
                <a:defRPr/>
              </a:pPr>
              <a:t>13</a:t>
            </a:fld>
            <a:endParaRPr lang="en-US"/>
          </a:p>
        </p:txBody>
      </p:sp>
      <p:sp>
        <p:nvSpPr>
          <p:cNvPr id="25604" name="Rectangle 4"/>
          <p:cNvSpPr>
            <a:spLocks noGrp="1" noChangeArrowheads="1"/>
          </p:cNvSpPr>
          <p:nvPr>
            <p:ph type="title"/>
          </p:nvPr>
        </p:nvSpPr>
        <p:spPr>
          <a:xfrm>
            <a:off x="457200" y="-152400"/>
            <a:ext cx="8229600" cy="1371600"/>
          </a:xfrm>
        </p:spPr>
        <p:txBody>
          <a:bodyPr/>
          <a:lstStyle/>
          <a:p>
            <a:pPr eaLnBrk="1" hangingPunct="1">
              <a:defRPr/>
            </a:pPr>
            <a:r>
              <a:rPr lang="en-US" smtClean="0"/>
              <a:t>Kc calculation flowchart</a:t>
            </a:r>
          </a:p>
        </p:txBody>
      </p:sp>
      <p:pic>
        <p:nvPicPr>
          <p:cNvPr id="14340" name="Picture 6"/>
          <p:cNvPicPr>
            <a:picLocks noGrp="1" noChangeAspect="1" noChangeArrowheads="1"/>
          </p:cNvPicPr>
          <p:nvPr>
            <p:ph idx="1"/>
          </p:nvPr>
        </p:nvPicPr>
        <p:blipFill>
          <a:blip r:embed="rId3" cstate="print"/>
          <a:srcRect/>
          <a:stretch>
            <a:fillRect/>
          </a:stretch>
        </p:blipFill>
        <p:spPr>
          <a:xfrm>
            <a:off x="2362200" y="914400"/>
            <a:ext cx="4181475" cy="5943600"/>
          </a:xfrm>
          <a:noFill/>
        </p:spPr>
      </p:pic>
      <p:sp>
        <p:nvSpPr>
          <p:cNvPr id="14341" name="AutoShape 8"/>
          <p:cNvSpPr>
            <a:spLocks noChangeArrowheads="1"/>
          </p:cNvSpPr>
          <p:nvPr/>
        </p:nvSpPr>
        <p:spPr bwMode="auto">
          <a:xfrm>
            <a:off x="1219200" y="3759200"/>
            <a:ext cx="1447800" cy="609600"/>
          </a:xfrm>
          <a:prstGeom prst="rightArrowCallout">
            <a:avLst>
              <a:gd name="adj1" fmla="val 25000"/>
              <a:gd name="adj2" fmla="val 25000"/>
              <a:gd name="adj3" fmla="val 39583"/>
              <a:gd name="adj4" fmla="val 66667"/>
            </a:avLst>
          </a:prstGeom>
          <a:solidFill>
            <a:schemeClr val="accent1"/>
          </a:solidFill>
          <a:ln w="9525">
            <a:solidFill>
              <a:schemeClr val="tx1"/>
            </a:solidFill>
            <a:miter lim="800000"/>
            <a:headEnd/>
            <a:tailEnd/>
          </a:ln>
        </p:spPr>
        <p:txBody>
          <a:bodyPr wrap="none" anchor="ctr"/>
          <a:lstStyle/>
          <a:p>
            <a:pPr algn="ctr"/>
            <a:r>
              <a:rPr lang="en-US"/>
              <a:t>Improve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5854CD0-B41E-44B8-ACBD-334C01BF275A}" type="slidenum">
              <a:rPr lang="en-US"/>
              <a:pPr>
                <a:defRPr/>
              </a:pPr>
              <a:t>14</a:t>
            </a:fld>
            <a:endParaRPr lang="en-US"/>
          </a:p>
        </p:txBody>
      </p:sp>
      <p:sp>
        <p:nvSpPr>
          <p:cNvPr id="29698" name="Rectangle 2"/>
          <p:cNvSpPr>
            <a:spLocks noGrp="1" noChangeArrowheads="1"/>
          </p:cNvSpPr>
          <p:nvPr>
            <p:ph type="title"/>
          </p:nvPr>
        </p:nvSpPr>
        <p:spPr>
          <a:xfrm>
            <a:off x="457200" y="152400"/>
            <a:ext cx="8229600" cy="1066800"/>
          </a:xfrm>
        </p:spPr>
        <p:txBody>
          <a:bodyPr/>
          <a:lstStyle/>
          <a:p>
            <a:pPr eaLnBrk="1" hangingPunct="1">
              <a:defRPr/>
            </a:pPr>
            <a:r>
              <a:rPr lang="en-US" smtClean="0"/>
              <a:t>Calculation steps</a:t>
            </a:r>
          </a:p>
        </p:txBody>
      </p:sp>
      <p:sp>
        <p:nvSpPr>
          <p:cNvPr id="15364" name="Rectangle 3"/>
          <p:cNvSpPr>
            <a:spLocks noGrp="1" noChangeArrowheads="1"/>
          </p:cNvSpPr>
          <p:nvPr>
            <p:ph type="body" idx="1"/>
          </p:nvPr>
        </p:nvSpPr>
        <p:spPr>
          <a:xfrm>
            <a:off x="457200" y="1524000"/>
            <a:ext cx="8229600" cy="4572000"/>
          </a:xfrm>
        </p:spPr>
        <p:txBody>
          <a:bodyPr/>
          <a:lstStyle/>
          <a:p>
            <a:pPr eaLnBrk="1" hangingPunct="1">
              <a:lnSpc>
                <a:spcPct val="80000"/>
              </a:lnSpc>
              <a:spcBef>
                <a:spcPts val="1800"/>
              </a:spcBef>
            </a:pPr>
            <a:r>
              <a:rPr lang="en-US" sz="2400" smtClean="0">
                <a:effectLst/>
              </a:rPr>
              <a:t>Identifying the crop growth stages, determining their lengths [Table 11], and selecting the corresponding Kc coefficients [Table 12]</a:t>
            </a:r>
          </a:p>
          <a:p>
            <a:pPr eaLnBrk="1" hangingPunct="1">
              <a:lnSpc>
                <a:spcPct val="80000"/>
              </a:lnSpc>
              <a:spcBef>
                <a:spcPts val="1800"/>
              </a:spcBef>
            </a:pPr>
            <a:r>
              <a:rPr lang="en-US" sz="2400" smtClean="0">
                <a:effectLst/>
              </a:rPr>
              <a:t>Selecting </a:t>
            </a:r>
            <a:r>
              <a:rPr lang="en-US" sz="2400" b="1" smtClean="0">
                <a:effectLst/>
              </a:rPr>
              <a:t>more accurate Kc </a:t>
            </a:r>
            <a:r>
              <a:rPr lang="en-US" sz="2400" smtClean="0">
                <a:effectLst/>
              </a:rPr>
              <a:t>coefficients for frequency of wetting &amp; amount of wetting [Fig 29,30] </a:t>
            </a:r>
          </a:p>
          <a:p>
            <a:pPr eaLnBrk="1" hangingPunct="1">
              <a:lnSpc>
                <a:spcPct val="80000"/>
              </a:lnSpc>
              <a:spcBef>
                <a:spcPts val="1800"/>
              </a:spcBef>
            </a:pPr>
            <a:r>
              <a:rPr lang="en-US" sz="2400" smtClean="0">
                <a:effectLst/>
              </a:rPr>
              <a:t>Adjusting Kc for non-standard climatic conditions during the each stage;</a:t>
            </a:r>
          </a:p>
          <a:p>
            <a:pPr eaLnBrk="1" hangingPunct="1">
              <a:lnSpc>
                <a:spcPct val="80000"/>
              </a:lnSpc>
              <a:spcBef>
                <a:spcPts val="1800"/>
              </a:spcBef>
            </a:pPr>
            <a:r>
              <a:rPr lang="en-US" sz="2400" smtClean="0">
                <a:effectLst/>
              </a:rPr>
              <a:t>constructing the crop coefficient curve (allowing one to determine Kc values for any period during the growing period); and</a:t>
            </a:r>
          </a:p>
          <a:p>
            <a:pPr eaLnBrk="1" hangingPunct="1">
              <a:lnSpc>
                <a:spcPct val="80000"/>
              </a:lnSpc>
              <a:spcBef>
                <a:spcPts val="1800"/>
              </a:spcBef>
            </a:pPr>
            <a:r>
              <a:rPr lang="en-US" sz="2400" smtClean="0">
                <a:effectLst/>
              </a:rPr>
              <a:t>calculating ETc as the product of ETo and Kc.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5124A1A-303D-4AF9-AEAC-79B0E15B4B4C}" type="slidenum">
              <a:rPr lang="en-US"/>
              <a:pPr>
                <a:defRPr/>
              </a:pPr>
              <a:t>15</a:t>
            </a:fld>
            <a:endParaRPr lang="en-US"/>
          </a:p>
        </p:txBody>
      </p:sp>
      <p:sp>
        <p:nvSpPr>
          <p:cNvPr id="16387" name="Rectangle 4"/>
          <p:cNvSpPr>
            <a:spLocks noGrp="1" noChangeArrowheads="1"/>
          </p:cNvSpPr>
          <p:nvPr>
            <p:ph type="title"/>
          </p:nvPr>
        </p:nvSpPr>
        <p:spPr>
          <a:noFill/>
        </p:spPr>
        <p:txBody>
          <a:bodyPr/>
          <a:lstStyle/>
          <a:p>
            <a:pPr eaLnBrk="1" hangingPunct="1"/>
            <a:r>
              <a:rPr lang="en-US" sz="4000" smtClean="0">
                <a:effectLst/>
              </a:rPr>
              <a:t>Crop growth stages (Table 11 in FAO-56)</a:t>
            </a:r>
          </a:p>
        </p:txBody>
      </p:sp>
      <p:pic>
        <p:nvPicPr>
          <p:cNvPr id="16388" name="Picture 5"/>
          <p:cNvPicPr>
            <a:picLocks noGrp="1" noChangeAspect="1" noChangeArrowheads="1"/>
          </p:cNvPicPr>
          <p:nvPr>
            <p:ph type="body" idx="1"/>
          </p:nvPr>
        </p:nvPicPr>
        <p:blipFill>
          <a:blip r:embed="rId3" cstate="print"/>
          <a:srcRect/>
          <a:stretch>
            <a:fillRect/>
          </a:stretch>
        </p:blipFill>
        <p:spPr>
          <a:xfrm>
            <a:off x="1447800" y="1981200"/>
            <a:ext cx="6651625" cy="2106613"/>
          </a:xfrm>
          <a:noFill/>
        </p:spPr>
      </p:pic>
      <p:pic>
        <p:nvPicPr>
          <p:cNvPr id="16389" name="Picture 6"/>
          <p:cNvPicPr>
            <a:picLocks noChangeAspect="1" noChangeArrowheads="1"/>
          </p:cNvPicPr>
          <p:nvPr/>
        </p:nvPicPr>
        <p:blipFill>
          <a:blip r:embed="rId4" cstate="print"/>
          <a:srcRect/>
          <a:stretch>
            <a:fillRect/>
          </a:stretch>
        </p:blipFill>
        <p:spPr bwMode="auto">
          <a:xfrm>
            <a:off x="1371600" y="4364038"/>
            <a:ext cx="6723063"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D7CADC5-03B6-4197-A2CC-93A79F7828FE}" type="slidenum">
              <a:rPr lang="en-US"/>
              <a:pPr>
                <a:defRPr/>
              </a:pPr>
              <a:t>16</a:t>
            </a:fld>
            <a:endParaRPr lang="en-US"/>
          </a:p>
        </p:txBody>
      </p:sp>
      <p:sp>
        <p:nvSpPr>
          <p:cNvPr id="17411" name="Rectangle 2"/>
          <p:cNvSpPr>
            <a:spLocks noGrp="1" noChangeArrowheads="1"/>
          </p:cNvSpPr>
          <p:nvPr>
            <p:ph type="title"/>
          </p:nvPr>
        </p:nvSpPr>
        <p:spPr>
          <a:xfrm>
            <a:off x="457200" y="-152400"/>
            <a:ext cx="8229600" cy="838200"/>
          </a:xfrm>
          <a:noFill/>
        </p:spPr>
        <p:txBody>
          <a:bodyPr/>
          <a:lstStyle/>
          <a:p>
            <a:pPr eaLnBrk="1" hangingPunct="1"/>
            <a:r>
              <a:rPr lang="en-US" dirty="0" smtClean="0">
                <a:effectLst/>
              </a:rPr>
              <a:t>Crop growth stages</a:t>
            </a:r>
          </a:p>
        </p:txBody>
      </p:sp>
      <p:pic>
        <p:nvPicPr>
          <p:cNvPr id="17412" name="Picture 6"/>
          <p:cNvPicPr>
            <a:picLocks noChangeAspect="1" noChangeArrowheads="1"/>
          </p:cNvPicPr>
          <p:nvPr/>
        </p:nvPicPr>
        <p:blipFill>
          <a:blip r:embed="rId3" cstate="print"/>
          <a:srcRect/>
          <a:stretch>
            <a:fillRect/>
          </a:stretch>
        </p:blipFill>
        <p:spPr bwMode="auto">
          <a:xfrm>
            <a:off x="1219200" y="685800"/>
            <a:ext cx="6759575" cy="2057400"/>
          </a:xfrm>
          <a:prstGeom prst="rect">
            <a:avLst/>
          </a:prstGeom>
          <a:noFill/>
          <a:ln w="9525">
            <a:noFill/>
            <a:miter lim="800000"/>
            <a:headEnd/>
            <a:tailEnd/>
          </a:ln>
        </p:spPr>
      </p:pic>
      <p:pic>
        <p:nvPicPr>
          <p:cNvPr id="17413" name="Picture 7"/>
          <p:cNvPicPr>
            <a:picLocks noChangeAspect="1" noChangeArrowheads="1"/>
          </p:cNvPicPr>
          <p:nvPr/>
        </p:nvPicPr>
        <p:blipFill>
          <a:blip r:embed="rId4" cstate="print"/>
          <a:srcRect/>
          <a:stretch>
            <a:fillRect/>
          </a:stretch>
        </p:blipFill>
        <p:spPr bwMode="auto">
          <a:xfrm>
            <a:off x="1238250" y="2798762"/>
            <a:ext cx="6686550" cy="4059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CFFD08E-361F-4A7F-8565-D5C77A5727E3}" type="slidenum">
              <a:rPr lang="en-US"/>
              <a:pPr>
                <a:defRPr/>
              </a:pPr>
              <a:t>17</a:t>
            </a:fld>
            <a:endParaRPr lang="en-US"/>
          </a:p>
        </p:txBody>
      </p:sp>
      <p:pic>
        <p:nvPicPr>
          <p:cNvPr id="18435" name="Picture 4"/>
          <p:cNvPicPr>
            <a:picLocks noChangeAspect="1" noChangeArrowheads="1"/>
          </p:cNvPicPr>
          <p:nvPr/>
        </p:nvPicPr>
        <p:blipFill>
          <a:blip r:embed="rId3" cstate="print"/>
          <a:srcRect/>
          <a:stretch>
            <a:fillRect/>
          </a:stretch>
        </p:blipFill>
        <p:spPr bwMode="auto">
          <a:xfrm>
            <a:off x="990600" y="2743200"/>
            <a:ext cx="7106736" cy="1289050"/>
          </a:xfrm>
          <a:prstGeom prst="rect">
            <a:avLst/>
          </a:prstGeom>
          <a:noFill/>
          <a:ln w="9525">
            <a:noFill/>
            <a:miter lim="800000"/>
            <a:headEnd/>
            <a:tailEnd/>
          </a:ln>
        </p:spPr>
      </p:pic>
      <p:sp>
        <p:nvSpPr>
          <p:cNvPr id="18436" name="Rectangle 5"/>
          <p:cNvSpPr>
            <a:spLocks noGrp="1" noChangeArrowheads="1"/>
          </p:cNvSpPr>
          <p:nvPr>
            <p:ph type="title"/>
          </p:nvPr>
        </p:nvSpPr>
        <p:spPr>
          <a:noFill/>
        </p:spPr>
        <p:txBody>
          <a:bodyPr/>
          <a:lstStyle/>
          <a:p>
            <a:pPr eaLnBrk="1" hangingPunct="1"/>
            <a:r>
              <a:rPr lang="en-US" smtClean="0">
                <a:effectLst/>
              </a:rPr>
              <a:t>Crop growth stages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2C419DF-EEB0-49AB-8ADF-49700D8E5735}" type="slidenum">
              <a:rPr lang="en-US"/>
              <a:pPr>
                <a:defRPr/>
              </a:pPr>
              <a:t>18</a:t>
            </a:fld>
            <a:endParaRPr lang="en-US"/>
          </a:p>
        </p:txBody>
      </p:sp>
      <p:sp>
        <p:nvSpPr>
          <p:cNvPr id="32770" name="Rectangle 2"/>
          <p:cNvSpPr>
            <a:spLocks noGrp="1" noChangeArrowheads="1"/>
          </p:cNvSpPr>
          <p:nvPr>
            <p:ph type="title"/>
          </p:nvPr>
        </p:nvSpPr>
        <p:spPr/>
        <p:txBody>
          <a:bodyPr/>
          <a:lstStyle/>
          <a:p>
            <a:pPr eaLnBrk="1" hangingPunct="1">
              <a:defRPr/>
            </a:pPr>
            <a:r>
              <a:rPr lang="en-US" smtClean="0"/>
              <a:t>Kc values (Table 12 in FAO-56)</a:t>
            </a:r>
          </a:p>
        </p:txBody>
      </p:sp>
      <p:pic>
        <p:nvPicPr>
          <p:cNvPr id="19460" name="Picture 4"/>
          <p:cNvPicPr>
            <a:picLocks noGrp="1" noChangeAspect="1" noChangeArrowheads="1"/>
          </p:cNvPicPr>
          <p:nvPr>
            <p:ph type="body" idx="1"/>
          </p:nvPr>
        </p:nvPicPr>
        <p:blipFill>
          <a:blip r:embed="rId3" cstate="print"/>
          <a:srcRect/>
          <a:stretch>
            <a:fillRect/>
          </a:stretch>
        </p:blipFill>
        <p:spPr>
          <a:xfrm>
            <a:off x="1219200" y="1509713"/>
            <a:ext cx="6686550" cy="2376487"/>
          </a:xfrm>
          <a:noFill/>
        </p:spPr>
      </p:pic>
      <p:pic>
        <p:nvPicPr>
          <p:cNvPr id="19462" name="Picture 6"/>
          <p:cNvPicPr>
            <a:picLocks noChangeAspect="1" noChangeArrowheads="1"/>
          </p:cNvPicPr>
          <p:nvPr/>
        </p:nvPicPr>
        <p:blipFill>
          <a:blip r:embed="rId4" cstate="print"/>
          <a:srcRect/>
          <a:stretch>
            <a:fillRect/>
          </a:stretch>
        </p:blipFill>
        <p:spPr bwMode="auto">
          <a:xfrm>
            <a:off x="1219200" y="4038600"/>
            <a:ext cx="6645402" cy="2057400"/>
          </a:xfrm>
          <a:prstGeom prst="rect">
            <a:avLst/>
          </a:prstGeom>
          <a:noFill/>
          <a:ln w="9525">
            <a:noFill/>
            <a:miter lim="800000"/>
            <a:headEnd/>
            <a:tailEnd/>
          </a:ln>
          <a:effectLst/>
        </p:spPr>
      </p:pic>
      <p:sp>
        <p:nvSpPr>
          <p:cNvPr id="8" name="TextBox 7"/>
          <p:cNvSpPr txBox="1"/>
          <p:nvPr/>
        </p:nvSpPr>
        <p:spPr>
          <a:xfrm>
            <a:off x="0" y="6504801"/>
            <a:ext cx="5600123" cy="276999"/>
          </a:xfrm>
          <a:prstGeom prst="rect">
            <a:avLst/>
          </a:prstGeom>
          <a:noFill/>
        </p:spPr>
        <p:txBody>
          <a:bodyPr wrap="none" rtlCol="0">
            <a:spAutoFit/>
          </a:bodyPr>
          <a:lstStyle/>
          <a:p>
            <a:r>
              <a:rPr lang="en-US" sz="1200" dirty="0" smtClean="0">
                <a:solidFill>
                  <a:schemeClr val="accent1">
                    <a:lumMod val="20000"/>
                    <a:lumOff val="80000"/>
                  </a:schemeClr>
                </a:solidFill>
              </a:rPr>
              <a:t>Table 12 gives general value. Preference should be given to </a:t>
            </a:r>
            <a:r>
              <a:rPr lang="en-US" sz="1200" dirty="0" err="1" smtClean="0">
                <a:solidFill>
                  <a:schemeClr val="accent1">
                    <a:lumMod val="20000"/>
                    <a:lumOff val="80000"/>
                  </a:schemeClr>
                </a:solidFill>
              </a:rPr>
              <a:t>Kc’s</a:t>
            </a:r>
            <a:r>
              <a:rPr lang="en-US" sz="1200" dirty="0" smtClean="0">
                <a:solidFill>
                  <a:schemeClr val="accent1">
                    <a:lumMod val="20000"/>
                    <a:lumOff val="80000"/>
                  </a:schemeClr>
                </a:solidFill>
              </a:rPr>
              <a:t> from local data</a:t>
            </a:r>
            <a:endParaRPr lang="en-US" sz="1200" dirty="0">
              <a:solidFill>
                <a:schemeClr val="accent1">
                  <a:lumMod val="20000"/>
                  <a:lumOff val="8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4C03D1E-5848-468D-BC1F-80C30A4CD29F}" type="slidenum">
              <a:rPr lang="en-US"/>
              <a:pPr>
                <a:defRPr/>
              </a:pPr>
              <a:t>19</a:t>
            </a:fld>
            <a:endParaRPr lang="en-US"/>
          </a:p>
        </p:txBody>
      </p:sp>
      <p:sp>
        <p:nvSpPr>
          <p:cNvPr id="35842" name="Rectangle 2"/>
          <p:cNvSpPr>
            <a:spLocks noGrp="1" noChangeArrowheads="1"/>
          </p:cNvSpPr>
          <p:nvPr>
            <p:ph type="title"/>
          </p:nvPr>
        </p:nvSpPr>
        <p:spPr>
          <a:xfrm>
            <a:off x="228600" y="381000"/>
            <a:ext cx="8229600" cy="1371600"/>
          </a:xfrm>
        </p:spPr>
        <p:txBody>
          <a:bodyPr/>
          <a:lstStyle/>
          <a:p>
            <a:pPr algn="l" eaLnBrk="1" hangingPunct="1">
              <a:defRPr/>
            </a:pPr>
            <a:r>
              <a:rPr lang="en-US" sz="4000" u="sng" dirty="0" smtClean="0"/>
              <a:t>Improve </a:t>
            </a:r>
            <a:r>
              <a:rPr lang="en-US" sz="4000" u="sng" dirty="0" err="1" smtClean="0"/>
              <a:t>K</a:t>
            </a:r>
            <a:r>
              <a:rPr lang="en-US" sz="4000" u="sng" baseline="-25000" dirty="0" err="1" smtClean="0"/>
              <a:t>cin</a:t>
            </a:r>
            <a:r>
              <a:rPr lang="en-US" sz="4000" u="sng" dirty="0" smtClean="0"/>
              <a:t> based on:</a:t>
            </a:r>
          </a:p>
        </p:txBody>
      </p:sp>
      <p:sp>
        <p:nvSpPr>
          <p:cNvPr id="35843" name="Rectangle 3"/>
          <p:cNvSpPr>
            <a:spLocks noGrp="1" noChangeArrowheads="1"/>
          </p:cNvSpPr>
          <p:nvPr>
            <p:ph type="body" idx="1"/>
          </p:nvPr>
        </p:nvSpPr>
        <p:spPr>
          <a:xfrm>
            <a:off x="457200" y="1981200"/>
            <a:ext cx="8229600" cy="1524000"/>
          </a:xfrm>
        </p:spPr>
        <p:txBody>
          <a:bodyPr/>
          <a:lstStyle/>
          <a:p>
            <a:pPr eaLnBrk="1" hangingPunct="1">
              <a:defRPr/>
            </a:pPr>
            <a:r>
              <a:rPr lang="en-US" dirty="0" smtClean="0"/>
              <a:t>Frequency of wetting</a:t>
            </a:r>
          </a:p>
          <a:p>
            <a:pPr eaLnBrk="1" hangingPunct="1">
              <a:defRPr/>
            </a:pPr>
            <a:r>
              <a:rPr lang="en-US" dirty="0" smtClean="0"/>
              <a:t>Fraction of wetting</a:t>
            </a:r>
          </a:p>
        </p:txBody>
      </p:sp>
      <p:sp>
        <p:nvSpPr>
          <p:cNvPr id="5" name="Rectangle 2"/>
          <p:cNvSpPr txBox="1">
            <a:spLocks noChangeArrowheads="1"/>
          </p:cNvSpPr>
          <p:nvPr/>
        </p:nvSpPr>
        <p:spPr bwMode="auto">
          <a:xfrm>
            <a:off x="228600" y="3048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sng"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Correction</a:t>
            </a:r>
            <a:r>
              <a:rPr kumimoji="0" lang="en-US" sz="4000" b="0" i="0" u="sng" strike="noStrike" kern="0" cap="none" spc="0" normalizeH="0" noProof="0" dirty="0" smtClean="0">
                <a:ln>
                  <a:noFill/>
                </a:ln>
                <a:solidFill>
                  <a:schemeClr val="tx2"/>
                </a:solidFill>
                <a:effectLst>
                  <a:outerShdw blurRad="38100" dist="38100" dir="2700000" algn="tl">
                    <a:srgbClr val="000000"/>
                  </a:outerShdw>
                </a:effectLst>
                <a:uLnTx/>
                <a:uFillTx/>
                <a:latin typeface="+mj-lt"/>
                <a:ea typeface="+mj-ea"/>
                <a:cs typeface="+mj-cs"/>
              </a:rPr>
              <a:t> </a:t>
            </a:r>
            <a:r>
              <a:rPr kumimoji="0" lang="en-US" sz="4000" b="0" i="0" u="sng"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on the Estimates</a:t>
            </a:r>
          </a:p>
        </p:txBody>
      </p:sp>
      <p:sp>
        <p:nvSpPr>
          <p:cNvPr id="7" name="Rectangle 3"/>
          <p:cNvSpPr txBox="1">
            <a:spLocks noChangeArrowheads="1"/>
          </p:cNvSpPr>
          <p:nvPr/>
        </p:nvSpPr>
        <p:spPr bwMode="auto">
          <a:xfrm>
            <a:off x="609600" y="4419600"/>
            <a:ext cx="82296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Climatic condition</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Type of crop (Trees, Rice)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0E80F42-A9C6-4492-BB12-91B8EEA47BE2}" type="slidenum">
              <a:rPr lang="en-US"/>
              <a:pPr>
                <a:defRPr/>
              </a:pPr>
              <a:t>2</a:t>
            </a:fld>
            <a:endParaRPr lang="en-US"/>
          </a:p>
        </p:txBody>
      </p:sp>
      <p:sp>
        <p:nvSpPr>
          <p:cNvPr id="3074" name="Rectangle 2"/>
          <p:cNvSpPr>
            <a:spLocks noGrp="1" noChangeArrowheads="1"/>
          </p:cNvSpPr>
          <p:nvPr>
            <p:ph type="title"/>
          </p:nvPr>
        </p:nvSpPr>
        <p:spPr/>
        <p:txBody>
          <a:bodyPr/>
          <a:lstStyle/>
          <a:p>
            <a:pPr eaLnBrk="1" hangingPunct="1">
              <a:defRPr/>
            </a:pPr>
            <a:r>
              <a:rPr lang="en-US" sz="4000" smtClean="0">
                <a:solidFill>
                  <a:schemeClr val="tx1"/>
                </a:solidFill>
              </a:rPr>
              <a:t>Crop evapotranspiration under standard conditions (ET</a:t>
            </a:r>
            <a:r>
              <a:rPr lang="en-US" sz="4000" baseline="-25000" smtClean="0">
                <a:solidFill>
                  <a:schemeClr val="tx1"/>
                </a:solidFill>
              </a:rPr>
              <a:t>c</a:t>
            </a:r>
            <a:r>
              <a:rPr lang="en-US" sz="4000" smtClean="0">
                <a:solidFill>
                  <a:schemeClr val="tx1"/>
                </a:solidFill>
              </a:rPr>
              <a:t>) </a:t>
            </a:r>
          </a:p>
        </p:txBody>
      </p:sp>
      <p:sp>
        <p:nvSpPr>
          <p:cNvPr id="3075" name="Rectangle 3"/>
          <p:cNvSpPr>
            <a:spLocks noGrp="1" noChangeArrowheads="1"/>
          </p:cNvSpPr>
          <p:nvPr>
            <p:ph type="body" idx="1"/>
          </p:nvPr>
        </p:nvSpPr>
        <p:spPr>
          <a:xfrm>
            <a:off x="457200" y="1981200"/>
            <a:ext cx="4343400" cy="4087813"/>
          </a:xfrm>
        </p:spPr>
        <p:txBody>
          <a:bodyPr/>
          <a:lstStyle/>
          <a:p>
            <a:pPr eaLnBrk="1" hangingPunct="1">
              <a:spcBef>
                <a:spcPct val="50000"/>
              </a:spcBef>
              <a:buFont typeface="Wingdings" pitchFamily="2" charset="2"/>
              <a:buNone/>
              <a:defRPr/>
            </a:pPr>
            <a:r>
              <a:rPr lang="en-US" sz="2000" smtClean="0"/>
              <a:t>	Evapotranspiration from disease-free, well-fertilized crops, grown in large fields, under optimum soil water conditions and achieving full production under the given climatic conditions.</a:t>
            </a:r>
          </a:p>
          <a:p>
            <a:pPr eaLnBrk="1" hangingPunct="1">
              <a:spcBef>
                <a:spcPct val="50000"/>
              </a:spcBef>
              <a:buFont typeface="Wingdings" pitchFamily="2" charset="2"/>
              <a:buNone/>
              <a:defRPr/>
            </a:pPr>
            <a:r>
              <a:rPr lang="en-US" sz="2000" smtClean="0"/>
              <a:t>	The difference of surface resistance (r</a:t>
            </a:r>
            <a:r>
              <a:rPr lang="en-US" sz="2000" baseline="-25000" smtClean="0"/>
              <a:t>s</a:t>
            </a:r>
            <a:r>
              <a:rPr lang="en-US" sz="2000" smtClean="0"/>
              <a:t>) between reference crop and the actual crop is accounted in CROP Coefficient (K</a:t>
            </a:r>
            <a:r>
              <a:rPr lang="en-US" sz="2000" baseline="-25000" smtClean="0"/>
              <a:t>c</a:t>
            </a:r>
            <a:r>
              <a:rPr lang="en-US" sz="2000" smtClean="0"/>
              <a:t>).</a:t>
            </a:r>
          </a:p>
        </p:txBody>
      </p:sp>
      <p:pic>
        <p:nvPicPr>
          <p:cNvPr id="3077" name="Picture 5"/>
          <p:cNvPicPr>
            <a:picLocks noChangeAspect="1" noChangeArrowheads="1"/>
          </p:cNvPicPr>
          <p:nvPr/>
        </p:nvPicPr>
        <p:blipFill>
          <a:blip r:embed="rId3" cstate="print"/>
          <a:srcRect/>
          <a:stretch>
            <a:fillRect/>
          </a:stretch>
        </p:blipFill>
        <p:spPr bwMode="auto">
          <a:xfrm>
            <a:off x="5257800" y="1828800"/>
            <a:ext cx="3735388" cy="4113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81FAA47-7DB7-42EA-ABE0-0F972EE8B325}" type="slidenum">
              <a:rPr lang="en-US"/>
              <a:pPr>
                <a:defRPr/>
              </a:pPr>
              <a:t>20</a:t>
            </a:fld>
            <a:endParaRPr lang="en-US"/>
          </a:p>
        </p:txBody>
      </p:sp>
      <p:sp>
        <p:nvSpPr>
          <p:cNvPr id="33794" name="Rectangle 2"/>
          <p:cNvSpPr>
            <a:spLocks noGrp="1" noChangeArrowheads="1"/>
          </p:cNvSpPr>
          <p:nvPr>
            <p:ph type="title"/>
          </p:nvPr>
        </p:nvSpPr>
        <p:spPr>
          <a:xfrm>
            <a:off x="457200" y="152400"/>
            <a:ext cx="8229600" cy="914400"/>
          </a:xfrm>
        </p:spPr>
        <p:txBody>
          <a:bodyPr/>
          <a:lstStyle/>
          <a:p>
            <a:pPr eaLnBrk="1" hangingPunct="1">
              <a:defRPr/>
            </a:pPr>
            <a:r>
              <a:rPr lang="en-US" sz="4000" smtClean="0"/>
              <a:t>K</a:t>
            </a:r>
            <a:r>
              <a:rPr lang="en-US" sz="4000" baseline="-25000" smtClean="0"/>
              <a:t>cin</a:t>
            </a:r>
            <a:r>
              <a:rPr lang="en-US" sz="4000" smtClean="0"/>
              <a:t> based on frequency of wetting &amp; infiltration</a:t>
            </a:r>
          </a:p>
        </p:txBody>
      </p:sp>
      <p:pic>
        <p:nvPicPr>
          <p:cNvPr id="21508" name="Picture 5"/>
          <p:cNvPicPr>
            <a:picLocks noChangeAspect="1" noChangeArrowheads="1"/>
          </p:cNvPicPr>
          <p:nvPr/>
        </p:nvPicPr>
        <p:blipFill>
          <a:blip r:embed="rId3" cstate="print"/>
          <a:srcRect/>
          <a:stretch>
            <a:fillRect/>
          </a:stretch>
        </p:blipFill>
        <p:spPr bwMode="auto">
          <a:xfrm>
            <a:off x="1855788" y="2152650"/>
            <a:ext cx="5307012" cy="4019550"/>
          </a:xfrm>
          <a:prstGeom prst="rect">
            <a:avLst/>
          </a:prstGeom>
          <a:noFill/>
          <a:ln w="9525">
            <a:noFill/>
            <a:miter lim="800000"/>
            <a:headEnd/>
            <a:tailEnd/>
          </a:ln>
        </p:spPr>
      </p:pic>
      <p:sp>
        <p:nvSpPr>
          <p:cNvPr id="21509" name="Text Box 6"/>
          <p:cNvSpPr txBox="1">
            <a:spLocks noChangeArrowheads="1"/>
          </p:cNvSpPr>
          <p:nvPr/>
        </p:nvSpPr>
        <p:spPr bwMode="auto">
          <a:xfrm>
            <a:off x="1858963" y="1141413"/>
            <a:ext cx="5913437" cy="915987"/>
          </a:xfrm>
          <a:prstGeom prst="rect">
            <a:avLst/>
          </a:prstGeom>
          <a:noFill/>
          <a:ln w="9525">
            <a:noFill/>
            <a:miter lim="800000"/>
            <a:headEnd/>
            <a:tailEnd/>
          </a:ln>
        </p:spPr>
        <p:txBody>
          <a:bodyPr>
            <a:spAutoFit/>
          </a:bodyPr>
          <a:lstStyle/>
          <a:p>
            <a:r>
              <a:rPr lang="en-US"/>
              <a:t>For: Light wetting events (infiltration 3-10mm), e.g. drizzling, light shower, Infiltration will be low (whatever may be the soil)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C8F8A98B-A90F-47C7-8466-F0D03EA5C9B3}" type="slidenum">
              <a:rPr lang="en-US"/>
              <a:pPr>
                <a:defRPr/>
              </a:pPr>
              <a:t>21</a:t>
            </a:fld>
            <a:endParaRPr lang="en-US"/>
          </a:p>
        </p:txBody>
      </p:sp>
      <p:sp>
        <p:nvSpPr>
          <p:cNvPr id="34818" name="Rectangle 2"/>
          <p:cNvSpPr>
            <a:spLocks noGrp="1" noChangeArrowheads="1"/>
          </p:cNvSpPr>
          <p:nvPr>
            <p:ph type="title"/>
          </p:nvPr>
        </p:nvSpPr>
        <p:spPr>
          <a:xfrm>
            <a:off x="76200" y="-152400"/>
            <a:ext cx="8458200" cy="1371600"/>
          </a:xfrm>
        </p:spPr>
        <p:txBody>
          <a:bodyPr/>
          <a:lstStyle/>
          <a:p>
            <a:pPr algn="l" eaLnBrk="1" hangingPunct="1">
              <a:defRPr/>
            </a:pPr>
            <a:r>
              <a:rPr lang="en-US" sz="2800" smtClean="0"/>
              <a:t>K</a:t>
            </a:r>
            <a:r>
              <a:rPr lang="en-US" sz="2800" baseline="-25000" smtClean="0"/>
              <a:t>cin</a:t>
            </a:r>
            <a:r>
              <a:rPr lang="en-US" sz="2800" smtClean="0"/>
              <a:t> For High Wetting &amp; Infiltration   (&gt;=40mm) </a:t>
            </a:r>
            <a:br>
              <a:rPr lang="en-US" sz="2800" smtClean="0"/>
            </a:br>
            <a:r>
              <a:rPr lang="en-US" sz="2800" smtClean="0"/>
              <a:t>Fig-30 in FAO-56</a:t>
            </a:r>
          </a:p>
        </p:txBody>
      </p:sp>
      <p:pic>
        <p:nvPicPr>
          <p:cNvPr id="22532" name="Picture 5"/>
          <p:cNvPicPr>
            <a:picLocks noChangeAspect="1" noChangeArrowheads="1"/>
          </p:cNvPicPr>
          <p:nvPr/>
        </p:nvPicPr>
        <p:blipFill>
          <a:blip r:embed="rId3" cstate="print"/>
          <a:srcRect t="52896"/>
          <a:stretch>
            <a:fillRect/>
          </a:stretch>
        </p:blipFill>
        <p:spPr bwMode="auto">
          <a:xfrm>
            <a:off x="4800600" y="3505200"/>
            <a:ext cx="4267200" cy="3303588"/>
          </a:xfrm>
          <a:prstGeom prst="rect">
            <a:avLst/>
          </a:prstGeom>
          <a:noFill/>
          <a:ln w="9525">
            <a:noFill/>
            <a:miter lim="800000"/>
            <a:headEnd/>
            <a:tailEnd/>
          </a:ln>
        </p:spPr>
      </p:pic>
      <p:pic>
        <p:nvPicPr>
          <p:cNvPr id="22533" name="Picture 8"/>
          <p:cNvPicPr>
            <a:picLocks noChangeAspect="1" noChangeArrowheads="1"/>
          </p:cNvPicPr>
          <p:nvPr/>
        </p:nvPicPr>
        <p:blipFill>
          <a:blip r:embed="rId4" cstate="print"/>
          <a:srcRect/>
          <a:stretch>
            <a:fillRect/>
          </a:stretch>
        </p:blipFill>
        <p:spPr bwMode="auto">
          <a:xfrm>
            <a:off x="228600" y="990600"/>
            <a:ext cx="6629400" cy="752475"/>
          </a:xfrm>
          <a:prstGeom prst="rect">
            <a:avLst/>
          </a:prstGeom>
          <a:noFill/>
          <a:ln w="9525">
            <a:noFill/>
            <a:miter lim="800000"/>
            <a:headEnd/>
            <a:tailEnd/>
          </a:ln>
        </p:spPr>
      </p:pic>
      <p:pic>
        <p:nvPicPr>
          <p:cNvPr id="22534" name="Picture 9"/>
          <p:cNvPicPr>
            <a:picLocks noChangeAspect="1" noChangeArrowheads="1"/>
          </p:cNvPicPr>
          <p:nvPr/>
        </p:nvPicPr>
        <p:blipFill>
          <a:blip r:embed="rId3" cstate="print"/>
          <a:srcRect b="51607"/>
          <a:stretch>
            <a:fillRect/>
          </a:stretch>
        </p:blipFill>
        <p:spPr bwMode="auto">
          <a:xfrm>
            <a:off x="71438" y="3505200"/>
            <a:ext cx="4119562" cy="3276600"/>
          </a:xfrm>
          <a:prstGeom prst="rect">
            <a:avLst/>
          </a:prstGeom>
          <a:noFill/>
          <a:ln w="9525">
            <a:noFill/>
            <a:miter lim="800000"/>
            <a:headEnd/>
            <a:tailEnd/>
          </a:ln>
        </p:spPr>
      </p:pic>
      <p:sp>
        <p:nvSpPr>
          <p:cNvPr id="22535" name="Text Box 10"/>
          <p:cNvSpPr txBox="1">
            <a:spLocks noChangeArrowheads="1"/>
          </p:cNvSpPr>
          <p:nvPr/>
        </p:nvSpPr>
        <p:spPr bwMode="auto">
          <a:xfrm>
            <a:off x="5029200" y="1905000"/>
            <a:ext cx="4014788" cy="1314450"/>
          </a:xfrm>
          <a:prstGeom prst="rect">
            <a:avLst/>
          </a:prstGeom>
          <a:noFill/>
          <a:ln w="9525">
            <a:noFill/>
            <a:miter lim="800000"/>
            <a:headEnd/>
            <a:tailEnd/>
          </a:ln>
        </p:spPr>
        <p:txBody>
          <a:bodyPr wrap="none">
            <a:spAutoFit/>
          </a:bodyPr>
          <a:lstStyle/>
          <a:p>
            <a:r>
              <a:rPr lang="en-US" sz="1600"/>
              <a:t>b.  High wetting event &gt;=40mm</a:t>
            </a:r>
          </a:p>
          <a:p>
            <a:r>
              <a:rPr lang="en-US" sz="1600"/>
              <a:t>Then: High infiltration</a:t>
            </a:r>
          </a:p>
          <a:p>
            <a:r>
              <a:rPr lang="en-US" sz="1600"/>
              <a:t>For:</a:t>
            </a:r>
            <a:r>
              <a:rPr lang="en-US" sz="1600" b="1" u="sng"/>
              <a:t> Medium &amp; Fine Grained Soils</a:t>
            </a:r>
            <a:r>
              <a:rPr lang="en-US" sz="1600"/>
              <a:t>, the </a:t>
            </a:r>
          </a:p>
          <a:p>
            <a:r>
              <a:rPr lang="en-US" sz="1600"/>
              <a:t>Water available for evaporation will be </a:t>
            </a:r>
          </a:p>
          <a:p>
            <a:r>
              <a:rPr lang="en-US" sz="1600"/>
              <a:t>more as compared to Coarse Soil</a:t>
            </a:r>
          </a:p>
        </p:txBody>
      </p:sp>
      <p:sp>
        <p:nvSpPr>
          <p:cNvPr id="22536" name="Text Box 11"/>
          <p:cNvSpPr txBox="1">
            <a:spLocks noChangeArrowheads="1"/>
          </p:cNvSpPr>
          <p:nvPr/>
        </p:nvSpPr>
        <p:spPr bwMode="auto">
          <a:xfrm>
            <a:off x="76200" y="1870075"/>
            <a:ext cx="4343400" cy="1558925"/>
          </a:xfrm>
          <a:prstGeom prst="rect">
            <a:avLst/>
          </a:prstGeom>
          <a:noFill/>
          <a:ln w="9525">
            <a:noFill/>
            <a:miter lim="800000"/>
            <a:headEnd/>
            <a:tailEnd/>
          </a:ln>
        </p:spPr>
        <p:txBody>
          <a:bodyPr wrap="square">
            <a:spAutoFit/>
          </a:bodyPr>
          <a:lstStyle/>
          <a:p>
            <a:r>
              <a:rPr lang="en-US" sz="1600" dirty="0"/>
              <a:t>a.  High wetting event &gt;=</a:t>
            </a:r>
            <a:r>
              <a:rPr lang="en-US" sz="1600" dirty="0" smtClean="0"/>
              <a:t>40mm, then</a:t>
            </a:r>
            <a:r>
              <a:rPr lang="en-US" sz="1600" dirty="0"/>
              <a:t>: High infiltration</a:t>
            </a:r>
          </a:p>
          <a:p>
            <a:r>
              <a:rPr lang="en-US" sz="1600" dirty="0"/>
              <a:t>For: </a:t>
            </a:r>
            <a:r>
              <a:rPr lang="en-US" sz="1600" b="1" u="sng" dirty="0"/>
              <a:t>Coarse Grained Soils</a:t>
            </a:r>
            <a:r>
              <a:rPr lang="en-US" sz="1600" dirty="0"/>
              <a:t>, the Water </a:t>
            </a:r>
          </a:p>
          <a:p>
            <a:r>
              <a:rPr lang="en-US" sz="1600" dirty="0"/>
              <a:t>available for evaporation will be less </a:t>
            </a:r>
          </a:p>
          <a:p>
            <a:r>
              <a:rPr lang="en-US" sz="1600" dirty="0"/>
              <a:t>as compared to Medium Soil (because more </a:t>
            </a:r>
          </a:p>
          <a:p>
            <a:r>
              <a:rPr lang="en-US" sz="1600" dirty="0"/>
              <a:t>water will be drained/deep percolated)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80FA561-4432-4AA1-B10E-CFF843658BD5}" type="slidenum">
              <a:rPr lang="en-US"/>
              <a:pPr>
                <a:defRPr/>
              </a:pPr>
              <a:t>22</a:t>
            </a:fld>
            <a:endParaRPr lang="en-US"/>
          </a:p>
        </p:txBody>
      </p:sp>
      <p:pic>
        <p:nvPicPr>
          <p:cNvPr id="23555" name="Picture 5" descr="fig1"/>
          <p:cNvPicPr>
            <a:picLocks noChangeAspect="1" noChangeArrowheads="1"/>
          </p:cNvPicPr>
          <p:nvPr/>
        </p:nvPicPr>
        <p:blipFill>
          <a:blip r:embed="rId3" cstate="print"/>
          <a:srcRect b="21111"/>
          <a:stretch>
            <a:fillRect/>
          </a:stretch>
        </p:blipFill>
        <p:spPr bwMode="auto">
          <a:xfrm>
            <a:off x="4648200" y="1600200"/>
            <a:ext cx="4495800" cy="3938588"/>
          </a:xfrm>
          <a:prstGeom prst="rect">
            <a:avLst/>
          </a:prstGeom>
          <a:noFill/>
          <a:ln w="9525">
            <a:noFill/>
            <a:miter lim="800000"/>
            <a:headEnd/>
            <a:tailEnd/>
          </a:ln>
        </p:spPr>
      </p:pic>
      <p:sp>
        <p:nvSpPr>
          <p:cNvPr id="115722" name="Rectangle 10"/>
          <p:cNvSpPr>
            <a:spLocks noGrp="1" noChangeArrowheads="1"/>
          </p:cNvSpPr>
          <p:nvPr>
            <p:ph type="body" idx="1"/>
          </p:nvPr>
        </p:nvSpPr>
        <p:spPr>
          <a:xfrm>
            <a:off x="0" y="1676400"/>
            <a:ext cx="4800600" cy="2514600"/>
          </a:xfrm>
        </p:spPr>
        <p:txBody>
          <a:bodyPr/>
          <a:lstStyle/>
          <a:p>
            <a:pPr eaLnBrk="1" hangingPunct="1">
              <a:defRPr/>
            </a:pPr>
            <a:r>
              <a:rPr lang="en-US" sz="2000" smtClean="0"/>
              <a:t>Coarse Textured Soils:</a:t>
            </a:r>
          </a:p>
          <a:p>
            <a:pPr lvl="1" eaLnBrk="1" hangingPunct="1">
              <a:defRPr/>
            </a:pPr>
            <a:r>
              <a:rPr lang="en-US" sz="1800" smtClean="0"/>
              <a:t>Sand, Loamy Sand</a:t>
            </a:r>
          </a:p>
          <a:p>
            <a:pPr eaLnBrk="1" hangingPunct="1">
              <a:defRPr/>
            </a:pPr>
            <a:r>
              <a:rPr lang="en-US" sz="2000" smtClean="0"/>
              <a:t>Medium  Textured Soil:</a:t>
            </a:r>
          </a:p>
          <a:p>
            <a:pPr lvl="1" eaLnBrk="1" hangingPunct="1">
              <a:defRPr/>
            </a:pPr>
            <a:r>
              <a:rPr lang="en-US" sz="1800" smtClean="0"/>
              <a:t>Sandy Loam, Loam, Silty Loam, Silt</a:t>
            </a:r>
          </a:p>
          <a:p>
            <a:pPr eaLnBrk="1" hangingPunct="1">
              <a:defRPr/>
            </a:pPr>
            <a:r>
              <a:rPr lang="en-US" sz="2000" smtClean="0"/>
              <a:t>Fine  Textured Soils:</a:t>
            </a:r>
          </a:p>
          <a:p>
            <a:pPr lvl="1" eaLnBrk="1" hangingPunct="1">
              <a:defRPr/>
            </a:pPr>
            <a:r>
              <a:rPr lang="en-US" sz="1800" smtClean="0"/>
              <a:t>Sandy clay loam, clay loam, Silty clay loam, Sandy clay, silty clay, clay</a:t>
            </a:r>
          </a:p>
        </p:txBody>
      </p:sp>
      <p:sp>
        <p:nvSpPr>
          <p:cNvPr id="115723" name="Text Box 11"/>
          <p:cNvSpPr txBox="1">
            <a:spLocks noGrp="1" noChangeArrowheads="1"/>
          </p:cNvSpPr>
          <p:nvPr>
            <p:ph type="title"/>
          </p:nvPr>
        </p:nvSpPr>
        <p:spPr>
          <a:xfrm>
            <a:off x="457200" y="152400"/>
            <a:ext cx="8229600" cy="1371600"/>
          </a:xfrm>
        </p:spPr>
        <p:txBody>
          <a:bodyPr/>
          <a:lstStyle/>
          <a:p>
            <a:pPr eaLnBrk="1" hangingPunct="1">
              <a:spcBef>
                <a:spcPct val="50000"/>
              </a:spcBef>
              <a:defRPr/>
            </a:pPr>
            <a:r>
              <a:rPr lang="en-US" sz="3600" b="1" smtClean="0"/>
              <a:t>USDA Textural Triangle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3F2F9AD-1D62-41BD-AD23-26E83594DCBC}" type="slidenum">
              <a:rPr lang="en-US"/>
              <a:pPr>
                <a:defRPr/>
              </a:pPr>
              <a:t>23</a:t>
            </a:fld>
            <a:endParaRPr lang="en-US"/>
          </a:p>
        </p:txBody>
      </p:sp>
      <p:sp>
        <p:nvSpPr>
          <p:cNvPr id="41986" name="Rectangle 2"/>
          <p:cNvSpPr>
            <a:spLocks noGrp="1" noChangeArrowheads="1"/>
          </p:cNvSpPr>
          <p:nvPr>
            <p:ph type="title"/>
          </p:nvPr>
        </p:nvSpPr>
        <p:spPr/>
        <p:txBody>
          <a:bodyPr/>
          <a:lstStyle/>
          <a:p>
            <a:pPr eaLnBrk="1" hangingPunct="1">
              <a:defRPr/>
            </a:pPr>
            <a:r>
              <a:rPr lang="en-US" smtClean="0"/>
              <a:t>For average wetting event</a:t>
            </a:r>
          </a:p>
        </p:txBody>
      </p:sp>
      <p:pic>
        <p:nvPicPr>
          <p:cNvPr id="24580" name="Picture 4"/>
          <p:cNvPicPr>
            <a:picLocks noChangeAspect="1" noChangeArrowheads="1"/>
          </p:cNvPicPr>
          <p:nvPr/>
        </p:nvPicPr>
        <p:blipFill>
          <a:blip r:embed="rId3" cstate="print"/>
          <a:srcRect/>
          <a:stretch>
            <a:fillRect/>
          </a:stretch>
        </p:blipFill>
        <p:spPr bwMode="auto">
          <a:xfrm>
            <a:off x="1160463" y="2438400"/>
            <a:ext cx="6146800" cy="1395413"/>
          </a:xfrm>
          <a:prstGeom prst="rect">
            <a:avLst/>
          </a:prstGeom>
          <a:noFill/>
          <a:ln w="9525">
            <a:noFill/>
            <a:miter lim="800000"/>
            <a:headEnd/>
            <a:tailEnd/>
          </a:ln>
        </p:spPr>
      </p:pic>
      <p:sp>
        <p:nvSpPr>
          <p:cNvPr id="24581" name="Rectangle 5"/>
          <p:cNvSpPr>
            <a:spLocks noChangeArrowheads="1"/>
          </p:cNvSpPr>
          <p:nvPr/>
        </p:nvSpPr>
        <p:spPr bwMode="auto">
          <a:xfrm>
            <a:off x="1371600" y="1600200"/>
            <a:ext cx="6629400" cy="641350"/>
          </a:xfrm>
          <a:prstGeom prst="rect">
            <a:avLst/>
          </a:prstGeom>
          <a:noFill/>
          <a:ln w="9525">
            <a:noFill/>
            <a:miter lim="800000"/>
            <a:headEnd/>
            <a:tailEnd/>
          </a:ln>
        </p:spPr>
        <p:txBody>
          <a:bodyPr>
            <a:spAutoFit/>
          </a:bodyPr>
          <a:lstStyle/>
          <a:p>
            <a:r>
              <a:rPr lang="en-US"/>
              <a:t>Where average infiltration depths are between 10 and 40 mm, the value for Kc ini can be estimated from Figures 29 and 30:</a:t>
            </a:r>
          </a:p>
        </p:txBody>
      </p:sp>
      <p:pic>
        <p:nvPicPr>
          <p:cNvPr id="24582" name="Picture 6"/>
          <p:cNvPicPr>
            <a:picLocks noChangeAspect="1" noChangeArrowheads="1"/>
          </p:cNvPicPr>
          <p:nvPr/>
        </p:nvPicPr>
        <p:blipFill>
          <a:blip r:embed="rId4" cstate="print"/>
          <a:srcRect/>
          <a:stretch>
            <a:fillRect/>
          </a:stretch>
        </p:blipFill>
        <p:spPr bwMode="auto">
          <a:xfrm>
            <a:off x="1143000" y="3962400"/>
            <a:ext cx="6723063" cy="264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8168E8FF-68EE-4BBD-BA67-2A8AD65D522F}" type="slidenum">
              <a:rPr lang="en-US"/>
              <a:pPr>
                <a:defRPr/>
              </a:pPr>
              <a:t>24</a:t>
            </a:fld>
            <a:endParaRPr lang="en-US"/>
          </a:p>
        </p:txBody>
      </p:sp>
      <p:sp>
        <p:nvSpPr>
          <p:cNvPr id="36866" name="Rectangle 2"/>
          <p:cNvSpPr>
            <a:spLocks noGrp="1" noChangeArrowheads="1"/>
          </p:cNvSpPr>
          <p:nvPr>
            <p:ph type="title"/>
          </p:nvPr>
        </p:nvSpPr>
        <p:spPr>
          <a:xfrm>
            <a:off x="228600" y="76200"/>
            <a:ext cx="8534400" cy="1371600"/>
          </a:xfrm>
        </p:spPr>
        <p:txBody>
          <a:bodyPr/>
          <a:lstStyle/>
          <a:p>
            <a:pPr eaLnBrk="1" hangingPunct="1">
              <a:defRPr/>
            </a:pPr>
            <a:r>
              <a:rPr lang="en-US" sz="4000" smtClean="0"/>
              <a:t>Adjustment for fraction of wetting f</a:t>
            </a:r>
            <a:r>
              <a:rPr lang="en-US" sz="4000" baseline="-25000" smtClean="0"/>
              <a:t>w</a:t>
            </a:r>
          </a:p>
        </p:txBody>
      </p:sp>
      <p:sp>
        <p:nvSpPr>
          <p:cNvPr id="36867" name="Rectangle 3"/>
          <p:cNvSpPr>
            <a:spLocks noGrp="1" noChangeArrowheads="1"/>
          </p:cNvSpPr>
          <p:nvPr>
            <p:ph type="body" idx="1"/>
          </p:nvPr>
        </p:nvSpPr>
        <p:spPr>
          <a:xfrm>
            <a:off x="457200" y="1447800"/>
            <a:ext cx="8229600" cy="4114800"/>
          </a:xfrm>
        </p:spPr>
        <p:txBody>
          <a:bodyPr/>
          <a:lstStyle/>
          <a:p>
            <a:pPr eaLnBrk="1" hangingPunct="1">
              <a:defRPr/>
            </a:pPr>
            <a:r>
              <a:rPr lang="en-US" smtClean="0"/>
              <a:t>Surface Area wetted</a:t>
            </a:r>
          </a:p>
          <a:p>
            <a:pPr lvl="1" eaLnBrk="1" hangingPunct="1">
              <a:defRPr/>
            </a:pPr>
            <a:r>
              <a:rPr lang="en-US" smtClean="0"/>
              <a:t>For trickle --- upto 0.4</a:t>
            </a:r>
          </a:p>
          <a:p>
            <a:pPr lvl="1" eaLnBrk="1" hangingPunct="1">
              <a:defRPr/>
            </a:pPr>
            <a:r>
              <a:rPr lang="en-US" smtClean="0"/>
              <a:t>For furrow --- 0.3-0.8</a:t>
            </a:r>
          </a:p>
        </p:txBody>
      </p:sp>
      <p:pic>
        <p:nvPicPr>
          <p:cNvPr id="25605" name="Picture 4"/>
          <p:cNvPicPr>
            <a:picLocks noChangeAspect="1" noChangeArrowheads="1"/>
          </p:cNvPicPr>
          <p:nvPr/>
        </p:nvPicPr>
        <p:blipFill>
          <a:blip r:embed="rId3" cstate="print"/>
          <a:srcRect/>
          <a:stretch>
            <a:fillRect/>
          </a:stretch>
        </p:blipFill>
        <p:spPr bwMode="auto">
          <a:xfrm>
            <a:off x="533400" y="3581400"/>
            <a:ext cx="5462588" cy="1044575"/>
          </a:xfrm>
          <a:prstGeom prst="rect">
            <a:avLst/>
          </a:prstGeom>
          <a:noFill/>
          <a:ln w="9525">
            <a:noFill/>
            <a:miter lim="800000"/>
            <a:headEnd/>
            <a:tailEnd/>
          </a:ln>
        </p:spPr>
      </p:pic>
      <p:pic>
        <p:nvPicPr>
          <p:cNvPr id="25606" name="Picture 5"/>
          <p:cNvPicPr>
            <a:picLocks noChangeAspect="1" noChangeArrowheads="1"/>
          </p:cNvPicPr>
          <p:nvPr/>
        </p:nvPicPr>
        <p:blipFill>
          <a:blip r:embed="rId4" cstate="print"/>
          <a:srcRect/>
          <a:stretch>
            <a:fillRect/>
          </a:stretch>
        </p:blipFill>
        <p:spPr bwMode="auto">
          <a:xfrm>
            <a:off x="533400" y="4667250"/>
            <a:ext cx="6905625" cy="2114550"/>
          </a:xfrm>
          <a:prstGeom prst="rect">
            <a:avLst/>
          </a:prstGeom>
          <a:noFill/>
          <a:ln w="9525">
            <a:noFill/>
            <a:miter lim="800000"/>
            <a:headEnd/>
            <a:tailEnd/>
          </a:ln>
        </p:spPr>
      </p:pic>
      <p:pic>
        <p:nvPicPr>
          <p:cNvPr id="25607" name="Picture 7"/>
          <p:cNvPicPr>
            <a:picLocks noChangeAspect="1" noChangeArrowheads="1"/>
          </p:cNvPicPr>
          <p:nvPr/>
        </p:nvPicPr>
        <p:blipFill>
          <a:blip r:embed="rId5" cstate="print"/>
          <a:srcRect/>
          <a:stretch>
            <a:fillRect/>
          </a:stretch>
        </p:blipFill>
        <p:spPr bwMode="auto">
          <a:xfrm>
            <a:off x="6248400" y="1403350"/>
            <a:ext cx="2728913" cy="210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6583BD7-448F-4660-86EC-53EA40C80607}" type="slidenum">
              <a:rPr lang="en-US"/>
              <a:pPr>
                <a:defRPr/>
              </a:pPr>
              <a:t>25</a:t>
            </a:fld>
            <a:endParaRPr lang="en-US"/>
          </a:p>
        </p:txBody>
      </p:sp>
      <p:sp>
        <p:nvSpPr>
          <p:cNvPr id="37890" name="Rectangle 2"/>
          <p:cNvSpPr>
            <a:spLocks noGrp="1" noChangeArrowheads="1"/>
          </p:cNvSpPr>
          <p:nvPr>
            <p:ph type="title"/>
          </p:nvPr>
        </p:nvSpPr>
        <p:spPr/>
        <p:txBody>
          <a:bodyPr/>
          <a:lstStyle/>
          <a:p>
            <a:pPr eaLnBrk="1" hangingPunct="1">
              <a:defRPr/>
            </a:pPr>
            <a:r>
              <a:rPr lang="en-US" smtClean="0"/>
              <a:t>Other adjustments for K</a:t>
            </a:r>
            <a:r>
              <a:rPr lang="en-US" baseline="-25000" smtClean="0"/>
              <a:t>cin</a:t>
            </a:r>
          </a:p>
        </p:txBody>
      </p:sp>
      <p:sp>
        <p:nvSpPr>
          <p:cNvPr id="37891" name="Rectangle 3"/>
          <p:cNvSpPr>
            <a:spLocks noGrp="1" noChangeArrowheads="1"/>
          </p:cNvSpPr>
          <p:nvPr>
            <p:ph type="body" idx="1"/>
          </p:nvPr>
        </p:nvSpPr>
        <p:spPr/>
        <p:txBody>
          <a:bodyPr/>
          <a:lstStyle/>
          <a:p>
            <a:pPr eaLnBrk="1" hangingPunct="1">
              <a:defRPr/>
            </a:pPr>
            <a:r>
              <a:rPr lang="en-US" dirty="0" smtClean="0"/>
              <a:t>For trees</a:t>
            </a:r>
          </a:p>
          <a:p>
            <a:pPr lvl="1" eaLnBrk="1" hangingPunct="1">
              <a:defRPr/>
            </a:pPr>
            <a:r>
              <a:rPr lang="en-US" dirty="0" smtClean="0"/>
              <a:t>Depend on Ground cover and canopy cover</a:t>
            </a:r>
          </a:p>
          <a:p>
            <a:pPr eaLnBrk="1" hangingPunct="1">
              <a:defRPr/>
            </a:pPr>
            <a:r>
              <a:rPr lang="en-US" dirty="0" smtClean="0"/>
              <a:t>For Rice</a:t>
            </a:r>
          </a:p>
          <a:p>
            <a:pPr lvl="1" eaLnBrk="1" hangingPunct="1">
              <a:defRPr/>
            </a:pPr>
            <a:r>
              <a:rPr lang="en-US" dirty="0" smtClean="0"/>
              <a:t>Depend on Climate (use table 14)</a:t>
            </a:r>
          </a:p>
        </p:txBody>
      </p:sp>
      <p:pic>
        <p:nvPicPr>
          <p:cNvPr id="26629" name="Picture 4"/>
          <p:cNvPicPr>
            <a:picLocks noChangeAspect="1" noChangeArrowheads="1"/>
          </p:cNvPicPr>
          <p:nvPr/>
        </p:nvPicPr>
        <p:blipFill>
          <a:blip r:embed="rId3" cstate="print"/>
          <a:srcRect/>
          <a:stretch>
            <a:fillRect/>
          </a:stretch>
        </p:blipFill>
        <p:spPr bwMode="auto">
          <a:xfrm>
            <a:off x="457200" y="4419600"/>
            <a:ext cx="8163601"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B505600A-B95A-4F47-A19C-EE829ABA5EB2}" type="slidenum">
              <a:rPr lang="en-US"/>
              <a:pPr>
                <a:defRPr/>
              </a:pPr>
              <a:t>26</a:t>
            </a:fld>
            <a:endParaRPr lang="en-US"/>
          </a:p>
        </p:txBody>
      </p:sp>
      <p:sp>
        <p:nvSpPr>
          <p:cNvPr id="38914" name="Rectangle 2"/>
          <p:cNvSpPr>
            <a:spLocks noGrp="1" noChangeArrowheads="1"/>
          </p:cNvSpPr>
          <p:nvPr>
            <p:ph type="title"/>
          </p:nvPr>
        </p:nvSpPr>
        <p:spPr/>
        <p:txBody>
          <a:bodyPr/>
          <a:lstStyle/>
          <a:p>
            <a:pPr eaLnBrk="1" hangingPunct="1">
              <a:defRPr/>
            </a:pPr>
            <a:r>
              <a:rPr lang="en-US" smtClean="0"/>
              <a:t>Adjustment of K</a:t>
            </a:r>
            <a:r>
              <a:rPr lang="en-US" baseline="-25000" smtClean="0"/>
              <a:t>c mid</a:t>
            </a:r>
          </a:p>
        </p:txBody>
      </p:sp>
      <p:sp>
        <p:nvSpPr>
          <p:cNvPr id="38915" name="Rectangle 3"/>
          <p:cNvSpPr>
            <a:spLocks noGrp="1" noChangeArrowheads="1"/>
          </p:cNvSpPr>
          <p:nvPr>
            <p:ph type="body" idx="1"/>
          </p:nvPr>
        </p:nvSpPr>
        <p:spPr/>
        <p:txBody>
          <a:bodyPr/>
          <a:lstStyle/>
          <a:p>
            <a:pPr eaLnBrk="1" hangingPunct="1">
              <a:lnSpc>
                <a:spcPct val="90000"/>
              </a:lnSpc>
              <a:defRPr/>
            </a:pPr>
            <a:r>
              <a:rPr lang="en-US" sz="2800" smtClean="0"/>
              <a:t>Climate (Wind and Humidity, crop height)</a:t>
            </a:r>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r>
              <a:rPr lang="en-US" sz="2800" smtClean="0"/>
              <a:t>Frequency of wetting (does not affect much)</a:t>
            </a:r>
          </a:p>
          <a:p>
            <a:pPr lvl="1" eaLnBrk="1" hangingPunct="1">
              <a:lnSpc>
                <a:spcPct val="90000"/>
              </a:lnSpc>
              <a:defRPr/>
            </a:pPr>
            <a:r>
              <a:rPr lang="en-US" sz="2400" smtClean="0"/>
              <a:t>If interval is &lt; 3day and Kcmid is &lt;1 then increase it to 1.1-1.3</a:t>
            </a:r>
          </a:p>
          <a:p>
            <a:pPr eaLnBrk="1" hangingPunct="1">
              <a:lnSpc>
                <a:spcPct val="90000"/>
              </a:lnSpc>
              <a:buFont typeface="Wingdings" pitchFamily="2" charset="2"/>
              <a:buNone/>
              <a:defRPr/>
            </a:pPr>
            <a:endParaRPr lang="en-US" sz="2800" smtClean="0"/>
          </a:p>
        </p:txBody>
      </p:sp>
      <p:pic>
        <p:nvPicPr>
          <p:cNvPr id="27653" name="Picture 4"/>
          <p:cNvPicPr>
            <a:picLocks noChangeAspect="1" noChangeArrowheads="1"/>
          </p:cNvPicPr>
          <p:nvPr/>
        </p:nvPicPr>
        <p:blipFill>
          <a:blip r:embed="rId3" cstate="print"/>
          <a:srcRect/>
          <a:stretch>
            <a:fillRect/>
          </a:stretch>
        </p:blipFill>
        <p:spPr bwMode="auto">
          <a:xfrm>
            <a:off x="958850" y="2590800"/>
            <a:ext cx="5822950" cy="666750"/>
          </a:xfrm>
          <a:prstGeom prst="rect">
            <a:avLst/>
          </a:prstGeom>
          <a:noFill/>
          <a:ln w="9525">
            <a:noFill/>
            <a:miter lim="800000"/>
            <a:headEnd/>
            <a:tailEnd/>
          </a:ln>
        </p:spPr>
      </p:pic>
      <p:pic>
        <p:nvPicPr>
          <p:cNvPr id="27654" name="Picture 5"/>
          <p:cNvPicPr>
            <a:picLocks noChangeAspect="1" noChangeArrowheads="1"/>
          </p:cNvPicPr>
          <p:nvPr/>
        </p:nvPicPr>
        <p:blipFill>
          <a:blip r:embed="rId4" cstate="print"/>
          <a:srcRect/>
          <a:stretch>
            <a:fillRect/>
          </a:stretch>
        </p:blipFill>
        <p:spPr bwMode="auto">
          <a:xfrm>
            <a:off x="963613" y="3276600"/>
            <a:ext cx="6580187"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5D482A7-7DDC-4F82-86B3-F39DDE321029}" type="slidenum">
              <a:rPr lang="en-US"/>
              <a:pPr>
                <a:defRPr/>
              </a:pPr>
              <a:t>27</a:t>
            </a:fld>
            <a:endParaRPr lang="en-US"/>
          </a:p>
        </p:txBody>
      </p:sp>
      <p:sp>
        <p:nvSpPr>
          <p:cNvPr id="40962" name="Rectangle 2"/>
          <p:cNvSpPr>
            <a:spLocks noGrp="1" noChangeArrowheads="1"/>
          </p:cNvSpPr>
          <p:nvPr>
            <p:ph type="title"/>
          </p:nvPr>
        </p:nvSpPr>
        <p:spPr/>
        <p:txBody>
          <a:bodyPr/>
          <a:lstStyle/>
          <a:p>
            <a:pPr eaLnBrk="1" hangingPunct="1">
              <a:defRPr/>
            </a:pPr>
            <a:r>
              <a:rPr lang="en-US" smtClean="0"/>
              <a:t>Adjustment to K</a:t>
            </a:r>
            <a:r>
              <a:rPr lang="en-US" baseline="-25000" smtClean="0"/>
              <a:t>cend</a:t>
            </a:r>
          </a:p>
        </p:txBody>
      </p:sp>
      <p:sp>
        <p:nvSpPr>
          <p:cNvPr id="40963" name="Rectangle 3"/>
          <p:cNvSpPr>
            <a:spLocks noGrp="1" noChangeArrowheads="1"/>
          </p:cNvSpPr>
          <p:nvPr>
            <p:ph type="body" idx="1"/>
          </p:nvPr>
        </p:nvSpPr>
        <p:spPr/>
        <p:txBody>
          <a:bodyPr/>
          <a:lstStyle/>
          <a:p>
            <a:pPr eaLnBrk="1" hangingPunct="1">
              <a:defRPr/>
            </a:pPr>
            <a:r>
              <a:rPr lang="en-US" smtClean="0"/>
              <a:t>Climate</a:t>
            </a:r>
          </a:p>
          <a:p>
            <a:pPr lvl="1" eaLnBrk="1" hangingPunct="1">
              <a:defRPr/>
            </a:pPr>
            <a:endParaRPr lang="en-US" smtClean="0"/>
          </a:p>
        </p:txBody>
      </p:sp>
      <p:pic>
        <p:nvPicPr>
          <p:cNvPr id="28677" name="Picture 4"/>
          <p:cNvPicPr>
            <a:picLocks noChangeAspect="1" noChangeArrowheads="1"/>
          </p:cNvPicPr>
          <p:nvPr/>
        </p:nvPicPr>
        <p:blipFill>
          <a:blip r:embed="rId3" cstate="print"/>
          <a:srcRect/>
          <a:stretch>
            <a:fillRect/>
          </a:stretch>
        </p:blipFill>
        <p:spPr bwMode="auto">
          <a:xfrm>
            <a:off x="1524000" y="3073400"/>
            <a:ext cx="5246688" cy="711200"/>
          </a:xfrm>
          <a:prstGeom prst="rect">
            <a:avLst/>
          </a:prstGeom>
          <a:noFill/>
          <a:ln w="9525">
            <a:noFill/>
            <a:miter lim="800000"/>
            <a:headEnd/>
            <a:tailEnd/>
          </a:ln>
        </p:spPr>
      </p:pic>
      <p:pic>
        <p:nvPicPr>
          <p:cNvPr id="28678" name="Picture 5"/>
          <p:cNvPicPr>
            <a:picLocks noChangeAspect="1" noChangeArrowheads="1"/>
          </p:cNvPicPr>
          <p:nvPr/>
        </p:nvPicPr>
        <p:blipFill>
          <a:blip r:embed="rId4" cstate="print"/>
          <a:srcRect/>
          <a:stretch>
            <a:fillRect/>
          </a:stretch>
        </p:blipFill>
        <p:spPr bwMode="auto">
          <a:xfrm>
            <a:off x="1516063" y="4049713"/>
            <a:ext cx="6110287" cy="1665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21C5417-27D1-447E-9939-049165071EFF}" type="slidenum">
              <a:rPr lang="en-US"/>
              <a:pPr>
                <a:defRPr/>
              </a:pPr>
              <a:t>28</a:t>
            </a:fld>
            <a:endParaRPr lang="en-US"/>
          </a:p>
        </p:txBody>
      </p:sp>
      <p:sp>
        <p:nvSpPr>
          <p:cNvPr id="45058" name="Rectangle 2"/>
          <p:cNvSpPr>
            <a:spLocks noGrp="1" noChangeArrowheads="1"/>
          </p:cNvSpPr>
          <p:nvPr>
            <p:ph type="title"/>
          </p:nvPr>
        </p:nvSpPr>
        <p:spPr/>
        <p:txBody>
          <a:bodyPr/>
          <a:lstStyle/>
          <a:p>
            <a:pPr eaLnBrk="1" hangingPunct="1">
              <a:defRPr/>
            </a:pPr>
            <a:r>
              <a:rPr lang="en-US" smtClean="0"/>
              <a:t>Expected K</a:t>
            </a:r>
            <a:r>
              <a:rPr lang="en-US" baseline="-25000" smtClean="0"/>
              <a:t>cend</a:t>
            </a:r>
            <a:r>
              <a:rPr lang="en-US" smtClean="0"/>
              <a:t> values</a:t>
            </a:r>
          </a:p>
        </p:txBody>
      </p:sp>
      <p:pic>
        <p:nvPicPr>
          <p:cNvPr id="29700" name="Picture 4"/>
          <p:cNvPicPr>
            <a:picLocks noGrp="1" noChangeAspect="1" noChangeArrowheads="1"/>
          </p:cNvPicPr>
          <p:nvPr>
            <p:ph type="body" idx="1"/>
          </p:nvPr>
        </p:nvPicPr>
        <p:blipFill>
          <a:blip r:embed="rId3" cstate="print"/>
          <a:srcRect/>
          <a:stretch>
            <a:fillRect/>
          </a:stretch>
        </p:blipFill>
        <p:spPr>
          <a:xfrm>
            <a:off x="1905000" y="1828800"/>
            <a:ext cx="5391150" cy="3851275"/>
          </a:xfrm>
          <a:noFill/>
        </p:spPr>
      </p:pic>
      <p:sp>
        <p:nvSpPr>
          <p:cNvPr id="29701" name="Text Box 5"/>
          <p:cNvSpPr txBox="1">
            <a:spLocks noChangeArrowheads="1"/>
          </p:cNvSpPr>
          <p:nvPr/>
        </p:nvSpPr>
        <p:spPr bwMode="auto">
          <a:xfrm>
            <a:off x="1050925" y="5975350"/>
            <a:ext cx="3965575" cy="641350"/>
          </a:xfrm>
          <a:prstGeom prst="rect">
            <a:avLst/>
          </a:prstGeom>
          <a:noFill/>
          <a:ln w="9525">
            <a:noFill/>
            <a:miter lim="800000"/>
            <a:headEnd/>
            <a:tailEnd/>
          </a:ln>
        </p:spPr>
        <p:txBody>
          <a:bodyPr wrap="none">
            <a:spAutoFit/>
          </a:bodyPr>
          <a:lstStyle/>
          <a:p>
            <a:r>
              <a:rPr lang="en-US"/>
              <a:t>Depends on:</a:t>
            </a:r>
          </a:p>
          <a:p>
            <a:r>
              <a:rPr lang="en-US"/>
              <a:t>If the crop is harvested green or dry?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3081F2-100E-422C-9A19-373C37F2A913}" type="slidenum">
              <a:rPr lang="en-US"/>
              <a:pPr>
                <a:defRPr/>
              </a:pPr>
              <a:t>29</a:t>
            </a:fld>
            <a:endParaRPr lang="en-US"/>
          </a:p>
        </p:txBody>
      </p:sp>
      <p:sp>
        <p:nvSpPr>
          <p:cNvPr id="43010" name="Rectangle 2"/>
          <p:cNvSpPr>
            <a:spLocks noGrp="1" noChangeArrowheads="1"/>
          </p:cNvSpPr>
          <p:nvPr>
            <p:ph type="title"/>
          </p:nvPr>
        </p:nvSpPr>
        <p:spPr/>
        <p:txBody>
          <a:bodyPr/>
          <a:lstStyle/>
          <a:p>
            <a:pPr eaLnBrk="1" hangingPunct="1">
              <a:defRPr/>
            </a:pPr>
            <a:r>
              <a:rPr lang="en-US" smtClean="0"/>
              <a:t>Construction of Kc Curve</a:t>
            </a:r>
          </a:p>
        </p:txBody>
      </p:sp>
      <p:pic>
        <p:nvPicPr>
          <p:cNvPr id="30724" name="Picture 4"/>
          <p:cNvPicPr>
            <a:picLocks noGrp="1" noChangeAspect="1" noChangeArrowheads="1"/>
          </p:cNvPicPr>
          <p:nvPr>
            <p:ph type="body" idx="1"/>
          </p:nvPr>
        </p:nvPicPr>
        <p:blipFill>
          <a:blip r:embed="rId3" cstate="print"/>
          <a:srcRect/>
          <a:stretch>
            <a:fillRect/>
          </a:stretch>
        </p:blipFill>
        <p:spPr>
          <a:xfrm>
            <a:off x="1354138" y="2098675"/>
            <a:ext cx="6435725" cy="387826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01E820D-A028-475E-8D61-7B3EE81B1AD6}" type="slidenum">
              <a:rPr lang="en-US"/>
              <a:pPr>
                <a:defRPr/>
              </a:pPr>
              <a:t>3</a:t>
            </a:fld>
            <a:endParaRPr lang="en-US"/>
          </a:p>
        </p:txBody>
      </p:sp>
      <p:sp>
        <p:nvSpPr>
          <p:cNvPr id="4098" name="Rectangle 2"/>
          <p:cNvSpPr>
            <a:spLocks noGrp="1" noChangeArrowheads="1"/>
          </p:cNvSpPr>
          <p:nvPr>
            <p:ph type="title"/>
          </p:nvPr>
        </p:nvSpPr>
        <p:spPr/>
        <p:txBody>
          <a:bodyPr/>
          <a:lstStyle/>
          <a:p>
            <a:pPr eaLnBrk="1" hangingPunct="1">
              <a:defRPr/>
            </a:pPr>
            <a:r>
              <a:rPr lang="en-US" sz="4000" smtClean="0"/>
              <a:t>Crop Coefficients: Calculation Approaches</a:t>
            </a:r>
          </a:p>
        </p:txBody>
      </p:sp>
      <p:sp>
        <p:nvSpPr>
          <p:cNvPr id="4099" name="Rectangle 3"/>
          <p:cNvSpPr>
            <a:spLocks noGrp="1" noChangeArrowheads="1"/>
          </p:cNvSpPr>
          <p:nvPr>
            <p:ph type="body" idx="1"/>
          </p:nvPr>
        </p:nvSpPr>
        <p:spPr/>
        <p:txBody>
          <a:bodyPr/>
          <a:lstStyle/>
          <a:p>
            <a:pPr eaLnBrk="1" hangingPunct="1">
              <a:lnSpc>
                <a:spcPct val="80000"/>
              </a:lnSpc>
              <a:defRPr/>
            </a:pPr>
            <a:r>
              <a:rPr lang="en-US" sz="2000" dirty="0" smtClean="0"/>
              <a:t>The single crop coefficient approach</a:t>
            </a:r>
          </a:p>
          <a:p>
            <a:pPr lvl="1" eaLnBrk="1" hangingPunct="1">
              <a:lnSpc>
                <a:spcPct val="80000"/>
              </a:lnSpc>
              <a:defRPr/>
            </a:pPr>
            <a:r>
              <a:rPr lang="en-US" sz="1800" dirty="0" smtClean="0"/>
              <a:t>In the single crop coefficient approach, the difference in evapotranspiration between the </a:t>
            </a:r>
            <a:r>
              <a:rPr lang="en-US" sz="1800" dirty="0" smtClean="0"/>
              <a:t>actual crop </a:t>
            </a:r>
            <a:r>
              <a:rPr lang="en-US" sz="1800" dirty="0" smtClean="0"/>
              <a:t>and reference grass is combined into one Single coefficient </a:t>
            </a:r>
          </a:p>
          <a:p>
            <a:pPr lvl="1" eaLnBrk="1" hangingPunct="1">
              <a:lnSpc>
                <a:spcPct val="80000"/>
              </a:lnSpc>
              <a:defRPr/>
            </a:pPr>
            <a:r>
              <a:rPr lang="en-US" sz="1800" dirty="0" smtClean="0"/>
              <a:t>used for most applications related to:</a:t>
            </a:r>
          </a:p>
          <a:p>
            <a:pPr lvl="2" eaLnBrk="1" hangingPunct="1">
              <a:lnSpc>
                <a:spcPct val="80000"/>
              </a:lnSpc>
              <a:defRPr/>
            </a:pPr>
            <a:r>
              <a:rPr lang="en-US" sz="1600" dirty="0" smtClean="0"/>
              <a:t>irrigation planning,</a:t>
            </a:r>
          </a:p>
          <a:p>
            <a:pPr lvl="2" eaLnBrk="1" hangingPunct="1">
              <a:lnSpc>
                <a:spcPct val="80000"/>
              </a:lnSpc>
              <a:defRPr/>
            </a:pPr>
            <a:r>
              <a:rPr lang="en-US" sz="1600" dirty="0" smtClean="0"/>
              <a:t>design, and </a:t>
            </a:r>
          </a:p>
          <a:p>
            <a:pPr lvl="2" eaLnBrk="1" hangingPunct="1">
              <a:lnSpc>
                <a:spcPct val="80000"/>
              </a:lnSpc>
              <a:defRPr/>
            </a:pPr>
            <a:r>
              <a:rPr lang="en-US" sz="1600" dirty="0" smtClean="0"/>
              <a:t>management</a:t>
            </a:r>
          </a:p>
          <a:p>
            <a:pPr eaLnBrk="1" hangingPunct="1">
              <a:lnSpc>
                <a:spcPct val="80000"/>
              </a:lnSpc>
              <a:defRPr/>
            </a:pPr>
            <a:r>
              <a:rPr lang="en-US" sz="2000" dirty="0" smtClean="0"/>
              <a:t>The dual crop coefficient approach</a:t>
            </a:r>
          </a:p>
          <a:p>
            <a:pPr lvl="1" eaLnBrk="1" hangingPunct="1">
              <a:lnSpc>
                <a:spcPct val="80000"/>
              </a:lnSpc>
              <a:defRPr/>
            </a:pPr>
            <a:r>
              <a:rPr lang="en-US" sz="1800" dirty="0" smtClean="0"/>
              <a:t>In the dual crop coefficient approach, the crop coefficient is split into </a:t>
            </a:r>
            <a:r>
              <a:rPr lang="en-US" sz="1800" i="1" u="sng" dirty="0" smtClean="0"/>
              <a:t>two factors </a:t>
            </a:r>
            <a:r>
              <a:rPr lang="en-US" sz="1800" dirty="0" smtClean="0"/>
              <a:t>describing separately the differences in evaporation and transpiration between the crop and reference surface</a:t>
            </a:r>
          </a:p>
          <a:p>
            <a:pPr lvl="1" eaLnBrk="1" hangingPunct="1">
              <a:lnSpc>
                <a:spcPct val="80000"/>
              </a:lnSpc>
              <a:defRPr/>
            </a:pPr>
            <a:r>
              <a:rPr lang="en-US" sz="1800" dirty="0" smtClean="0"/>
              <a:t>used for detailed estimates of soil water evaporation, such as:</a:t>
            </a:r>
          </a:p>
          <a:p>
            <a:pPr lvl="2" eaLnBrk="1" hangingPunct="1">
              <a:lnSpc>
                <a:spcPct val="80000"/>
              </a:lnSpc>
              <a:defRPr/>
            </a:pPr>
            <a:r>
              <a:rPr lang="en-US" sz="1600" dirty="0" smtClean="0"/>
              <a:t>real time irrigation scheduling applications,</a:t>
            </a:r>
          </a:p>
          <a:p>
            <a:pPr lvl="2" eaLnBrk="1" hangingPunct="1">
              <a:lnSpc>
                <a:spcPct val="80000"/>
              </a:lnSpc>
              <a:defRPr/>
            </a:pPr>
            <a:r>
              <a:rPr lang="en-US" sz="1600" dirty="0" smtClean="0"/>
              <a:t>water quality modeling, and </a:t>
            </a:r>
          </a:p>
          <a:p>
            <a:pPr lvl="2" eaLnBrk="1" hangingPunct="1">
              <a:lnSpc>
                <a:spcPct val="80000"/>
              </a:lnSpc>
              <a:defRPr/>
            </a:pPr>
            <a:r>
              <a:rPr lang="en-US" sz="1600" dirty="0" smtClean="0"/>
              <a:t>research</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A4BA485-13A2-477E-B630-9AF48FCD6D09}" type="slidenum">
              <a:rPr lang="en-US"/>
              <a:pPr>
                <a:defRPr/>
              </a:pPr>
              <a:t>30</a:t>
            </a:fld>
            <a:endParaRPr lang="en-US"/>
          </a:p>
        </p:txBody>
      </p:sp>
      <p:sp>
        <p:nvSpPr>
          <p:cNvPr id="44034" name="Rectangle 2"/>
          <p:cNvSpPr>
            <a:spLocks noGrp="1" noChangeArrowheads="1"/>
          </p:cNvSpPr>
          <p:nvPr>
            <p:ph type="title"/>
          </p:nvPr>
        </p:nvSpPr>
        <p:spPr/>
        <p:txBody>
          <a:bodyPr/>
          <a:lstStyle/>
          <a:p>
            <a:pPr eaLnBrk="1" hangingPunct="1">
              <a:defRPr/>
            </a:pPr>
            <a:r>
              <a:rPr lang="en-US" smtClean="0"/>
              <a:t>Problem</a:t>
            </a:r>
          </a:p>
        </p:txBody>
      </p:sp>
      <p:sp>
        <p:nvSpPr>
          <p:cNvPr id="44035" name="Rectangle 3"/>
          <p:cNvSpPr>
            <a:spLocks noGrp="1" noChangeArrowheads="1"/>
          </p:cNvSpPr>
          <p:nvPr>
            <p:ph type="body" idx="1"/>
          </p:nvPr>
        </p:nvSpPr>
        <p:spPr>
          <a:xfrm>
            <a:off x="304800" y="1676400"/>
            <a:ext cx="8229600" cy="4114800"/>
          </a:xfrm>
        </p:spPr>
        <p:txBody>
          <a:bodyPr/>
          <a:lstStyle/>
          <a:p>
            <a:pPr eaLnBrk="1" hangingPunct="1">
              <a:lnSpc>
                <a:spcPct val="90000"/>
              </a:lnSpc>
              <a:buFont typeface="Wingdings" pitchFamily="2" charset="2"/>
              <a:buNone/>
              <a:defRPr/>
            </a:pPr>
            <a:r>
              <a:rPr lang="en-US" sz="2400" dirty="0" smtClean="0"/>
              <a:t>Construct </a:t>
            </a:r>
            <a:r>
              <a:rPr lang="en-US" sz="2400" dirty="0" err="1" smtClean="0"/>
              <a:t>Kc</a:t>
            </a:r>
            <a:r>
              <a:rPr lang="en-US" sz="2400" dirty="0" smtClean="0"/>
              <a:t> (SINGLE) curve for Wheat crop (h=1.2m) in Lahore, with following data:</a:t>
            </a:r>
          </a:p>
          <a:p>
            <a:pPr eaLnBrk="1" hangingPunct="1">
              <a:lnSpc>
                <a:spcPct val="90000"/>
              </a:lnSpc>
              <a:defRPr/>
            </a:pPr>
            <a:r>
              <a:rPr lang="en-US" sz="2400" dirty="0" err="1" smtClean="0"/>
              <a:t>RH</a:t>
            </a:r>
            <a:r>
              <a:rPr lang="en-US" sz="2400" baseline="-25000" dirty="0" err="1" smtClean="0"/>
              <a:t>min</a:t>
            </a:r>
            <a:r>
              <a:rPr lang="en-US" sz="2400" dirty="0" smtClean="0"/>
              <a:t> = 60%</a:t>
            </a:r>
          </a:p>
          <a:p>
            <a:pPr eaLnBrk="1" hangingPunct="1">
              <a:lnSpc>
                <a:spcPct val="90000"/>
              </a:lnSpc>
              <a:defRPr/>
            </a:pPr>
            <a:r>
              <a:rPr lang="en-US" sz="2400" dirty="0" smtClean="0"/>
              <a:t>Frequency of Irrigation = 10 days, with wetting (or infiltration) quantity 30 mm</a:t>
            </a:r>
          </a:p>
          <a:p>
            <a:pPr eaLnBrk="1" hangingPunct="1">
              <a:lnSpc>
                <a:spcPct val="90000"/>
              </a:lnSpc>
              <a:defRPr/>
            </a:pPr>
            <a:r>
              <a:rPr lang="en-US" sz="2400" dirty="0" smtClean="0"/>
              <a:t>Wind Speed = 3 m/sec</a:t>
            </a:r>
          </a:p>
          <a:p>
            <a:pPr eaLnBrk="1" hangingPunct="1">
              <a:lnSpc>
                <a:spcPct val="90000"/>
              </a:lnSpc>
              <a:defRPr/>
            </a:pPr>
            <a:r>
              <a:rPr lang="en-US" sz="2400" dirty="0" smtClean="0"/>
              <a:t>Medium textured Soil</a:t>
            </a:r>
          </a:p>
          <a:p>
            <a:pPr eaLnBrk="1" hangingPunct="1">
              <a:lnSpc>
                <a:spcPct val="90000"/>
              </a:lnSpc>
              <a:defRPr/>
            </a:pPr>
            <a:r>
              <a:rPr lang="en-US" sz="2400" dirty="0" smtClean="0"/>
              <a:t>Assume suitable missing data.</a:t>
            </a:r>
          </a:p>
          <a:p>
            <a:pPr eaLnBrk="1" hangingPunct="1">
              <a:lnSpc>
                <a:spcPct val="90000"/>
              </a:lnSpc>
              <a:defRPr/>
            </a:pPr>
            <a:r>
              <a:rPr lang="en-US" sz="2400" dirty="0" smtClean="0"/>
              <a:t>Use FAO-56 Chapter 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1170182-4C04-4BED-A9CF-1D6B215AC302}" type="slidenum">
              <a:rPr lang="en-US"/>
              <a:pPr>
                <a:defRPr/>
              </a:pPr>
              <a:t>31</a:t>
            </a:fld>
            <a:endParaRPr lang="en-US"/>
          </a:p>
        </p:txBody>
      </p:sp>
      <p:sp>
        <p:nvSpPr>
          <p:cNvPr id="77826" name="Rectangle 2"/>
          <p:cNvSpPr>
            <a:spLocks noGrp="1" noChangeArrowheads="1"/>
          </p:cNvSpPr>
          <p:nvPr>
            <p:ph type="title"/>
          </p:nvPr>
        </p:nvSpPr>
        <p:spPr>
          <a:xfrm>
            <a:off x="457200" y="381000"/>
            <a:ext cx="8229600" cy="533400"/>
          </a:xfrm>
        </p:spPr>
        <p:txBody>
          <a:bodyPr/>
          <a:lstStyle/>
          <a:p>
            <a:pPr eaLnBrk="1" hangingPunct="1">
              <a:defRPr/>
            </a:pPr>
            <a:r>
              <a:rPr lang="en-US" sz="4000" smtClean="0"/>
              <a:t>Dual Crop Coefficients</a:t>
            </a:r>
          </a:p>
        </p:txBody>
      </p:sp>
      <p:sp>
        <p:nvSpPr>
          <p:cNvPr id="77827" name="Rectangle 3"/>
          <p:cNvSpPr>
            <a:spLocks noGrp="1" noChangeArrowheads="1"/>
          </p:cNvSpPr>
          <p:nvPr>
            <p:ph type="body" idx="1"/>
          </p:nvPr>
        </p:nvSpPr>
        <p:spPr>
          <a:xfrm>
            <a:off x="76200" y="990600"/>
            <a:ext cx="5562600" cy="5867400"/>
          </a:xfrm>
        </p:spPr>
        <p:txBody>
          <a:bodyPr/>
          <a:lstStyle/>
          <a:p>
            <a:pPr eaLnBrk="1" hangingPunct="1">
              <a:lnSpc>
                <a:spcPct val="80000"/>
              </a:lnSpc>
              <a:defRPr/>
            </a:pPr>
            <a:r>
              <a:rPr lang="en-US" sz="2000" smtClean="0"/>
              <a:t>Kc = Kcb + Ke</a:t>
            </a:r>
          </a:p>
          <a:p>
            <a:pPr lvl="1" eaLnBrk="1" hangingPunct="1">
              <a:lnSpc>
                <a:spcPct val="80000"/>
              </a:lnSpc>
              <a:defRPr/>
            </a:pPr>
            <a:r>
              <a:rPr lang="en-US" sz="1800" smtClean="0"/>
              <a:t>Kcb: Basil Crop Coefficient Kcb</a:t>
            </a:r>
          </a:p>
          <a:p>
            <a:pPr lvl="1" eaLnBrk="1" hangingPunct="1">
              <a:lnSpc>
                <a:spcPct val="80000"/>
              </a:lnSpc>
              <a:defRPr/>
            </a:pPr>
            <a:r>
              <a:rPr lang="en-US" sz="1800" smtClean="0"/>
              <a:t>Ke: Evaporation from soil</a:t>
            </a:r>
          </a:p>
          <a:p>
            <a:pPr eaLnBrk="1" hangingPunct="1">
              <a:lnSpc>
                <a:spcPct val="80000"/>
              </a:lnSpc>
              <a:defRPr/>
            </a:pPr>
            <a:r>
              <a:rPr lang="en-US" sz="2000" smtClean="0"/>
              <a:t>Basal crop coefficient (Kcb)</a:t>
            </a:r>
          </a:p>
          <a:p>
            <a:pPr lvl="1" eaLnBrk="1" hangingPunct="1">
              <a:lnSpc>
                <a:spcPct val="80000"/>
              </a:lnSpc>
              <a:defRPr/>
            </a:pPr>
            <a:r>
              <a:rPr lang="en-US" sz="1800" smtClean="0"/>
              <a:t>The basal crop coefficient (Kcb) is defined as the ratio of the crop evapotranspiration over the reference evapotranspiration (ETc/ETo) when the soil surface is dry but transpiration is occurring at a potential rate, i.e., water is not limiting transpiration (Figure).</a:t>
            </a:r>
          </a:p>
          <a:p>
            <a:pPr lvl="1" eaLnBrk="1" hangingPunct="1">
              <a:lnSpc>
                <a:spcPct val="80000"/>
              </a:lnSpc>
              <a:defRPr/>
            </a:pPr>
            <a:r>
              <a:rPr lang="en-US" sz="1800" smtClean="0"/>
              <a:t>'Kcb ETo' represents primarily the transpiration component of ETc.</a:t>
            </a:r>
          </a:p>
          <a:p>
            <a:pPr eaLnBrk="1" hangingPunct="1">
              <a:lnSpc>
                <a:spcPct val="80000"/>
              </a:lnSpc>
              <a:defRPr/>
            </a:pPr>
            <a:r>
              <a:rPr lang="en-US" sz="2000" smtClean="0"/>
              <a:t>EVAPORATION COMPONENT (Ke ETo)</a:t>
            </a:r>
          </a:p>
          <a:p>
            <a:pPr lvl="1" eaLnBrk="1" hangingPunct="1">
              <a:lnSpc>
                <a:spcPct val="80000"/>
              </a:lnSpc>
              <a:defRPr/>
            </a:pPr>
            <a:r>
              <a:rPr lang="en-US" sz="1800" smtClean="0"/>
              <a:t>Ke, describes the evaporation component of ETc. </a:t>
            </a:r>
          </a:p>
          <a:p>
            <a:pPr lvl="1" eaLnBrk="1" hangingPunct="1">
              <a:lnSpc>
                <a:spcPct val="80000"/>
              </a:lnSpc>
              <a:defRPr/>
            </a:pPr>
            <a:r>
              <a:rPr lang="en-US" sz="1800" smtClean="0"/>
              <a:t>Where the topsoil is wet, following rain or irrigation, Ke is maximal. Where the soil surface is dry, Ke is small and even zero when no water remains near the soil surface for evaporation.</a:t>
            </a:r>
          </a:p>
        </p:txBody>
      </p:sp>
      <p:pic>
        <p:nvPicPr>
          <p:cNvPr id="32773" name="Picture 5"/>
          <p:cNvPicPr>
            <a:picLocks noChangeAspect="1" noChangeArrowheads="1"/>
          </p:cNvPicPr>
          <p:nvPr/>
        </p:nvPicPr>
        <p:blipFill>
          <a:blip r:embed="rId3" cstate="print"/>
          <a:srcRect/>
          <a:stretch>
            <a:fillRect/>
          </a:stretch>
        </p:blipFill>
        <p:spPr bwMode="auto">
          <a:xfrm>
            <a:off x="5562600" y="2057400"/>
            <a:ext cx="3581400" cy="225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smtClean="0"/>
              <a:t>Procedure</a:t>
            </a:r>
          </a:p>
        </p:txBody>
      </p:sp>
      <p:sp>
        <p:nvSpPr>
          <p:cNvPr id="6" name="Slide Number Placeholder 5"/>
          <p:cNvSpPr>
            <a:spLocks noGrp="1"/>
          </p:cNvSpPr>
          <p:nvPr>
            <p:ph type="sldNum" sz="quarter" idx="12"/>
          </p:nvPr>
        </p:nvSpPr>
        <p:spPr/>
        <p:txBody>
          <a:bodyPr/>
          <a:lstStyle/>
          <a:p>
            <a:pPr>
              <a:defRPr/>
            </a:pPr>
            <a:fld id="{E0C65748-CF79-44A5-A228-F292FE03EB26}" type="slidenum">
              <a:rPr lang="en-US"/>
              <a:pPr>
                <a:defRPr/>
              </a:pPr>
              <a:t>32</a:t>
            </a:fld>
            <a:endParaRPr lang="en-US"/>
          </a:p>
        </p:txBody>
      </p:sp>
      <p:sp>
        <p:nvSpPr>
          <p:cNvPr id="5" name="Content Placeholder 4"/>
          <p:cNvSpPr>
            <a:spLocks noGrp="1"/>
          </p:cNvSpPr>
          <p:nvPr>
            <p:ph idx="1"/>
          </p:nvPr>
        </p:nvSpPr>
        <p:spPr>
          <a:xfrm>
            <a:off x="457200" y="1676400"/>
            <a:ext cx="8229600" cy="4114800"/>
          </a:xfrm>
        </p:spPr>
        <p:txBody>
          <a:bodyPr/>
          <a:lstStyle/>
          <a:p>
            <a:r>
              <a:rPr lang="en-US" sz="2800" dirty="0" smtClean="0"/>
              <a:t>Identifying the lengths of crop growth stages, and selecting the corresponding </a:t>
            </a:r>
            <a:r>
              <a:rPr lang="en-US" sz="2800" dirty="0" err="1" smtClean="0"/>
              <a:t>K</a:t>
            </a:r>
            <a:r>
              <a:rPr lang="en-US" sz="2800" baseline="-25000" dirty="0" err="1" smtClean="0"/>
              <a:t>cb</a:t>
            </a:r>
            <a:r>
              <a:rPr lang="en-US" sz="2800" dirty="0" smtClean="0"/>
              <a:t> coefficients</a:t>
            </a:r>
          </a:p>
          <a:p>
            <a:r>
              <a:rPr lang="en-US" sz="2800" dirty="0" smtClean="0"/>
              <a:t>Adjusting the selected </a:t>
            </a:r>
            <a:r>
              <a:rPr lang="en-US" sz="2800" dirty="0" err="1" smtClean="0"/>
              <a:t>K</a:t>
            </a:r>
            <a:r>
              <a:rPr lang="en-US" sz="2800" baseline="-25000" dirty="0" err="1" smtClean="0"/>
              <a:t>cb</a:t>
            </a:r>
            <a:r>
              <a:rPr lang="en-US" sz="2800" dirty="0" smtClean="0"/>
              <a:t> coefficients for climatic conditions during the stage</a:t>
            </a:r>
          </a:p>
          <a:p>
            <a:r>
              <a:rPr lang="en-US" sz="2800" dirty="0" smtClean="0"/>
              <a:t>Constructing the basal crop coefficient curve (allowing one to determine </a:t>
            </a:r>
            <a:r>
              <a:rPr lang="en-US" sz="2800" dirty="0" err="1" smtClean="0"/>
              <a:t>K</a:t>
            </a:r>
            <a:r>
              <a:rPr lang="en-US" sz="2800" baseline="-25000" dirty="0" err="1" smtClean="0"/>
              <a:t>cb</a:t>
            </a:r>
            <a:r>
              <a:rPr lang="en-US" sz="2800" dirty="0" smtClean="0"/>
              <a:t> values for any period during the growing period</a:t>
            </a:r>
          </a:p>
          <a:p>
            <a:r>
              <a:rPr lang="en-US" sz="2800" dirty="0" smtClean="0"/>
              <a:t>Determine daily </a:t>
            </a:r>
            <a:r>
              <a:rPr lang="en-US" sz="2800" dirty="0" err="1" smtClean="0"/>
              <a:t>K</a:t>
            </a:r>
            <a:r>
              <a:rPr lang="en-US" sz="2800" baseline="-25000" dirty="0" err="1" smtClean="0"/>
              <a:t>e</a:t>
            </a:r>
            <a:r>
              <a:rPr lang="en-US" sz="2800" dirty="0" smtClean="0"/>
              <a:t> values for surface evaporation; and</a:t>
            </a:r>
          </a:p>
          <a:p>
            <a:r>
              <a:rPr lang="en-US" sz="2800" dirty="0" smtClean="0"/>
              <a:t>Calculating </a:t>
            </a:r>
            <a:r>
              <a:rPr lang="en-US" sz="2800" dirty="0" err="1" smtClean="0"/>
              <a:t>ET</a:t>
            </a:r>
            <a:r>
              <a:rPr lang="en-US" sz="2800" baseline="-25000" dirty="0" err="1" smtClean="0"/>
              <a:t>c</a:t>
            </a:r>
            <a:r>
              <a:rPr lang="en-US" sz="2800" dirty="0" smtClean="0"/>
              <a:t> as the product of </a:t>
            </a:r>
            <a:r>
              <a:rPr lang="en-US" sz="2800" dirty="0" err="1" smtClean="0"/>
              <a:t>ET</a:t>
            </a:r>
            <a:r>
              <a:rPr lang="en-US" sz="2800" baseline="-25000" dirty="0" err="1" smtClean="0"/>
              <a:t>o</a:t>
            </a:r>
            <a:r>
              <a:rPr lang="en-US" sz="2800" dirty="0" smtClean="0"/>
              <a:t> and (</a:t>
            </a:r>
            <a:r>
              <a:rPr lang="en-US" sz="2800" dirty="0" err="1" smtClean="0"/>
              <a:t>K</a:t>
            </a:r>
            <a:r>
              <a:rPr lang="en-US" sz="2800" baseline="-25000" dirty="0" err="1" smtClean="0"/>
              <a:t>cb</a:t>
            </a:r>
            <a:r>
              <a:rPr lang="en-US" sz="2800" dirty="0" err="1" smtClean="0"/>
              <a:t>+K</a:t>
            </a:r>
            <a:r>
              <a:rPr lang="en-US" sz="2800" baseline="-25000" dirty="0" err="1" smtClean="0"/>
              <a:t>e</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BAF35F2-7569-4446-9FA6-F74C6CCBF622}" type="slidenum">
              <a:rPr lang="en-US"/>
              <a:pPr>
                <a:defRPr/>
              </a:pPr>
              <a:t>33</a:t>
            </a:fld>
            <a:endParaRPr lang="en-US"/>
          </a:p>
        </p:txBody>
      </p:sp>
      <p:sp>
        <p:nvSpPr>
          <p:cNvPr id="25604" name="Rectangle 4"/>
          <p:cNvSpPr>
            <a:spLocks noGrp="1" noChangeArrowheads="1"/>
          </p:cNvSpPr>
          <p:nvPr>
            <p:ph type="title"/>
          </p:nvPr>
        </p:nvSpPr>
        <p:spPr>
          <a:xfrm>
            <a:off x="457200" y="-152400"/>
            <a:ext cx="8229600" cy="1371600"/>
          </a:xfrm>
        </p:spPr>
        <p:txBody>
          <a:bodyPr/>
          <a:lstStyle/>
          <a:p>
            <a:pPr eaLnBrk="1" hangingPunct="1">
              <a:defRPr/>
            </a:pPr>
            <a:r>
              <a:rPr lang="en-US" smtClean="0"/>
              <a:t>Kc calculation flowchart</a:t>
            </a:r>
          </a:p>
        </p:txBody>
      </p:sp>
      <p:pic>
        <p:nvPicPr>
          <p:cNvPr id="14340" name="Picture 6"/>
          <p:cNvPicPr>
            <a:picLocks noGrp="1" noChangeAspect="1" noChangeArrowheads="1"/>
          </p:cNvPicPr>
          <p:nvPr>
            <p:ph idx="1"/>
          </p:nvPr>
        </p:nvPicPr>
        <p:blipFill>
          <a:blip r:embed="rId3" cstate="print"/>
          <a:srcRect/>
          <a:stretch>
            <a:fillRect/>
          </a:stretch>
        </p:blipFill>
        <p:spPr>
          <a:xfrm>
            <a:off x="2362200" y="914400"/>
            <a:ext cx="4181475" cy="5943600"/>
          </a:xfrm>
          <a:noFill/>
        </p:spPr>
      </p:pic>
      <p:sp>
        <p:nvSpPr>
          <p:cNvPr id="14341" name="AutoShape 8"/>
          <p:cNvSpPr>
            <a:spLocks noChangeArrowheads="1"/>
          </p:cNvSpPr>
          <p:nvPr/>
        </p:nvSpPr>
        <p:spPr bwMode="auto">
          <a:xfrm>
            <a:off x="1219200" y="3759200"/>
            <a:ext cx="1447800" cy="609600"/>
          </a:xfrm>
          <a:prstGeom prst="rightArrowCallout">
            <a:avLst>
              <a:gd name="adj1" fmla="val 25000"/>
              <a:gd name="adj2" fmla="val 25000"/>
              <a:gd name="adj3" fmla="val 39583"/>
              <a:gd name="adj4" fmla="val 66667"/>
            </a:avLst>
          </a:prstGeom>
          <a:solidFill>
            <a:schemeClr val="accent1"/>
          </a:solidFill>
          <a:ln w="9525">
            <a:solidFill>
              <a:schemeClr val="tx1"/>
            </a:solidFill>
            <a:miter lim="800000"/>
            <a:headEnd/>
            <a:tailEnd/>
          </a:ln>
        </p:spPr>
        <p:txBody>
          <a:bodyPr wrap="none" anchor="ctr"/>
          <a:lstStyle/>
          <a:p>
            <a:pPr algn="ctr"/>
            <a:r>
              <a:rPr lang="en-US"/>
              <a:t>Improve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40BF43E-851C-4417-93C0-A27C22FBCEE8}" type="slidenum">
              <a:rPr lang="en-US"/>
              <a:pPr>
                <a:defRPr/>
              </a:pPr>
              <a:t>34</a:t>
            </a:fld>
            <a:endParaRPr lang="en-US"/>
          </a:p>
        </p:txBody>
      </p:sp>
      <p:sp>
        <p:nvSpPr>
          <p:cNvPr id="79874" name="Rectangle 2"/>
          <p:cNvSpPr>
            <a:spLocks noGrp="1" noChangeArrowheads="1"/>
          </p:cNvSpPr>
          <p:nvPr>
            <p:ph type="title"/>
          </p:nvPr>
        </p:nvSpPr>
        <p:spPr/>
        <p:txBody>
          <a:bodyPr/>
          <a:lstStyle/>
          <a:p>
            <a:pPr algn="l" eaLnBrk="1" hangingPunct="1">
              <a:defRPr/>
            </a:pPr>
            <a:r>
              <a:rPr lang="en-US" sz="3600" smtClean="0"/>
              <a:t>K</a:t>
            </a:r>
            <a:r>
              <a:rPr lang="en-US" sz="3600" baseline="-25000" smtClean="0"/>
              <a:t>cb</a:t>
            </a:r>
            <a:r>
              <a:rPr lang="en-US" sz="3600" smtClean="0"/>
              <a:t> for various crops</a:t>
            </a:r>
            <a:br>
              <a:rPr lang="en-US" sz="3600" smtClean="0"/>
            </a:br>
            <a:r>
              <a:rPr lang="en-US" sz="2400" smtClean="0"/>
              <a:t> (Part of Table 17 FAO-56)</a:t>
            </a:r>
          </a:p>
        </p:txBody>
      </p:sp>
      <p:pic>
        <p:nvPicPr>
          <p:cNvPr id="34820" name="Picture 4"/>
          <p:cNvPicPr>
            <a:picLocks noChangeAspect="1" noChangeArrowheads="1"/>
          </p:cNvPicPr>
          <p:nvPr/>
        </p:nvPicPr>
        <p:blipFill>
          <a:blip r:embed="rId3" cstate="print"/>
          <a:srcRect/>
          <a:stretch>
            <a:fillRect/>
          </a:stretch>
        </p:blipFill>
        <p:spPr bwMode="auto">
          <a:xfrm>
            <a:off x="609600" y="1884363"/>
            <a:ext cx="7239000" cy="4668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8DA0C3E-94BC-469A-88BE-238641FE8A96}" type="slidenum">
              <a:rPr lang="en-US"/>
              <a:pPr>
                <a:defRPr/>
              </a:pPr>
              <a:t>35</a:t>
            </a:fld>
            <a:endParaRPr lang="en-US"/>
          </a:p>
        </p:txBody>
      </p:sp>
      <p:sp>
        <p:nvSpPr>
          <p:cNvPr id="81922" name="Rectangle 2"/>
          <p:cNvSpPr>
            <a:spLocks noGrp="1" noChangeArrowheads="1"/>
          </p:cNvSpPr>
          <p:nvPr>
            <p:ph type="title"/>
          </p:nvPr>
        </p:nvSpPr>
        <p:spPr/>
        <p:txBody>
          <a:bodyPr/>
          <a:lstStyle/>
          <a:p>
            <a:pPr eaLnBrk="1" hangingPunct="1">
              <a:defRPr/>
            </a:pPr>
            <a:r>
              <a:rPr lang="en-US" sz="4000" smtClean="0"/>
              <a:t>Adjust K</a:t>
            </a:r>
            <a:r>
              <a:rPr lang="en-US" sz="4000" baseline="-25000" smtClean="0"/>
              <a:t>cb.mid </a:t>
            </a:r>
            <a:r>
              <a:rPr lang="en-US" sz="4000" smtClean="0"/>
              <a:t>and K</a:t>
            </a:r>
            <a:r>
              <a:rPr lang="en-US" sz="4000" baseline="-25000" smtClean="0"/>
              <a:t>cb.end</a:t>
            </a:r>
            <a:r>
              <a:rPr lang="en-US" sz="4000" smtClean="0"/>
              <a:t> for Climate conditions</a:t>
            </a:r>
          </a:p>
        </p:txBody>
      </p:sp>
      <p:pic>
        <p:nvPicPr>
          <p:cNvPr id="35844" name="Picture 3"/>
          <p:cNvPicPr>
            <a:picLocks noGrp="1" noChangeAspect="1" noChangeArrowheads="1"/>
          </p:cNvPicPr>
          <p:nvPr>
            <p:ph type="body" idx="1"/>
          </p:nvPr>
        </p:nvPicPr>
        <p:blipFill>
          <a:blip r:embed="rId3" cstate="print"/>
          <a:srcRect/>
          <a:stretch>
            <a:fillRect/>
          </a:stretch>
        </p:blipFill>
        <p:spPr>
          <a:xfrm>
            <a:off x="457200" y="2133600"/>
            <a:ext cx="8229600" cy="3200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9B6295D-DF68-429F-B93D-1DAEF14A4EB0}" type="slidenum">
              <a:rPr lang="en-US"/>
              <a:pPr>
                <a:defRPr/>
              </a:pPr>
              <a:t>36</a:t>
            </a:fld>
            <a:endParaRPr lang="en-US"/>
          </a:p>
        </p:txBody>
      </p:sp>
      <p:sp>
        <p:nvSpPr>
          <p:cNvPr id="94210" name="Rectangle 2"/>
          <p:cNvSpPr>
            <a:spLocks noGrp="1" noChangeArrowheads="1"/>
          </p:cNvSpPr>
          <p:nvPr>
            <p:ph type="title"/>
          </p:nvPr>
        </p:nvSpPr>
        <p:spPr/>
        <p:txBody>
          <a:bodyPr/>
          <a:lstStyle/>
          <a:p>
            <a:pPr eaLnBrk="1" hangingPunct="1">
              <a:defRPr/>
            </a:pPr>
            <a:r>
              <a:rPr lang="en-US" smtClean="0"/>
              <a:t>Procedure for Ke</a:t>
            </a:r>
          </a:p>
        </p:txBody>
      </p:sp>
      <p:pic>
        <p:nvPicPr>
          <p:cNvPr id="36868" name="Picture 4"/>
          <p:cNvPicPr>
            <a:picLocks noChangeAspect="1" noChangeArrowheads="1"/>
          </p:cNvPicPr>
          <p:nvPr/>
        </p:nvPicPr>
        <p:blipFill>
          <a:blip r:embed="rId3" cstate="print"/>
          <a:srcRect/>
          <a:stretch>
            <a:fillRect/>
          </a:stretch>
        </p:blipFill>
        <p:spPr bwMode="auto">
          <a:xfrm>
            <a:off x="1143000" y="1676400"/>
            <a:ext cx="6000750" cy="1476375"/>
          </a:xfrm>
          <a:prstGeom prst="rect">
            <a:avLst/>
          </a:prstGeom>
          <a:noFill/>
          <a:ln w="9525">
            <a:noFill/>
            <a:miter lim="800000"/>
            <a:headEnd/>
            <a:tailEnd/>
          </a:ln>
        </p:spPr>
      </p:pic>
      <p:pic>
        <p:nvPicPr>
          <p:cNvPr id="36869" name="Picture 5"/>
          <p:cNvPicPr>
            <a:picLocks noChangeAspect="1" noChangeArrowheads="1"/>
          </p:cNvPicPr>
          <p:nvPr/>
        </p:nvPicPr>
        <p:blipFill>
          <a:blip r:embed="rId4" cstate="print"/>
          <a:srcRect/>
          <a:stretch>
            <a:fillRect/>
          </a:stretch>
        </p:blipFill>
        <p:spPr bwMode="auto">
          <a:xfrm>
            <a:off x="1138238" y="3505200"/>
            <a:ext cx="6786562"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9A3C704-6EDA-4C5A-8800-3BA5F80A4BB3}" type="slidenum">
              <a:rPr lang="en-US"/>
              <a:pPr>
                <a:defRPr/>
              </a:pPr>
              <a:t>37</a:t>
            </a:fld>
            <a:endParaRPr lang="en-US"/>
          </a:p>
        </p:txBody>
      </p:sp>
      <p:sp>
        <p:nvSpPr>
          <p:cNvPr id="90114" name="Rectangle 2"/>
          <p:cNvSpPr>
            <a:spLocks noGrp="1" noChangeArrowheads="1"/>
          </p:cNvSpPr>
          <p:nvPr>
            <p:ph type="title"/>
          </p:nvPr>
        </p:nvSpPr>
        <p:spPr>
          <a:xfrm>
            <a:off x="457200" y="0"/>
            <a:ext cx="8229600" cy="1371600"/>
          </a:xfrm>
        </p:spPr>
        <p:txBody>
          <a:bodyPr/>
          <a:lstStyle/>
          <a:p>
            <a:pPr eaLnBrk="1" hangingPunct="1">
              <a:defRPr/>
            </a:pPr>
            <a:r>
              <a:rPr lang="en-US" smtClean="0"/>
              <a:t>K</a:t>
            </a:r>
            <a:r>
              <a:rPr lang="en-US" baseline="-25000" smtClean="0"/>
              <a:t>c max</a:t>
            </a:r>
          </a:p>
        </p:txBody>
      </p:sp>
      <p:pic>
        <p:nvPicPr>
          <p:cNvPr id="37892" name="Picture 3"/>
          <p:cNvPicPr>
            <a:picLocks noGrp="1" noChangeAspect="1" noChangeArrowheads="1"/>
          </p:cNvPicPr>
          <p:nvPr>
            <p:ph type="body" idx="1"/>
          </p:nvPr>
        </p:nvPicPr>
        <p:blipFill>
          <a:blip r:embed="rId3" cstate="print"/>
          <a:srcRect/>
          <a:stretch>
            <a:fillRect/>
          </a:stretch>
        </p:blipFill>
        <p:spPr>
          <a:xfrm>
            <a:off x="457200" y="1295400"/>
            <a:ext cx="8229600" cy="4114800"/>
          </a:xfrm>
        </p:spPr>
      </p:pic>
      <p:sp>
        <p:nvSpPr>
          <p:cNvPr id="37893" name="Text Box 5"/>
          <p:cNvSpPr txBox="1">
            <a:spLocks noChangeArrowheads="1"/>
          </p:cNvSpPr>
          <p:nvPr/>
        </p:nvSpPr>
        <p:spPr bwMode="auto">
          <a:xfrm>
            <a:off x="517525" y="5518150"/>
            <a:ext cx="7812088" cy="641350"/>
          </a:xfrm>
          <a:prstGeom prst="rect">
            <a:avLst/>
          </a:prstGeom>
          <a:noFill/>
          <a:ln w="9525">
            <a:noFill/>
            <a:miter lim="800000"/>
            <a:headEnd/>
            <a:tailEnd/>
          </a:ln>
        </p:spPr>
        <p:txBody>
          <a:bodyPr wrap="none">
            <a:spAutoFit/>
          </a:bodyPr>
          <a:lstStyle/>
          <a:p>
            <a:r>
              <a:rPr lang="en-US"/>
              <a:t>The factor 1.2 in above equation should be replaced with 1.1 if irrigation is </a:t>
            </a:r>
          </a:p>
          <a:p>
            <a:r>
              <a:rPr lang="en-US"/>
              <a:t>more frequent than 3 days.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2DB6990-C753-40BA-B783-248736737568}" type="slidenum">
              <a:rPr lang="en-US"/>
              <a:pPr>
                <a:defRPr/>
              </a:pPr>
              <a:t>38</a:t>
            </a:fld>
            <a:endParaRPr lang="en-US" dirty="0"/>
          </a:p>
        </p:txBody>
      </p:sp>
      <p:sp>
        <p:nvSpPr>
          <p:cNvPr id="86018" name="Rectangle 2"/>
          <p:cNvSpPr>
            <a:spLocks noGrp="1" noChangeArrowheads="1"/>
          </p:cNvSpPr>
          <p:nvPr>
            <p:ph type="title"/>
          </p:nvPr>
        </p:nvSpPr>
        <p:spPr/>
        <p:txBody>
          <a:bodyPr/>
          <a:lstStyle/>
          <a:p>
            <a:pPr eaLnBrk="1" hangingPunct="1">
              <a:defRPr/>
            </a:pPr>
            <a:r>
              <a:rPr lang="en-US" smtClean="0"/>
              <a:t>Kr calculation</a:t>
            </a:r>
          </a:p>
        </p:txBody>
      </p:sp>
      <p:sp>
        <p:nvSpPr>
          <p:cNvPr id="86019" name="AutoShape 3"/>
          <p:cNvSpPr>
            <a:spLocks noGrp="1" noChangeAspect="1" noChangeArrowheads="1"/>
          </p:cNvSpPr>
          <p:nvPr>
            <p:ph type="body" idx="1"/>
          </p:nvPr>
        </p:nvSpPr>
        <p:spPr>
          <a:xfrm>
            <a:off x="457200" y="1524000"/>
            <a:ext cx="8229600" cy="4114800"/>
          </a:xfrm>
        </p:spPr>
        <p:txBody>
          <a:bodyPr/>
          <a:lstStyle/>
          <a:p>
            <a:pPr eaLnBrk="1" hangingPunct="1">
              <a:defRPr/>
            </a:pPr>
            <a:r>
              <a:rPr lang="en-US" sz="2800" dirty="0" smtClean="0"/>
              <a:t>Kr is Evaporation Reduction Coefficient</a:t>
            </a:r>
          </a:p>
          <a:p>
            <a:pPr eaLnBrk="1" hangingPunct="1">
              <a:defRPr/>
            </a:pPr>
            <a:r>
              <a:rPr lang="en-US" sz="2800" dirty="0" smtClean="0"/>
              <a:t>Depends on Cumulative water depleted from soil</a:t>
            </a:r>
          </a:p>
          <a:p>
            <a:pPr eaLnBrk="1" hangingPunct="1">
              <a:defRPr/>
            </a:pPr>
            <a:r>
              <a:rPr lang="en-US" sz="2800" dirty="0" smtClean="0"/>
              <a:t>After Rainfall: Kr= 1</a:t>
            </a:r>
          </a:p>
          <a:p>
            <a:pPr eaLnBrk="1" hangingPunct="1">
              <a:defRPr/>
            </a:pPr>
            <a:r>
              <a:rPr lang="en-US" sz="2800" dirty="0" smtClean="0"/>
              <a:t>Later-on it drops and reaches to 0 when soil is completely dry</a:t>
            </a:r>
          </a:p>
          <a:p>
            <a:pPr eaLnBrk="1" hangingPunct="1">
              <a:defRPr/>
            </a:pPr>
            <a:r>
              <a:rPr lang="en-US" sz="2800" dirty="0" smtClean="0"/>
              <a:t>It also depends on exposed and wetted soil fraction f</a:t>
            </a:r>
            <a:r>
              <a:rPr lang="en-US" sz="2800" baseline="-25000" dirty="0" smtClean="0"/>
              <a:t>ew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CED3887-B59C-44B6-8CBD-2FD20E382F22}" type="slidenum">
              <a:rPr lang="en-US"/>
              <a:pPr>
                <a:defRPr/>
              </a:pPr>
              <a:t>39</a:t>
            </a:fld>
            <a:endParaRPr lang="en-US"/>
          </a:p>
        </p:txBody>
      </p:sp>
      <p:sp>
        <p:nvSpPr>
          <p:cNvPr id="96258" name="Rectangle 2"/>
          <p:cNvSpPr>
            <a:spLocks noGrp="1" noChangeArrowheads="1"/>
          </p:cNvSpPr>
          <p:nvPr>
            <p:ph type="title"/>
          </p:nvPr>
        </p:nvSpPr>
        <p:spPr>
          <a:xfrm>
            <a:off x="152400" y="228600"/>
            <a:ext cx="8839200" cy="762000"/>
          </a:xfrm>
        </p:spPr>
        <p:txBody>
          <a:bodyPr/>
          <a:lstStyle/>
          <a:p>
            <a:pPr algn="l" eaLnBrk="1" hangingPunct="1">
              <a:defRPr/>
            </a:pPr>
            <a:r>
              <a:rPr lang="en-US" sz="3200" dirty="0" smtClean="0"/>
              <a:t>Estimation of Kr: </a:t>
            </a:r>
            <a:endParaRPr lang="en-US" sz="2800" dirty="0" smtClean="0"/>
          </a:p>
        </p:txBody>
      </p:sp>
      <p:pic>
        <p:nvPicPr>
          <p:cNvPr id="39940" name="Picture 4"/>
          <p:cNvPicPr>
            <a:picLocks noChangeAspect="1" noChangeArrowheads="1"/>
          </p:cNvPicPr>
          <p:nvPr/>
        </p:nvPicPr>
        <p:blipFill>
          <a:blip r:embed="rId3" cstate="print"/>
          <a:srcRect/>
          <a:stretch>
            <a:fillRect/>
          </a:stretch>
        </p:blipFill>
        <p:spPr bwMode="auto">
          <a:xfrm>
            <a:off x="533400" y="1905000"/>
            <a:ext cx="6629400" cy="1676400"/>
          </a:xfrm>
          <a:prstGeom prst="rect">
            <a:avLst/>
          </a:prstGeom>
          <a:noFill/>
          <a:ln w="9525">
            <a:noFill/>
            <a:miter lim="800000"/>
            <a:headEnd/>
            <a:tailEnd/>
          </a:ln>
        </p:spPr>
      </p:pic>
      <p:pic>
        <p:nvPicPr>
          <p:cNvPr id="39941" name="Picture 5"/>
          <p:cNvPicPr>
            <a:picLocks noChangeAspect="1" noChangeArrowheads="1"/>
          </p:cNvPicPr>
          <p:nvPr/>
        </p:nvPicPr>
        <p:blipFill>
          <a:blip r:embed="rId4" cstate="print"/>
          <a:srcRect/>
          <a:stretch>
            <a:fillRect/>
          </a:stretch>
        </p:blipFill>
        <p:spPr bwMode="auto">
          <a:xfrm>
            <a:off x="533400" y="3638550"/>
            <a:ext cx="6600825" cy="3143250"/>
          </a:xfrm>
          <a:prstGeom prst="rect">
            <a:avLst/>
          </a:prstGeom>
          <a:noFill/>
          <a:ln w="9525">
            <a:noFill/>
            <a:miter lim="800000"/>
            <a:headEnd/>
            <a:tailEnd/>
          </a:ln>
        </p:spPr>
      </p:pic>
      <p:sp>
        <p:nvSpPr>
          <p:cNvPr id="6" name="Rectangle 5"/>
          <p:cNvSpPr/>
          <p:nvPr/>
        </p:nvSpPr>
        <p:spPr>
          <a:xfrm>
            <a:off x="304800" y="990600"/>
            <a:ext cx="8458200" cy="646331"/>
          </a:xfrm>
          <a:prstGeom prst="rect">
            <a:avLst/>
          </a:prstGeom>
        </p:spPr>
        <p:txBody>
          <a:bodyPr wrap="square">
            <a:spAutoFit/>
          </a:bodyPr>
          <a:lstStyle/>
          <a:p>
            <a:r>
              <a:rPr lang="en-US" dirty="0" smtClean="0"/>
              <a:t>Depends on Total Evaporable Water (TEW) and Readily Evaporable Water (REW):</a:t>
            </a:r>
          </a:p>
          <a:p>
            <a:r>
              <a:rPr lang="en-US" dirty="0" smtClean="0"/>
              <a:t>TEW is the Max amount of Water available for evaporation. It depends on Soil.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314252A-BABB-4B1C-920A-B1CD65A12448}" type="slidenum">
              <a:rPr lang="en-US"/>
              <a:pPr>
                <a:defRPr/>
              </a:pPr>
              <a:t>4</a:t>
            </a:fld>
            <a:endParaRPr lang="en-US"/>
          </a:p>
        </p:txBody>
      </p:sp>
      <p:sp>
        <p:nvSpPr>
          <p:cNvPr id="5122" name="Rectangle 2"/>
          <p:cNvSpPr>
            <a:spLocks noGrp="1" noChangeArrowheads="1"/>
          </p:cNvSpPr>
          <p:nvPr>
            <p:ph type="title"/>
          </p:nvPr>
        </p:nvSpPr>
        <p:spPr/>
        <p:txBody>
          <a:bodyPr/>
          <a:lstStyle/>
          <a:p>
            <a:pPr eaLnBrk="1" hangingPunct="1">
              <a:defRPr/>
            </a:pPr>
            <a:r>
              <a:rPr lang="en-US" smtClean="0"/>
              <a:t>Methods of estimating ET</a:t>
            </a:r>
            <a:r>
              <a:rPr lang="en-US" baseline="-25000" smtClean="0"/>
              <a:t>c</a:t>
            </a:r>
          </a:p>
        </p:txBody>
      </p:sp>
      <p:sp>
        <p:nvSpPr>
          <p:cNvPr id="5123" name="Rectangle 3"/>
          <p:cNvSpPr>
            <a:spLocks noGrp="1" noChangeArrowheads="1"/>
          </p:cNvSpPr>
          <p:nvPr>
            <p:ph type="body" idx="1"/>
          </p:nvPr>
        </p:nvSpPr>
        <p:spPr/>
        <p:txBody>
          <a:bodyPr/>
          <a:lstStyle/>
          <a:p>
            <a:pPr eaLnBrk="1" hangingPunct="1">
              <a:lnSpc>
                <a:spcPct val="90000"/>
              </a:lnSpc>
              <a:defRPr/>
            </a:pPr>
            <a:r>
              <a:rPr lang="en-US" sz="2400" dirty="0" smtClean="0"/>
              <a:t>Direct Methods</a:t>
            </a:r>
          </a:p>
          <a:p>
            <a:pPr lvl="1" eaLnBrk="1" hangingPunct="1">
              <a:lnSpc>
                <a:spcPct val="90000"/>
              </a:lnSpc>
              <a:defRPr/>
            </a:pPr>
            <a:r>
              <a:rPr lang="en-US" sz="2000" dirty="0" smtClean="0"/>
              <a:t>Energy Balance Approach</a:t>
            </a:r>
          </a:p>
          <a:p>
            <a:pPr lvl="1" eaLnBrk="1" hangingPunct="1">
              <a:lnSpc>
                <a:spcPct val="90000"/>
              </a:lnSpc>
              <a:defRPr/>
            </a:pPr>
            <a:r>
              <a:rPr lang="en-US" sz="2000" dirty="0" smtClean="0"/>
              <a:t>Water Balance Approach</a:t>
            </a:r>
          </a:p>
          <a:p>
            <a:pPr lvl="2" eaLnBrk="1" hangingPunct="1">
              <a:lnSpc>
                <a:spcPct val="90000"/>
              </a:lnSpc>
              <a:defRPr/>
            </a:pPr>
            <a:r>
              <a:rPr lang="en-US" sz="1800" dirty="0" err="1" smtClean="0"/>
              <a:t>Lysimeter</a:t>
            </a:r>
            <a:endParaRPr lang="en-US" sz="1800" dirty="0" smtClean="0"/>
          </a:p>
          <a:p>
            <a:pPr lvl="2" eaLnBrk="1" hangingPunct="1">
              <a:lnSpc>
                <a:spcPct val="90000"/>
              </a:lnSpc>
              <a:defRPr/>
            </a:pPr>
            <a:r>
              <a:rPr lang="en-US" sz="1800" dirty="0" smtClean="0"/>
              <a:t>Cropped Plots</a:t>
            </a:r>
          </a:p>
          <a:p>
            <a:pPr lvl="1" eaLnBrk="1" hangingPunct="1">
              <a:lnSpc>
                <a:spcPct val="90000"/>
              </a:lnSpc>
              <a:defRPr/>
            </a:pPr>
            <a:r>
              <a:rPr lang="en-US" sz="2000" dirty="0" smtClean="0"/>
              <a:t>Penman-Monteith equation (Need Met. data and need crop data)</a:t>
            </a:r>
          </a:p>
          <a:p>
            <a:pPr lvl="1" eaLnBrk="1" hangingPunct="1">
              <a:lnSpc>
                <a:spcPct val="90000"/>
              </a:lnSpc>
              <a:buFont typeface="Wingdings" pitchFamily="2" charset="2"/>
              <a:buNone/>
              <a:defRPr/>
            </a:pPr>
            <a:endParaRPr lang="en-US" sz="2000" dirty="0" smtClean="0">
              <a:solidFill>
                <a:schemeClr val="tx2"/>
              </a:solidFill>
            </a:endParaRPr>
          </a:p>
          <a:p>
            <a:pPr lvl="1" eaLnBrk="1" hangingPunct="1">
              <a:lnSpc>
                <a:spcPct val="90000"/>
              </a:lnSpc>
              <a:buFont typeface="Wingdings" pitchFamily="2" charset="2"/>
              <a:buNone/>
              <a:defRPr/>
            </a:pPr>
            <a:r>
              <a:rPr lang="en-US" sz="2000" dirty="0" smtClean="0">
                <a:solidFill>
                  <a:schemeClr val="tx2"/>
                </a:solidFill>
              </a:rPr>
              <a:t>considerable lack of information on the aerodynamic and canopy resistances for the Various cropped surfaces, so: </a:t>
            </a:r>
          </a:p>
          <a:p>
            <a:pPr lvl="1" eaLnBrk="1" hangingPunct="1">
              <a:lnSpc>
                <a:spcPct val="90000"/>
              </a:lnSpc>
              <a:buFont typeface="Wingdings" pitchFamily="2" charset="2"/>
              <a:buNone/>
              <a:defRPr/>
            </a:pPr>
            <a:r>
              <a:rPr lang="en-US" sz="2000" dirty="0" smtClean="0">
                <a:solidFill>
                  <a:schemeClr val="tx2"/>
                </a:solidFill>
              </a:rPr>
              <a:t>	the FAO Penman-Monteith method is not used for direct 	calculation of </a:t>
            </a:r>
            <a:r>
              <a:rPr lang="en-US" sz="2000" dirty="0" err="1" smtClean="0">
                <a:solidFill>
                  <a:schemeClr val="tx2"/>
                </a:solidFill>
              </a:rPr>
              <a:t>ETc</a:t>
            </a:r>
            <a:endParaRPr lang="en-US" sz="2000" dirty="0" smtClean="0">
              <a:solidFill>
                <a:schemeClr val="tx2"/>
              </a:solidFill>
            </a:endParaRPr>
          </a:p>
          <a:p>
            <a:pPr eaLnBrk="1" hangingPunct="1">
              <a:lnSpc>
                <a:spcPct val="90000"/>
              </a:lnSpc>
              <a:defRPr/>
            </a:pPr>
            <a:endParaRPr lang="en-US" sz="2400" dirty="0" smtClean="0">
              <a:solidFill>
                <a:schemeClr val="tx2"/>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38C4C1F7-A688-4B11-A504-B0DD707F47F6}" type="slidenum">
              <a:rPr lang="en-US"/>
              <a:pPr>
                <a:defRPr/>
              </a:pPr>
              <a:t>40</a:t>
            </a:fld>
            <a:endParaRPr lang="en-US"/>
          </a:p>
        </p:txBody>
      </p:sp>
      <p:sp>
        <p:nvSpPr>
          <p:cNvPr id="92162" name="Rectangle 2"/>
          <p:cNvSpPr>
            <a:spLocks noGrp="1" noChangeArrowheads="1"/>
          </p:cNvSpPr>
          <p:nvPr>
            <p:ph type="title"/>
          </p:nvPr>
        </p:nvSpPr>
        <p:spPr>
          <a:xfrm>
            <a:off x="457200" y="-76200"/>
            <a:ext cx="8229600" cy="1066800"/>
          </a:xfrm>
        </p:spPr>
        <p:txBody>
          <a:bodyPr/>
          <a:lstStyle/>
          <a:p>
            <a:pPr eaLnBrk="1" hangingPunct="1">
              <a:defRPr/>
            </a:pPr>
            <a:r>
              <a:rPr lang="en-US" smtClean="0"/>
              <a:t>Kr</a:t>
            </a:r>
          </a:p>
        </p:txBody>
      </p:sp>
      <p:sp>
        <p:nvSpPr>
          <p:cNvPr id="92163" name="Rectangle 3"/>
          <p:cNvSpPr>
            <a:spLocks noGrp="1" noChangeArrowheads="1"/>
          </p:cNvSpPr>
          <p:nvPr>
            <p:ph type="body" idx="1"/>
          </p:nvPr>
        </p:nvSpPr>
        <p:spPr>
          <a:xfrm>
            <a:off x="457200" y="838200"/>
            <a:ext cx="8229600" cy="2362200"/>
          </a:xfrm>
        </p:spPr>
        <p:txBody>
          <a:bodyPr/>
          <a:lstStyle/>
          <a:p>
            <a:pPr eaLnBrk="1" hangingPunct="1">
              <a:defRPr/>
            </a:pPr>
            <a:r>
              <a:rPr lang="en-US" sz="2400" smtClean="0"/>
              <a:t>Energy limiting stage: When max. evaporation occurs, and limited only by energy, not by water. It occurs till Cumulative evap water = REW [depend on soil: From table 19]</a:t>
            </a:r>
          </a:p>
          <a:p>
            <a:pPr eaLnBrk="1" hangingPunct="1">
              <a:defRPr/>
            </a:pPr>
            <a:r>
              <a:rPr lang="en-US" sz="2400" smtClean="0"/>
              <a:t>Falling rate stage: when not enough water is available for evaporation</a:t>
            </a:r>
          </a:p>
        </p:txBody>
      </p:sp>
      <p:pic>
        <p:nvPicPr>
          <p:cNvPr id="40965" name="Picture 4"/>
          <p:cNvPicPr>
            <a:picLocks noChangeAspect="1" noChangeArrowheads="1"/>
          </p:cNvPicPr>
          <p:nvPr/>
        </p:nvPicPr>
        <p:blipFill>
          <a:blip r:embed="rId3" cstate="print"/>
          <a:srcRect/>
          <a:stretch>
            <a:fillRect/>
          </a:stretch>
        </p:blipFill>
        <p:spPr bwMode="auto">
          <a:xfrm>
            <a:off x="0" y="3182938"/>
            <a:ext cx="4876800" cy="3675062"/>
          </a:xfrm>
          <a:prstGeom prst="rect">
            <a:avLst/>
          </a:prstGeom>
          <a:noFill/>
          <a:ln w="9525">
            <a:noFill/>
            <a:miter lim="800000"/>
            <a:headEnd/>
            <a:tailEnd/>
          </a:ln>
        </p:spPr>
      </p:pic>
      <p:pic>
        <p:nvPicPr>
          <p:cNvPr id="40966" name="Picture 5"/>
          <p:cNvPicPr>
            <a:picLocks noChangeAspect="1" noChangeArrowheads="1"/>
          </p:cNvPicPr>
          <p:nvPr/>
        </p:nvPicPr>
        <p:blipFill>
          <a:blip r:embed="rId4" cstate="print"/>
          <a:srcRect t="10799"/>
          <a:stretch>
            <a:fillRect/>
          </a:stretch>
        </p:blipFill>
        <p:spPr bwMode="auto">
          <a:xfrm>
            <a:off x="4953000" y="6129338"/>
            <a:ext cx="4191000" cy="728662"/>
          </a:xfrm>
          <a:prstGeom prst="rect">
            <a:avLst/>
          </a:prstGeom>
          <a:noFill/>
          <a:ln w="9525">
            <a:noFill/>
            <a:miter lim="800000"/>
            <a:headEnd/>
            <a:tailEnd/>
          </a:ln>
        </p:spPr>
      </p:pic>
      <p:sp>
        <p:nvSpPr>
          <p:cNvPr id="40967" name="Text Box 6"/>
          <p:cNvSpPr txBox="1">
            <a:spLocks noChangeArrowheads="1"/>
          </p:cNvSpPr>
          <p:nvPr/>
        </p:nvSpPr>
        <p:spPr bwMode="auto">
          <a:xfrm>
            <a:off x="5410200" y="3765550"/>
            <a:ext cx="3363913" cy="641350"/>
          </a:xfrm>
          <a:prstGeom prst="rect">
            <a:avLst/>
          </a:prstGeom>
          <a:noFill/>
          <a:ln w="9525">
            <a:noFill/>
            <a:miter lim="800000"/>
            <a:headEnd/>
            <a:tailEnd/>
          </a:ln>
        </p:spPr>
        <p:txBody>
          <a:bodyPr wrap="none">
            <a:spAutoFit/>
          </a:bodyPr>
          <a:lstStyle/>
          <a:p>
            <a:r>
              <a:rPr lang="en-US"/>
              <a:t>REW: Readily evaporable water</a:t>
            </a:r>
          </a:p>
          <a:p>
            <a:r>
              <a:rPr lang="en-US"/>
              <a:t>Given in TABLE 19, above side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22C7929-07EE-45D2-A3D1-290DB5CF879D}" type="slidenum">
              <a:rPr lang="en-US"/>
              <a:pPr>
                <a:defRPr/>
              </a:pPr>
              <a:t>41</a:t>
            </a:fld>
            <a:endParaRPr lang="en-US"/>
          </a:p>
        </p:txBody>
      </p:sp>
      <p:sp>
        <p:nvSpPr>
          <p:cNvPr id="98306" name="Rectangle 2"/>
          <p:cNvSpPr>
            <a:spLocks noGrp="1" noChangeArrowheads="1"/>
          </p:cNvSpPr>
          <p:nvPr>
            <p:ph type="title"/>
          </p:nvPr>
        </p:nvSpPr>
        <p:spPr/>
        <p:txBody>
          <a:bodyPr/>
          <a:lstStyle/>
          <a:p>
            <a:pPr eaLnBrk="1" hangingPunct="1">
              <a:defRPr/>
            </a:pPr>
            <a:r>
              <a:rPr lang="en-US" smtClean="0"/>
              <a:t>Kr</a:t>
            </a:r>
          </a:p>
        </p:txBody>
      </p:sp>
      <p:sp>
        <p:nvSpPr>
          <p:cNvPr id="98307" name="Rectangle 3"/>
          <p:cNvSpPr>
            <a:spLocks noGrp="1" noChangeArrowheads="1"/>
          </p:cNvSpPr>
          <p:nvPr>
            <p:ph type="body" idx="1"/>
          </p:nvPr>
        </p:nvSpPr>
        <p:spPr>
          <a:xfrm>
            <a:off x="457200" y="1981200"/>
            <a:ext cx="8229600" cy="1600200"/>
          </a:xfrm>
        </p:spPr>
        <p:txBody>
          <a:bodyPr/>
          <a:lstStyle/>
          <a:p>
            <a:pPr eaLnBrk="1" hangingPunct="1">
              <a:defRPr/>
            </a:pPr>
            <a:r>
              <a:rPr lang="en-US" sz="2800" smtClean="0"/>
              <a:t>During first stage Kr = 1</a:t>
            </a:r>
          </a:p>
          <a:p>
            <a:pPr eaLnBrk="1" hangingPunct="1">
              <a:defRPr/>
            </a:pPr>
            <a:r>
              <a:rPr lang="en-US" sz="2800" smtClean="0"/>
              <a:t>During Falling Stage Kr is computed from following:</a:t>
            </a:r>
          </a:p>
        </p:txBody>
      </p:sp>
      <p:pic>
        <p:nvPicPr>
          <p:cNvPr id="41989" name="Picture 4"/>
          <p:cNvPicPr>
            <a:picLocks noChangeAspect="1" noChangeArrowheads="1"/>
          </p:cNvPicPr>
          <p:nvPr/>
        </p:nvPicPr>
        <p:blipFill>
          <a:blip r:embed="rId3" cstate="print"/>
          <a:srcRect/>
          <a:stretch>
            <a:fillRect/>
          </a:stretch>
        </p:blipFill>
        <p:spPr bwMode="auto">
          <a:xfrm>
            <a:off x="609600" y="3733800"/>
            <a:ext cx="55626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8F3A966-35D6-4F27-BD91-4ED4193C2D43}" type="slidenum">
              <a:rPr lang="en-US"/>
              <a:pPr>
                <a:defRPr/>
              </a:pPr>
              <a:t>42</a:t>
            </a:fld>
            <a:endParaRPr lang="en-US"/>
          </a:p>
        </p:txBody>
      </p:sp>
      <p:pic>
        <p:nvPicPr>
          <p:cNvPr id="43011" name="Picture 4"/>
          <p:cNvPicPr>
            <a:picLocks noChangeAspect="1" noChangeArrowheads="1"/>
          </p:cNvPicPr>
          <p:nvPr/>
        </p:nvPicPr>
        <p:blipFill>
          <a:blip r:embed="rId3" cstate="print"/>
          <a:srcRect/>
          <a:stretch>
            <a:fillRect/>
          </a:stretch>
        </p:blipFill>
        <p:spPr bwMode="auto">
          <a:xfrm>
            <a:off x="457200" y="304800"/>
            <a:ext cx="6457950" cy="4248150"/>
          </a:xfrm>
          <a:prstGeom prst="rect">
            <a:avLst/>
          </a:prstGeom>
          <a:noFill/>
          <a:ln w="9525">
            <a:noFill/>
            <a:miter lim="800000"/>
            <a:headEnd/>
            <a:tailEnd/>
          </a:ln>
        </p:spPr>
      </p:pic>
      <p:pic>
        <p:nvPicPr>
          <p:cNvPr id="43012" name="Picture 5"/>
          <p:cNvPicPr>
            <a:picLocks noChangeAspect="1" noChangeArrowheads="1"/>
          </p:cNvPicPr>
          <p:nvPr/>
        </p:nvPicPr>
        <p:blipFill>
          <a:blip r:embed="rId4" cstate="print"/>
          <a:srcRect/>
          <a:stretch>
            <a:fillRect/>
          </a:stretch>
        </p:blipFill>
        <p:spPr bwMode="auto">
          <a:xfrm>
            <a:off x="466725" y="4581525"/>
            <a:ext cx="6467475" cy="2276475"/>
          </a:xfrm>
          <a:prstGeom prst="rect">
            <a:avLst/>
          </a:prstGeom>
          <a:noFill/>
          <a:ln w="9525">
            <a:noFill/>
            <a:miter lim="800000"/>
            <a:headEnd/>
            <a:tailEnd/>
          </a:ln>
        </p:spPr>
      </p:pic>
      <p:pic>
        <p:nvPicPr>
          <p:cNvPr id="5" name="Picture 5"/>
          <p:cNvPicPr>
            <a:picLocks noChangeAspect="1" noChangeArrowheads="1"/>
          </p:cNvPicPr>
          <p:nvPr/>
        </p:nvPicPr>
        <p:blipFill>
          <a:blip r:embed="rId5" cstate="print"/>
          <a:srcRect/>
          <a:stretch>
            <a:fillRect/>
          </a:stretch>
        </p:blipFill>
        <p:spPr bwMode="auto">
          <a:xfrm rot="5400000">
            <a:off x="6254104" y="3728096"/>
            <a:ext cx="3505200" cy="1078208"/>
          </a:xfrm>
          <a:prstGeom prst="rect">
            <a:avLst/>
          </a:prstGeom>
          <a:noFill/>
          <a:ln w="9525">
            <a:solidFill>
              <a:schemeClr val="accent4">
                <a:lumMod val="10000"/>
              </a:schemeClr>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839CF94-D440-40EE-87B3-3D51DE09E924}" type="slidenum">
              <a:rPr lang="en-US"/>
              <a:pPr>
                <a:defRPr/>
              </a:pPr>
              <a:t>43</a:t>
            </a:fld>
            <a:endParaRPr lang="en-US"/>
          </a:p>
        </p:txBody>
      </p:sp>
      <p:sp>
        <p:nvSpPr>
          <p:cNvPr id="102402" name="Rectangle 2"/>
          <p:cNvSpPr>
            <a:spLocks noGrp="1" noChangeArrowheads="1"/>
          </p:cNvSpPr>
          <p:nvPr>
            <p:ph type="title"/>
          </p:nvPr>
        </p:nvSpPr>
        <p:spPr/>
        <p:txBody>
          <a:bodyPr/>
          <a:lstStyle/>
          <a:p>
            <a:pPr eaLnBrk="1" hangingPunct="1">
              <a:defRPr/>
            </a:pPr>
            <a:r>
              <a:rPr lang="en-US" smtClean="0"/>
              <a:t>f</a:t>
            </a:r>
            <a:r>
              <a:rPr lang="en-US" baseline="-25000" smtClean="0"/>
              <a:t>we</a:t>
            </a:r>
          </a:p>
        </p:txBody>
      </p:sp>
      <p:sp>
        <p:nvSpPr>
          <p:cNvPr id="102403" name="Rectangle 3"/>
          <p:cNvSpPr>
            <a:spLocks noGrp="1" noChangeArrowheads="1"/>
          </p:cNvSpPr>
          <p:nvPr>
            <p:ph type="body" idx="1"/>
          </p:nvPr>
        </p:nvSpPr>
        <p:spPr/>
        <p:txBody>
          <a:bodyPr/>
          <a:lstStyle/>
          <a:p>
            <a:pPr eaLnBrk="1" hangingPunct="1">
              <a:defRPr/>
            </a:pPr>
            <a:r>
              <a:rPr lang="en-US" smtClean="0"/>
              <a:t>Fraction of Exposed, wet soil</a:t>
            </a:r>
          </a:p>
          <a:p>
            <a:pPr eaLnBrk="1" hangingPunct="1">
              <a:defRPr/>
            </a:pPr>
            <a:endParaRPr lang="en-US" smtClean="0"/>
          </a:p>
          <a:p>
            <a:pPr eaLnBrk="1" hangingPunct="1">
              <a:defRPr/>
            </a:pPr>
            <a:endParaRPr lang="en-US" smtClean="0"/>
          </a:p>
        </p:txBody>
      </p:sp>
      <p:pic>
        <p:nvPicPr>
          <p:cNvPr id="44037" name="Picture 4"/>
          <p:cNvPicPr>
            <a:picLocks noChangeAspect="1" noChangeArrowheads="1"/>
          </p:cNvPicPr>
          <p:nvPr/>
        </p:nvPicPr>
        <p:blipFill>
          <a:blip r:embed="rId3" cstate="print"/>
          <a:srcRect/>
          <a:stretch>
            <a:fillRect/>
          </a:stretch>
        </p:blipFill>
        <p:spPr bwMode="auto">
          <a:xfrm>
            <a:off x="1371600" y="2819400"/>
            <a:ext cx="6400800" cy="1000125"/>
          </a:xfrm>
          <a:prstGeom prst="rect">
            <a:avLst/>
          </a:prstGeom>
          <a:noFill/>
          <a:ln w="9525">
            <a:noFill/>
            <a:miter lim="800000"/>
            <a:headEnd/>
            <a:tailEnd/>
          </a:ln>
        </p:spPr>
      </p:pic>
      <p:pic>
        <p:nvPicPr>
          <p:cNvPr id="44038" name="Picture 5"/>
          <p:cNvPicPr>
            <a:picLocks noChangeAspect="1" noChangeArrowheads="1"/>
          </p:cNvPicPr>
          <p:nvPr/>
        </p:nvPicPr>
        <p:blipFill>
          <a:blip r:embed="rId4" cstate="print"/>
          <a:srcRect/>
          <a:stretch>
            <a:fillRect/>
          </a:stretch>
        </p:blipFill>
        <p:spPr bwMode="auto">
          <a:xfrm>
            <a:off x="1371600" y="3952875"/>
            <a:ext cx="4443413"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9E4BE2C-24A7-4FDE-9C09-5D86F3CB2934}" type="slidenum">
              <a:rPr lang="en-US"/>
              <a:pPr>
                <a:defRPr/>
              </a:pPr>
              <a:t>44</a:t>
            </a:fld>
            <a:endParaRPr lang="en-US"/>
          </a:p>
        </p:txBody>
      </p:sp>
      <p:sp>
        <p:nvSpPr>
          <p:cNvPr id="104450" name="Rectangle 2"/>
          <p:cNvSpPr>
            <a:spLocks noGrp="1" noChangeArrowheads="1"/>
          </p:cNvSpPr>
          <p:nvPr>
            <p:ph type="title"/>
          </p:nvPr>
        </p:nvSpPr>
        <p:spPr/>
        <p:txBody>
          <a:bodyPr/>
          <a:lstStyle/>
          <a:p>
            <a:pPr eaLnBrk="1" hangingPunct="1">
              <a:defRPr/>
            </a:pPr>
            <a:r>
              <a:rPr lang="en-US" smtClean="0"/>
              <a:t>Common fw</a:t>
            </a:r>
          </a:p>
        </p:txBody>
      </p:sp>
      <p:pic>
        <p:nvPicPr>
          <p:cNvPr id="45060" name="Picture 4"/>
          <p:cNvPicPr>
            <a:picLocks noChangeAspect="1" noChangeArrowheads="1"/>
          </p:cNvPicPr>
          <p:nvPr/>
        </p:nvPicPr>
        <p:blipFill>
          <a:blip r:embed="rId3" cstate="print"/>
          <a:srcRect/>
          <a:stretch>
            <a:fillRect/>
          </a:stretch>
        </p:blipFill>
        <p:spPr bwMode="auto">
          <a:xfrm>
            <a:off x="1300163" y="2343150"/>
            <a:ext cx="6543675" cy="2171700"/>
          </a:xfrm>
          <a:prstGeom prst="rect">
            <a:avLst/>
          </a:prstGeom>
          <a:noFill/>
          <a:ln w="9525">
            <a:noFill/>
            <a:miter lim="800000"/>
            <a:headEnd/>
            <a:tailEnd/>
          </a:ln>
        </p:spPr>
      </p:pic>
      <p:pic>
        <p:nvPicPr>
          <p:cNvPr id="45061" name="Picture 5"/>
          <p:cNvPicPr>
            <a:picLocks noChangeAspect="1" noChangeArrowheads="1"/>
          </p:cNvPicPr>
          <p:nvPr/>
        </p:nvPicPr>
        <p:blipFill>
          <a:blip r:embed="rId4" cstate="print"/>
          <a:srcRect t="17978"/>
          <a:stretch>
            <a:fillRect/>
          </a:stretch>
        </p:blipFill>
        <p:spPr bwMode="auto">
          <a:xfrm>
            <a:off x="4419600" y="4876800"/>
            <a:ext cx="3124200" cy="347663"/>
          </a:xfrm>
          <a:prstGeom prst="rect">
            <a:avLst/>
          </a:prstGeom>
          <a:noFill/>
          <a:ln w="9525">
            <a:noFill/>
            <a:miter lim="800000"/>
            <a:headEnd/>
            <a:tailEnd/>
          </a:ln>
        </p:spPr>
      </p:pic>
      <p:sp>
        <p:nvSpPr>
          <p:cNvPr id="45062" name="Text Box 6"/>
          <p:cNvSpPr txBox="1">
            <a:spLocks noChangeArrowheads="1"/>
          </p:cNvSpPr>
          <p:nvPr/>
        </p:nvSpPr>
        <p:spPr bwMode="auto">
          <a:xfrm>
            <a:off x="1812925" y="4832350"/>
            <a:ext cx="2562225" cy="366713"/>
          </a:xfrm>
          <a:prstGeom prst="rect">
            <a:avLst/>
          </a:prstGeom>
          <a:noFill/>
          <a:ln w="9525">
            <a:noFill/>
            <a:miter lim="800000"/>
            <a:headEnd/>
            <a:tailEnd/>
          </a:ln>
        </p:spPr>
        <p:txBody>
          <a:bodyPr wrap="none">
            <a:spAutoFit/>
          </a:bodyPr>
          <a:lstStyle/>
          <a:p>
            <a:r>
              <a:rPr lang="en-US"/>
              <a:t>For drip irrigation fw =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FB7AF0E-DC9D-4275-A2DC-AF8B3975556E}" type="slidenum">
              <a:rPr lang="en-US"/>
              <a:pPr>
                <a:defRPr/>
              </a:pPr>
              <a:t>45</a:t>
            </a:fld>
            <a:endParaRPr lang="en-US"/>
          </a:p>
        </p:txBody>
      </p:sp>
      <p:sp>
        <p:nvSpPr>
          <p:cNvPr id="112642" name="Rectangle 2"/>
          <p:cNvSpPr>
            <a:spLocks noGrp="1" noChangeArrowheads="1"/>
          </p:cNvSpPr>
          <p:nvPr>
            <p:ph type="title"/>
          </p:nvPr>
        </p:nvSpPr>
        <p:spPr/>
        <p:txBody>
          <a:bodyPr/>
          <a:lstStyle/>
          <a:p>
            <a:pPr eaLnBrk="1" hangingPunct="1">
              <a:defRPr/>
            </a:pPr>
            <a:r>
              <a:rPr lang="en-US" smtClean="0"/>
              <a:t>fc</a:t>
            </a:r>
          </a:p>
        </p:txBody>
      </p:sp>
      <p:pic>
        <p:nvPicPr>
          <p:cNvPr id="46084" name="Picture 4"/>
          <p:cNvPicPr>
            <a:picLocks noChangeAspect="1" noChangeArrowheads="1"/>
          </p:cNvPicPr>
          <p:nvPr/>
        </p:nvPicPr>
        <p:blipFill>
          <a:blip r:embed="rId3" cstate="print"/>
          <a:srcRect/>
          <a:stretch>
            <a:fillRect/>
          </a:stretch>
        </p:blipFill>
        <p:spPr bwMode="auto">
          <a:xfrm>
            <a:off x="500063" y="2362200"/>
            <a:ext cx="8262937" cy="1619250"/>
          </a:xfrm>
          <a:prstGeom prst="rect">
            <a:avLst/>
          </a:prstGeom>
          <a:noFill/>
          <a:ln w="9525">
            <a:noFill/>
            <a:miter lim="800000"/>
            <a:headEnd/>
            <a:tailEnd/>
          </a:ln>
        </p:spPr>
      </p:pic>
      <p:pic>
        <p:nvPicPr>
          <p:cNvPr id="46085" name="Picture 5"/>
          <p:cNvPicPr>
            <a:picLocks noChangeAspect="1" noChangeArrowheads="1"/>
          </p:cNvPicPr>
          <p:nvPr/>
        </p:nvPicPr>
        <p:blipFill>
          <a:blip r:embed="rId4" cstate="print"/>
          <a:srcRect/>
          <a:stretch>
            <a:fillRect/>
          </a:stretch>
        </p:blipFill>
        <p:spPr bwMode="auto">
          <a:xfrm>
            <a:off x="1905000" y="4495800"/>
            <a:ext cx="5667375" cy="1866900"/>
          </a:xfrm>
          <a:prstGeom prst="rect">
            <a:avLst/>
          </a:prstGeom>
          <a:noFill/>
          <a:ln w="9525">
            <a:noFill/>
            <a:miter lim="800000"/>
            <a:headEnd/>
            <a:tailEnd/>
          </a:ln>
        </p:spPr>
      </p:pic>
      <p:sp>
        <p:nvSpPr>
          <p:cNvPr id="46086" name="Text Box 6"/>
          <p:cNvSpPr txBox="1">
            <a:spLocks noChangeArrowheads="1"/>
          </p:cNvSpPr>
          <p:nvPr/>
        </p:nvSpPr>
        <p:spPr bwMode="auto">
          <a:xfrm>
            <a:off x="669925" y="5137150"/>
            <a:ext cx="1073150" cy="366713"/>
          </a:xfrm>
          <a:prstGeom prst="rect">
            <a:avLst/>
          </a:prstGeom>
          <a:noFill/>
          <a:ln w="9525">
            <a:noFill/>
            <a:miter lim="800000"/>
            <a:headEnd/>
            <a:tailEnd/>
          </a:ln>
        </p:spPr>
        <p:txBody>
          <a:bodyPr wrap="none">
            <a:spAutoFit/>
          </a:bodyPr>
          <a:lstStyle/>
          <a:p>
            <a:r>
              <a:rPr lang="en-US"/>
              <a:t>Or use</a:t>
            </a:r>
            <a:r>
              <a:rPr lang="en-US">
                <a:sym typeface="Wingdings" pitchFamily="2" charset="2"/>
              </a:rPr>
              <a:t></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04F23B-6FE3-4690-88FA-084C329B0681}" type="slidenum">
              <a:rPr lang="en-US"/>
              <a:pPr>
                <a:defRPr/>
              </a:pPr>
              <a:t>46</a:t>
            </a:fld>
            <a:endParaRPr lang="en-US"/>
          </a:p>
        </p:txBody>
      </p:sp>
      <p:sp>
        <p:nvSpPr>
          <p:cNvPr id="106498" name="Rectangle 2"/>
          <p:cNvSpPr>
            <a:spLocks noGrp="1" noChangeArrowheads="1"/>
          </p:cNvSpPr>
          <p:nvPr>
            <p:ph type="title"/>
          </p:nvPr>
        </p:nvSpPr>
        <p:spPr/>
        <p:txBody>
          <a:bodyPr/>
          <a:lstStyle/>
          <a:p>
            <a:pPr eaLnBrk="1" hangingPunct="1">
              <a:defRPr/>
            </a:pPr>
            <a:r>
              <a:rPr lang="en-US" smtClean="0"/>
              <a:t>Problem</a:t>
            </a:r>
          </a:p>
        </p:txBody>
      </p:sp>
      <p:sp>
        <p:nvSpPr>
          <p:cNvPr id="106499" name="Rectangle 3"/>
          <p:cNvSpPr>
            <a:spLocks noGrp="1" noChangeArrowheads="1"/>
          </p:cNvSpPr>
          <p:nvPr>
            <p:ph type="body" idx="1"/>
          </p:nvPr>
        </p:nvSpPr>
        <p:spPr>
          <a:xfrm>
            <a:off x="304800" y="1676400"/>
            <a:ext cx="8229600" cy="4114800"/>
          </a:xfrm>
        </p:spPr>
        <p:txBody>
          <a:bodyPr/>
          <a:lstStyle/>
          <a:p>
            <a:pPr eaLnBrk="1" hangingPunct="1">
              <a:lnSpc>
                <a:spcPct val="90000"/>
              </a:lnSpc>
              <a:buFont typeface="Wingdings" pitchFamily="2" charset="2"/>
              <a:buNone/>
              <a:defRPr/>
            </a:pPr>
            <a:r>
              <a:rPr lang="en-US" sz="2400" smtClean="0"/>
              <a:t>Construct Kc (DUAL) curve for Wheat crop in Lahore, with following data:</a:t>
            </a:r>
          </a:p>
          <a:p>
            <a:pPr eaLnBrk="1" hangingPunct="1">
              <a:lnSpc>
                <a:spcPct val="90000"/>
              </a:lnSpc>
              <a:defRPr/>
            </a:pPr>
            <a:r>
              <a:rPr lang="en-US" sz="2400" smtClean="0"/>
              <a:t>RH</a:t>
            </a:r>
            <a:r>
              <a:rPr lang="en-US" sz="2400" baseline="-25000" smtClean="0"/>
              <a:t>min</a:t>
            </a:r>
            <a:r>
              <a:rPr lang="en-US" sz="2400" smtClean="0"/>
              <a:t> = 60%</a:t>
            </a:r>
          </a:p>
          <a:p>
            <a:pPr eaLnBrk="1" hangingPunct="1">
              <a:lnSpc>
                <a:spcPct val="90000"/>
              </a:lnSpc>
              <a:defRPr/>
            </a:pPr>
            <a:r>
              <a:rPr lang="en-US" sz="2400" smtClean="0"/>
              <a:t>Frequency of Irrigation = 7 days</a:t>
            </a:r>
          </a:p>
          <a:p>
            <a:pPr eaLnBrk="1" hangingPunct="1">
              <a:lnSpc>
                <a:spcPct val="90000"/>
              </a:lnSpc>
              <a:defRPr/>
            </a:pPr>
            <a:r>
              <a:rPr lang="en-US" sz="2400" smtClean="0"/>
              <a:t>Wind Speed = 2.5 m/sec</a:t>
            </a:r>
          </a:p>
          <a:p>
            <a:pPr eaLnBrk="1" hangingPunct="1">
              <a:lnSpc>
                <a:spcPct val="90000"/>
              </a:lnSpc>
              <a:defRPr/>
            </a:pPr>
            <a:r>
              <a:rPr lang="en-US" sz="2400" smtClean="0"/>
              <a:t>Medium Soil : Silt Loam</a:t>
            </a:r>
          </a:p>
          <a:p>
            <a:pPr eaLnBrk="1" hangingPunct="1">
              <a:lnSpc>
                <a:spcPct val="90000"/>
              </a:lnSpc>
              <a:defRPr/>
            </a:pPr>
            <a:r>
              <a:rPr lang="en-US" sz="2400" smtClean="0"/>
              <a:t>Border Irrigation method</a:t>
            </a:r>
          </a:p>
          <a:p>
            <a:pPr eaLnBrk="1" hangingPunct="1">
              <a:lnSpc>
                <a:spcPct val="90000"/>
              </a:lnSpc>
              <a:defRPr/>
            </a:pPr>
            <a:r>
              <a:rPr lang="en-US" sz="2400" smtClean="0"/>
              <a:t>Assume suitable missing data.</a:t>
            </a:r>
          </a:p>
          <a:p>
            <a:pPr eaLnBrk="1" hangingPunct="1">
              <a:lnSpc>
                <a:spcPct val="90000"/>
              </a:lnSpc>
              <a:defRPr/>
            </a:pPr>
            <a:r>
              <a:rPr lang="en-US" sz="2400" smtClean="0"/>
              <a:t>Use FAO-56 Chapter 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9BC7C17-7121-49E1-BA9A-6EBE203CEA87}" type="slidenum">
              <a:rPr lang="en-US"/>
              <a:pPr>
                <a:defRPr/>
              </a:pPr>
              <a:t>5</a:t>
            </a:fld>
            <a:endParaRPr lang="en-US"/>
          </a:p>
        </p:txBody>
      </p:sp>
      <p:sp>
        <p:nvSpPr>
          <p:cNvPr id="6146" name="Rectangle 2"/>
          <p:cNvSpPr>
            <a:spLocks noGrp="1" noChangeArrowheads="1"/>
          </p:cNvSpPr>
          <p:nvPr>
            <p:ph type="title"/>
          </p:nvPr>
        </p:nvSpPr>
        <p:spPr/>
        <p:txBody>
          <a:bodyPr/>
          <a:lstStyle/>
          <a:p>
            <a:pPr eaLnBrk="1" hangingPunct="1">
              <a:defRPr/>
            </a:pPr>
            <a:r>
              <a:rPr lang="en-US" b="1" smtClean="0"/>
              <a:t>Crop coefficient approach</a:t>
            </a:r>
          </a:p>
        </p:txBody>
      </p:sp>
      <p:sp>
        <p:nvSpPr>
          <p:cNvPr id="6147" name="Rectangle 3"/>
          <p:cNvSpPr>
            <a:spLocks noGrp="1" noChangeArrowheads="1"/>
          </p:cNvSpPr>
          <p:nvPr>
            <p:ph type="body" idx="1"/>
          </p:nvPr>
        </p:nvSpPr>
        <p:spPr>
          <a:xfrm>
            <a:off x="457200" y="3021013"/>
            <a:ext cx="8229600" cy="3074987"/>
          </a:xfrm>
        </p:spPr>
        <p:txBody>
          <a:bodyPr/>
          <a:lstStyle/>
          <a:p>
            <a:pPr eaLnBrk="1" hangingPunct="1">
              <a:defRPr/>
            </a:pPr>
            <a:r>
              <a:rPr lang="en-US" sz="2800" smtClean="0"/>
              <a:t>Weather Effects are incorporated into the ET</a:t>
            </a:r>
            <a:r>
              <a:rPr lang="en-US" sz="2800" baseline="-25000" smtClean="0"/>
              <a:t>o</a:t>
            </a:r>
          </a:p>
          <a:p>
            <a:pPr eaLnBrk="1" hangingPunct="1">
              <a:defRPr/>
            </a:pPr>
            <a:r>
              <a:rPr lang="en-US" sz="2800" smtClean="0"/>
              <a:t>Kc varies with crop characteristics </a:t>
            </a:r>
          </a:p>
          <a:p>
            <a:pPr eaLnBrk="1" hangingPunct="1">
              <a:defRPr/>
            </a:pPr>
            <a:r>
              <a:rPr lang="en-US" sz="2800" smtClean="0"/>
              <a:t>Thus Kc values (for same crop) can be transferred from one place to other and from one climatic condition to other</a:t>
            </a:r>
          </a:p>
        </p:txBody>
      </p:sp>
      <p:pic>
        <p:nvPicPr>
          <p:cNvPr id="6149" name="Picture 4"/>
          <p:cNvPicPr>
            <a:picLocks noChangeAspect="1" noChangeArrowheads="1"/>
          </p:cNvPicPr>
          <p:nvPr/>
        </p:nvPicPr>
        <p:blipFill>
          <a:blip r:embed="rId3" cstate="print"/>
          <a:srcRect/>
          <a:stretch>
            <a:fillRect/>
          </a:stretch>
        </p:blipFill>
        <p:spPr bwMode="auto">
          <a:xfrm>
            <a:off x="2057400" y="1670050"/>
            <a:ext cx="4727575" cy="1301750"/>
          </a:xfrm>
          <a:prstGeom prst="rect">
            <a:avLst/>
          </a:prstGeom>
          <a:noFill/>
          <a:ln w="9525">
            <a:noFill/>
            <a:miter lim="800000"/>
            <a:headEnd/>
            <a:tailEnd/>
          </a:ln>
        </p:spPr>
      </p:pic>
      <p:sp>
        <p:nvSpPr>
          <p:cNvPr id="6150" name="AutoShape 5"/>
          <p:cNvSpPr>
            <a:spLocks noChangeArrowheads="1"/>
          </p:cNvSpPr>
          <p:nvPr/>
        </p:nvSpPr>
        <p:spPr bwMode="auto">
          <a:xfrm>
            <a:off x="6705600" y="4876800"/>
            <a:ext cx="1981200" cy="1981200"/>
          </a:xfrm>
          <a:prstGeom prst="irregularSeal1">
            <a:avLst/>
          </a:prstGeom>
          <a:solidFill>
            <a:schemeClr val="accent1"/>
          </a:solidFill>
          <a:ln w="9525">
            <a:solidFill>
              <a:schemeClr val="tx1"/>
            </a:solidFill>
            <a:miter lim="800000"/>
            <a:headEnd/>
            <a:tailEnd/>
          </a:ln>
        </p:spPr>
        <p:txBody>
          <a:bodyPr wrap="none" anchor="ctr"/>
          <a:lstStyle/>
          <a:p>
            <a:pPr algn="ctr" eaLnBrk="1" hangingPunct="1"/>
            <a:r>
              <a:rPr lang="en-US" sz="1200" b="1">
                <a:latin typeface="Arial" charset="0"/>
              </a:rPr>
              <a:t>Primary Reason for </a:t>
            </a:r>
          </a:p>
          <a:p>
            <a:pPr algn="ctr" eaLnBrk="1" hangingPunct="1"/>
            <a:r>
              <a:rPr lang="en-US" sz="1200" b="1">
                <a:latin typeface="Arial" charset="0"/>
              </a:rPr>
              <a:t>Global Acceptance of </a:t>
            </a:r>
          </a:p>
          <a:p>
            <a:pPr algn="ctr" eaLnBrk="1" hangingPunct="1"/>
            <a:r>
              <a:rPr lang="en-US" sz="1200" b="1">
                <a:latin typeface="Arial" charset="0"/>
              </a:rPr>
              <a:t>Crop Coeff. Method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17A737-92F2-418E-A50A-9F456486F343}" type="slidenum">
              <a:rPr lang="en-US"/>
              <a:pPr>
                <a:defRPr/>
              </a:pPr>
              <a:t>6</a:t>
            </a:fld>
            <a:endParaRPr lang="en-US"/>
          </a:p>
        </p:txBody>
      </p:sp>
      <p:sp>
        <p:nvSpPr>
          <p:cNvPr id="7170" name="Rectangle 2"/>
          <p:cNvSpPr>
            <a:spLocks noGrp="1" noChangeArrowheads="1"/>
          </p:cNvSpPr>
          <p:nvPr>
            <p:ph type="title"/>
          </p:nvPr>
        </p:nvSpPr>
        <p:spPr/>
        <p:txBody>
          <a:bodyPr/>
          <a:lstStyle/>
          <a:p>
            <a:pPr eaLnBrk="1" hangingPunct="1">
              <a:defRPr/>
            </a:pPr>
            <a:r>
              <a:rPr lang="en-US" smtClean="0"/>
              <a:t>Crop Characteristics Affecting K</a:t>
            </a:r>
            <a:r>
              <a:rPr lang="en-US" baseline="-25000" smtClean="0"/>
              <a:t>c</a:t>
            </a:r>
          </a:p>
        </p:txBody>
      </p:sp>
      <p:sp>
        <p:nvSpPr>
          <p:cNvPr id="7171" name="Rectangle 3"/>
          <p:cNvSpPr>
            <a:spLocks noGrp="1" noChangeArrowheads="1"/>
          </p:cNvSpPr>
          <p:nvPr>
            <p:ph type="body" idx="1"/>
          </p:nvPr>
        </p:nvSpPr>
        <p:spPr/>
        <p:txBody>
          <a:bodyPr/>
          <a:lstStyle/>
          <a:p>
            <a:pPr eaLnBrk="1" hangingPunct="1">
              <a:lnSpc>
                <a:spcPct val="80000"/>
              </a:lnSpc>
              <a:defRPr/>
            </a:pPr>
            <a:r>
              <a:rPr lang="en-US" sz="1800" dirty="0" smtClean="0"/>
              <a:t>Crop height. </a:t>
            </a:r>
          </a:p>
          <a:p>
            <a:pPr lvl="1" eaLnBrk="1" hangingPunct="1">
              <a:lnSpc>
                <a:spcPct val="80000"/>
              </a:lnSpc>
              <a:defRPr/>
            </a:pPr>
            <a:r>
              <a:rPr lang="en-US" sz="1600" dirty="0" smtClean="0"/>
              <a:t>It influences the aerodynamic resistance term, </a:t>
            </a:r>
            <a:r>
              <a:rPr lang="en-US" sz="1600" b="1" dirty="0" err="1" smtClean="0"/>
              <a:t>r</a:t>
            </a:r>
            <a:r>
              <a:rPr lang="en-US" sz="1600" b="1" baseline="-25000" dirty="0" err="1" smtClean="0"/>
              <a:t>a</a:t>
            </a:r>
            <a:r>
              <a:rPr lang="en-US" sz="1600" dirty="0" smtClean="0"/>
              <a:t>, and the turbulent transfer of </a:t>
            </a:r>
            <a:r>
              <a:rPr lang="en-US" sz="1600" dirty="0" err="1" smtClean="0"/>
              <a:t>vapour</a:t>
            </a:r>
            <a:r>
              <a:rPr lang="en-US" sz="1600" dirty="0" smtClean="0"/>
              <a:t> from the crop into the atmosphere. </a:t>
            </a:r>
          </a:p>
          <a:p>
            <a:pPr eaLnBrk="1" hangingPunct="1">
              <a:lnSpc>
                <a:spcPct val="80000"/>
              </a:lnSpc>
              <a:defRPr/>
            </a:pPr>
            <a:r>
              <a:rPr lang="en-US" sz="1800" dirty="0" err="1" smtClean="0"/>
              <a:t>Albedo</a:t>
            </a:r>
            <a:r>
              <a:rPr lang="en-US" sz="1800" dirty="0" smtClean="0"/>
              <a:t> (reflectance). </a:t>
            </a:r>
          </a:p>
          <a:p>
            <a:pPr lvl="1" eaLnBrk="1" hangingPunct="1">
              <a:lnSpc>
                <a:spcPct val="80000"/>
              </a:lnSpc>
              <a:defRPr/>
            </a:pPr>
            <a:r>
              <a:rPr lang="en-US" sz="1600" dirty="0" smtClean="0"/>
              <a:t>depends on </a:t>
            </a:r>
          </a:p>
          <a:p>
            <a:pPr lvl="2" eaLnBrk="1" hangingPunct="1">
              <a:lnSpc>
                <a:spcPct val="80000"/>
              </a:lnSpc>
              <a:defRPr/>
            </a:pPr>
            <a:r>
              <a:rPr lang="en-US" sz="1400" dirty="0" smtClean="0"/>
              <a:t>fraction of ground covered by vegetation and </a:t>
            </a:r>
          </a:p>
          <a:p>
            <a:pPr lvl="2" eaLnBrk="1" hangingPunct="1">
              <a:lnSpc>
                <a:spcPct val="80000"/>
              </a:lnSpc>
              <a:defRPr/>
            </a:pPr>
            <a:r>
              <a:rPr lang="en-US" sz="1400" dirty="0" smtClean="0"/>
              <a:t>soil surface wetness. </a:t>
            </a:r>
          </a:p>
          <a:p>
            <a:pPr lvl="1" eaLnBrk="1" hangingPunct="1">
              <a:lnSpc>
                <a:spcPct val="80000"/>
              </a:lnSpc>
              <a:defRPr/>
            </a:pPr>
            <a:r>
              <a:rPr lang="en-US" sz="1600" dirty="0" err="1" smtClean="0"/>
              <a:t>Albedo</a:t>
            </a:r>
            <a:r>
              <a:rPr lang="en-US" sz="1600" dirty="0" smtClean="0"/>
              <a:t> influences the net radiation, </a:t>
            </a:r>
            <a:r>
              <a:rPr lang="en-US" sz="1600" dirty="0" err="1" smtClean="0"/>
              <a:t>R</a:t>
            </a:r>
            <a:r>
              <a:rPr lang="en-US" sz="1600" baseline="-25000" dirty="0" err="1" smtClean="0"/>
              <a:t>n</a:t>
            </a:r>
            <a:endParaRPr lang="en-US" sz="1600" baseline="-25000" dirty="0" smtClean="0"/>
          </a:p>
          <a:p>
            <a:pPr eaLnBrk="1" hangingPunct="1">
              <a:lnSpc>
                <a:spcPct val="80000"/>
              </a:lnSpc>
              <a:defRPr/>
            </a:pPr>
            <a:r>
              <a:rPr lang="en-US" sz="1800" dirty="0" smtClean="0"/>
              <a:t>Canopy resistance (</a:t>
            </a:r>
            <a:r>
              <a:rPr lang="en-US" sz="1800" dirty="0" err="1" smtClean="0"/>
              <a:t>r</a:t>
            </a:r>
            <a:r>
              <a:rPr lang="en-US" sz="1800" baseline="-25000" dirty="0" err="1" smtClean="0"/>
              <a:t>s</a:t>
            </a:r>
            <a:r>
              <a:rPr lang="en-US" sz="1800" dirty="0" smtClean="0"/>
              <a:t>).</a:t>
            </a:r>
          </a:p>
          <a:p>
            <a:pPr lvl="1" eaLnBrk="1" hangingPunct="1">
              <a:lnSpc>
                <a:spcPct val="80000"/>
              </a:lnSpc>
              <a:defRPr/>
            </a:pPr>
            <a:r>
              <a:rPr lang="en-US" sz="1600" dirty="0" smtClean="0"/>
              <a:t>depends on </a:t>
            </a:r>
          </a:p>
          <a:p>
            <a:pPr lvl="2" eaLnBrk="1" hangingPunct="1">
              <a:lnSpc>
                <a:spcPct val="80000"/>
              </a:lnSpc>
              <a:defRPr/>
            </a:pPr>
            <a:r>
              <a:rPr lang="en-US" sz="1400" dirty="0" smtClean="0"/>
              <a:t>leaf area (number of stomata), </a:t>
            </a:r>
          </a:p>
          <a:p>
            <a:pPr lvl="2" eaLnBrk="1" hangingPunct="1">
              <a:lnSpc>
                <a:spcPct val="80000"/>
              </a:lnSpc>
              <a:defRPr/>
            </a:pPr>
            <a:r>
              <a:rPr lang="en-US" sz="1400" dirty="0" smtClean="0"/>
              <a:t>leaf age and condition, and </a:t>
            </a:r>
          </a:p>
          <a:p>
            <a:pPr lvl="2" eaLnBrk="1" hangingPunct="1">
              <a:lnSpc>
                <a:spcPct val="80000"/>
              </a:lnSpc>
              <a:defRPr/>
            </a:pPr>
            <a:r>
              <a:rPr lang="en-US" sz="1400" dirty="0" smtClean="0"/>
              <a:t>the degree of </a:t>
            </a:r>
            <a:r>
              <a:rPr lang="en-US" sz="1400" dirty="0" err="1" smtClean="0"/>
              <a:t>stomatal</a:t>
            </a:r>
            <a:r>
              <a:rPr lang="en-US" sz="1400" dirty="0" smtClean="0"/>
              <a:t> control. </a:t>
            </a:r>
          </a:p>
          <a:p>
            <a:pPr lvl="1" eaLnBrk="1" hangingPunct="1">
              <a:lnSpc>
                <a:spcPct val="80000"/>
              </a:lnSpc>
              <a:defRPr/>
            </a:pPr>
            <a:r>
              <a:rPr lang="en-US" sz="1600" dirty="0" smtClean="0"/>
              <a:t>The canopy resistance influences the surface resistance, </a:t>
            </a:r>
            <a:r>
              <a:rPr lang="en-US" sz="1600" b="1" dirty="0" err="1" smtClean="0"/>
              <a:t>r</a:t>
            </a:r>
            <a:r>
              <a:rPr lang="en-US" sz="1600" b="1" baseline="-25000" dirty="0" err="1" smtClean="0"/>
              <a:t>s</a:t>
            </a:r>
            <a:r>
              <a:rPr lang="en-US" sz="1600" dirty="0" smtClean="0"/>
              <a:t>.</a:t>
            </a:r>
          </a:p>
          <a:p>
            <a:pPr eaLnBrk="1" hangingPunct="1">
              <a:lnSpc>
                <a:spcPct val="80000"/>
              </a:lnSpc>
              <a:defRPr/>
            </a:pPr>
            <a:r>
              <a:rPr lang="en-US" sz="1800" dirty="0" smtClean="0"/>
              <a:t>Evaporation from soil, especially exposed soil.</a:t>
            </a:r>
          </a:p>
          <a:p>
            <a:pPr lvl="1" eaLnBrk="1" hangingPunct="1">
              <a:lnSpc>
                <a:spcPct val="80000"/>
              </a:lnSpc>
              <a:defRPr/>
            </a:pPr>
            <a:r>
              <a:rPr lang="en-US" sz="1600" dirty="0" smtClean="0"/>
              <a:t>depends on</a:t>
            </a:r>
          </a:p>
          <a:p>
            <a:pPr lvl="2" eaLnBrk="1" hangingPunct="1">
              <a:lnSpc>
                <a:spcPct val="80000"/>
              </a:lnSpc>
              <a:defRPr/>
            </a:pPr>
            <a:r>
              <a:rPr lang="en-US" sz="1400" dirty="0" smtClean="0"/>
              <a:t>Bare soil area,</a:t>
            </a:r>
          </a:p>
          <a:p>
            <a:pPr lvl="2" eaLnBrk="1" hangingPunct="1">
              <a:lnSpc>
                <a:spcPct val="80000"/>
              </a:lnSpc>
              <a:defRPr/>
            </a:pPr>
            <a:r>
              <a:rPr lang="en-US" sz="1400" dirty="0" smtClean="0"/>
              <a:t>Leaf area</a:t>
            </a:r>
          </a:p>
          <a:p>
            <a:pPr lvl="1" eaLnBrk="1" hangingPunct="1">
              <a:lnSpc>
                <a:spcPct val="80000"/>
              </a:lnSpc>
              <a:defRPr/>
            </a:pPr>
            <a:endParaRPr lang="en-US" sz="1600" dirty="0" smtClean="0"/>
          </a:p>
          <a:p>
            <a:pPr lvl="1" eaLnBrk="1" hangingPunct="1">
              <a:lnSpc>
                <a:spcPct val="80000"/>
              </a:lnSpc>
              <a:defRPr/>
            </a:pPr>
            <a:endParaRPr lang="en-US" sz="16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1D1A096-3EDC-4CC0-B029-DA840134FB6A}" type="slidenum">
              <a:rPr lang="en-US"/>
              <a:pPr>
                <a:defRPr/>
              </a:pPr>
              <a:t>7</a:t>
            </a:fld>
            <a:endParaRPr lang="en-US"/>
          </a:p>
        </p:txBody>
      </p:sp>
      <p:sp>
        <p:nvSpPr>
          <p:cNvPr id="8194" name="Rectangle 2"/>
          <p:cNvSpPr>
            <a:spLocks noGrp="1" noChangeArrowheads="1"/>
          </p:cNvSpPr>
          <p:nvPr>
            <p:ph type="title"/>
          </p:nvPr>
        </p:nvSpPr>
        <p:spPr>
          <a:xfrm>
            <a:off x="457200" y="76200"/>
            <a:ext cx="8229600" cy="1371600"/>
          </a:xfrm>
        </p:spPr>
        <p:txBody>
          <a:bodyPr/>
          <a:lstStyle/>
          <a:p>
            <a:pPr eaLnBrk="1" hangingPunct="1">
              <a:defRPr/>
            </a:pPr>
            <a:r>
              <a:rPr lang="en-US" smtClean="0"/>
              <a:t>Some typical Kc</a:t>
            </a:r>
          </a:p>
        </p:txBody>
      </p:sp>
      <p:pic>
        <p:nvPicPr>
          <p:cNvPr id="8196" name="Picture 4"/>
          <p:cNvPicPr>
            <a:picLocks noChangeAspect="1" noChangeArrowheads="1"/>
          </p:cNvPicPr>
          <p:nvPr/>
        </p:nvPicPr>
        <p:blipFill>
          <a:blip r:embed="rId3" cstate="print"/>
          <a:srcRect/>
          <a:stretch>
            <a:fillRect/>
          </a:stretch>
        </p:blipFill>
        <p:spPr bwMode="auto">
          <a:xfrm>
            <a:off x="2514600" y="1371600"/>
            <a:ext cx="6477000" cy="4652963"/>
          </a:xfrm>
          <a:prstGeom prst="rect">
            <a:avLst/>
          </a:prstGeom>
          <a:noFill/>
          <a:ln w="9525">
            <a:noFill/>
            <a:miter lim="800000"/>
            <a:headEnd/>
            <a:tailEnd/>
          </a:ln>
        </p:spPr>
      </p:pic>
      <p:sp>
        <p:nvSpPr>
          <p:cNvPr id="8197" name="Text Box 8"/>
          <p:cNvSpPr>
            <a:spLocks noGrp="1" noChangeArrowheads="1"/>
          </p:cNvSpPr>
          <p:nvPr>
            <p:ph type="body" idx="1"/>
          </p:nvPr>
        </p:nvSpPr>
        <p:spPr>
          <a:xfrm>
            <a:off x="152400" y="2667000"/>
            <a:ext cx="2362200" cy="4191000"/>
          </a:xfrm>
          <a:noFill/>
        </p:spPr>
        <p:txBody>
          <a:bodyPr/>
          <a:lstStyle/>
          <a:p>
            <a:pPr eaLnBrk="1" hangingPunct="1">
              <a:lnSpc>
                <a:spcPct val="80000"/>
              </a:lnSpc>
            </a:pPr>
            <a:r>
              <a:rPr lang="en-US" sz="1800" smtClean="0">
                <a:effectLst/>
              </a:rPr>
              <a:t>Pineapple closes its stomata during day</a:t>
            </a:r>
          </a:p>
          <a:p>
            <a:pPr eaLnBrk="1" hangingPunct="1">
              <a:lnSpc>
                <a:spcPct val="80000"/>
              </a:lnSpc>
            </a:pPr>
            <a:r>
              <a:rPr lang="en-US" sz="1800" smtClean="0">
                <a:effectLst/>
              </a:rPr>
              <a:t>Citrus and deciduous trees have stomata on one side of leave only</a:t>
            </a:r>
          </a:p>
          <a:p>
            <a:pPr eaLnBrk="1" hangingPunct="1">
              <a:lnSpc>
                <a:spcPct val="80000"/>
              </a:lnSpc>
            </a:pPr>
            <a:r>
              <a:rPr lang="en-US" sz="1800" smtClean="0">
                <a:effectLst/>
              </a:rPr>
              <a:t>Tall crops have higher Kc</a:t>
            </a:r>
          </a:p>
          <a:p>
            <a:pPr eaLnBrk="1" hangingPunct="1">
              <a:lnSpc>
                <a:spcPct val="80000"/>
              </a:lnSpc>
            </a:pPr>
            <a:r>
              <a:rPr lang="en-US" sz="1800" smtClean="0">
                <a:effectLst/>
              </a:rPr>
              <a:t>Low density of crop/trees will cause low Kc</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93490AA-B282-47B3-A05F-B4E5D312F98C}" type="slidenum">
              <a:rPr lang="en-US"/>
              <a:pPr>
                <a:defRPr/>
              </a:pPr>
              <a:t>8</a:t>
            </a:fld>
            <a:endParaRPr lang="en-US"/>
          </a:p>
        </p:txBody>
      </p:sp>
      <p:sp>
        <p:nvSpPr>
          <p:cNvPr id="20482" name="Rectangle 2"/>
          <p:cNvSpPr>
            <a:spLocks noGrp="1" noChangeArrowheads="1"/>
          </p:cNvSpPr>
          <p:nvPr>
            <p:ph type="title"/>
          </p:nvPr>
        </p:nvSpPr>
        <p:spPr/>
        <p:txBody>
          <a:bodyPr/>
          <a:lstStyle/>
          <a:p>
            <a:pPr eaLnBrk="1" hangingPunct="1">
              <a:defRPr/>
            </a:pPr>
            <a:r>
              <a:rPr lang="en-US" smtClean="0"/>
              <a:t>Effect of evaporation on Kc</a:t>
            </a:r>
          </a:p>
        </p:txBody>
      </p:sp>
      <p:sp>
        <p:nvSpPr>
          <p:cNvPr id="20483" name="Rectangle 3"/>
          <p:cNvSpPr>
            <a:spLocks noGrp="1" noChangeArrowheads="1"/>
          </p:cNvSpPr>
          <p:nvPr>
            <p:ph type="body" idx="1"/>
          </p:nvPr>
        </p:nvSpPr>
        <p:spPr>
          <a:xfrm>
            <a:off x="457200" y="2362200"/>
            <a:ext cx="2590800" cy="1828800"/>
          </a:xfrm>
        </p:spPr>
        <p:txBody>
          <a:bodyPr/>
          <a:lstStyle/>
          <a:p>
            <a:pPr eaLnBrk="1" hangingPunct="1">
              <a:buFont typeface="Wingdings" pitchFamily="2" charset="2"/>
              <a:buNone/>
              <a:defRPr/>
            </a:pPr>
            <a:r>
              <a:rPr lang="en-US" sz="2000" smtClean="0"/>
              <a:t>	If soil surface is kept wet all the time then Kc</a:t>
            </a:r>
            <a:r>
              <a:rPr lang="en-US" sz="2000" smtClean="0">
                <a:sym typeface="Symbol" pitchFamily="18" charset="2"/>
              </a:rPr>
              <a:t></a:t>
            </a:r>
            <a:r>
              <a:rPr lang="en-US" sz="2000" smtClean="0"/>
              <a:t>1.1</a:t>
            </a:r>
          </a:p>
          <a:p>
            <a:pPr eaLnBrk="1" hangingPunct="1">
              <a:buFont typeface="Wingdings" pitchFamily="2" charset="2"/>
              <a:buNone/>
              <a:defRPr/>
            </a:pPr>
            <a:r>
              <a:rPr lang="en-US" sz="2000" smtClean="0"/>
              <a:t>Else</a:t>
            </a:r>
          </a:p>
          <a:p>
            <a:pPr eaLnBrk="1" hangingPunct="1">
              <a:buFont typeface="Wingdings" pitchFamily="2" charset="2"/>
              <a:buNone/>
              <a:defRPr/>
            </a:pPr>
            <a:r>
              <a:rPr lang="en-US" sz="2000" smtClean="0"/>
              <a:t>	It varies as shown</a:t>
            </a:r>
          </a:p>
        </p:txBody>
      </p:sp>
      <p:pic>
        <p:nvPicPr>
          <p:cNvPr id="9221" name="Picture 4"/>
          <p:cNvPicPr>
            <a:picLocks noChangeAspect="1" noChangeArrowheads="1"/>
          </p:cNvPicPr>
          <p:nvPr/>
        </p:nvPicPr>
        <p:blipFill>
          <a:blip r:embed="rId3" cstate="print"/>
          <a:srcRect/>
          <a:stretch>
            <a:fillRect/>
          </a:stretch>
        </p:blipFill>
        <p:spPr bwMode="auto">
          <a:xfrm>
            <a:off x="3132138" y="1949450"/>
            <a:ext cx="5859462" cy="368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F56A833A-5458-4230-AD17-2F7DF210FE7D}" type="slidenum">
              <a:rPr lang="en-US"/>
              <a:pPr>
                <a:defRPr/>
              </a:pPr>
              <a:t>9</a:t>
            </a:fld>
            <a:endParaRPr lang="en-US"/>
          </a:p>
        </p:txBody>
      </p:sp>
      <p:sp>
        <p:nvSpPr>
          <p:cNvPr id="9221" name="Rectangle 5"/>
          <p:cNvSpPr>
            <a:spLocks noGrp="1" noChangeArrowheads="1"/>
          </p:cNvSpPr>
          <p:nvPr>
            <p:ph type="title"/>
          </p:nvPr>
        </p:nvSpPr>
        <p:spPr/>
        <p:txBody>
          <a:bodyPr/>
          <a:lstStyle/>
          <a:p>
            <a:pPr eaLnBrk="1" hangingPunct="1">
              <a:defRPr/>
            </a:pPr>
            <a:r>
              <a:rPr lang="en-US" sz="4000" smtClean="0"/>
              <a:t>Crop growth stages for various kinds of crops</a:t>
            </a:r>
          </a:p>
        </p:txBody>
      </p:sp>
      <p:sp>
        <p:nvSpPr>
          <p:cNvPr id="9222" name="Rectangle 6"/>
          <p:cNvSpPr>
            <a:spLocks noGrp="1" noChangeArrowheads="1"/>
          </p:cNvSpPr>
          <p:nvPr>
            <p:ph type="body" sz="half" idx="1"/>
          </p:nvPr>
        </p:nvSpPr>
        <p:spPr>
          <a:xfrm>
            <a:off x="228600" y="1981200"/>
            <a:ext cx="4038600" cy="4114800"/>
          </a:xfrm>
        </p:spPr>
        <p:txBody>
          <a:bodyPr/>
          <a:lstStyle/>
          <a:p>
            <a:pPr eaLnBrk="1" hangingPunct="1">
              <a:defRPr/>
            </a:pPr>
            <a:r>
              <a:rPr lang="en-US" sz="2400" dirty="0" smtClean="0"/>
              <a:t>Initial (0-10% cover)</a:t>
            </a:r>
          </a:p>
          <a:p>
            <a:pPr eaLnBrk="1" hangingPunct="1">
              <a:defRPr/>
            </a:pPr>
            <a:r>
              <a:rPr lang="en-US" sz="2400" dirty="0" smtClean="0"/>
              <a:t>Crop Development (cover = 10%-100%) or LAI =&gt;3 </a:t>
            </a:r>
          </a:p>
          <a:p>
            <a:pPr eaLnBrk="1" hangingPunct="1">
              <a:defRPr/>
            </a:pPr>
            <a:r>
              <a:rPr lang="en-US" sz="2400" dirty="0" smtClean="0"/>
              <a:t>Mid Season (from Full Cover to maturity)</a:t>
            </a:r>
          </a:p>
          <a:p>
            <a:pPr eaLnBrk="1" hangingPunct="1">
              <a:defRPr/>
            </a:pPr>
            <a:r>
              <a:rPr lang="en-US" sz="2400" dirty="0" smtClean="0"/>
              <a:t>Late Season (from maturity to harvest)</a:t>
            </a:r>
          </a:p>
        </p:txBody>
      </p:sp>
      <p:pic>
        <p:nvPicPr>
          <p:cNvPr id="10245" name="Picture 8"/>
          <p:cNvPicPr>
            <a:picLocks noGrp="1" noChangeAspect="1" noChangeArrowheads="1"/>
          </p:cNvPicPr>
          <p:nvPr>
            <p:ph sz="half" idx="2"/>
          </p:nvPr>
        </p:nvPicPr>
        <p:blipFill>
          <a:blip r:embed="rId3" cstate="print"/>
          <a:srcRect/>
          <a:stretch>
            <a:fillRect/>
          </a:stretch>
        </p:blipFill>
        <p:spPr>
          <a:xfrm>
            <a:off x="4343400" y="2495550"/>
            <a:ext cx="4800600" cy="3295650"/>
          </a:xfr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3797</TotalTime>
  <Words>1519</Words>
  <Application>Microsoft Office PowerPoint</Application>
  <PresentationFormat>On-screen Show (4:3)</PresentationFormat>
  <Paragraphs>292</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Textured</vt:lpstr>
      <vt:lpstr>Crop Coefficients (Kc) </vt:lpstr>
      <vt:lpstr>Crop evapotranspiration under standard conditions (ETc) </vt:lpstr>
      <vt:lpstr>Crop Coefficients: Calculation Approaches</vt:lpstr>
      <vt:lpstr>Methods of estimating ETc</vt:lpstr>
      <vt:lpstr>Crop coefficient approach</vt:lpstr>
      <vt:lpstr>Crop Characteristics Affecting Kc</vt:lpstr>
      <vt:lpstr>Some typical Kc</vt:lpstr>
      <vt:lpstr>Effect of evaporation on Kc</vt:lpstr>
      <vt:lpstr>Crop growth stages for various kinds of crops</vt:lpstr>
      <vt:lpstr>Kc for Standard Climatic Condition</vt:lpstr>
      <vt:lpstr>Generalized Kc Values (single crop coeff.)</vt:lpstr>
      <vt:lpstr>Generalized Kc Values (dual crop coeff.)</vt:lpstr>
      <vt:lpstr>Kc calculation flowchart</vt:lpstr>
      <vt:lpstr>Calculation steps</vt:lpstr>
      <vt:lpstr>Crop growth stages (Table 11 in FAO-56)</vt:lpstr>
      <vt:lpstr>Crop growth stages</vt:lpstr>
      <vt:lpstr>Crop growth stages</vt:lpstr>
      <vt:lpstr>Kc values (Table 12 in FAO-56)</vt:lpstr>
      <vt:lpstr>Improve Kcin based on:</vt:lpstr>
      <vt:lpstr>Kcin based on frequency of wetting &amp; infiltration</vt:lpstr>
      <vt:lpstr>Kcin For High Wetting &amp; Infiltration   (&gt;=40mm)  Fig-30 in FAO-56</vt:lpstr>
      <vt:lpstr>USDA Textural Triangle</vt:lpstr>
      <vt:lpstr>For average wetting event</vt:lpstr>
      <vt:lpstr>Adjustment for fraction of wetting fw</vt:lpstr>
      <vt:lpstr>Other adjustments for Kcin</vt:lpstr>
      <vt:lpstr>Adjustment of Kc mid</vt:lpstr>
      <vt:lpstr>Adjustment to Kcend</vt:lpstr>
      <vt:lpstr>Expected Kcend values</vt:lpstr>
      <vt:lpstr>Construction of Kc Curve</vt:lpstr>
      <vt:lpstr>Problem</vt:lpstr>
      <vt:lpstr>Dual Crop Coefficients</vt:lpstr>
      <vt:lpstr>Procedure</vt:lpstr>
      <vt:lpstr>Kc calculation flowchart</vt:lpstr>
      <vt:lpstr>Kcb for various crops  (Part of Table 17 FAO-56)</vt:lpstr>
      <vt:lpstr>Adjust Kcb.mid and Kcb.end for Climate conditions</vt:lpstr>
      <vt:lpstr>Procedure for Ke</vt:lpstr>
      <vt:lpstr>Kc max</vt:lpstr>
      <vt:lpstr>Kr calculation</vt:lpstr>
      <vt:lpstr>Estimation of Kr: </vt:lpstr>
      <vt:lpstr>Kr</vt:lpstr>
      <vt:lpstr>Kr</vt:lpstr>
      <vt:lpstr>Slide 42</vt:lpstr>
      <vt:lpstr>fwe</vt:lpstr>
      <vt:lpstr>Common fw</vt:lpstr>
      <vt:lpstr>fc</vt:lpstr>
      <vt:lpstr>Problem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Lectuer-4</dc:title>
  <dc:creator>UET</dc:creator>
  <cp:lastModifiedBy>Usman Ali</cp:lastModifiedBy>
  <cp:revision>139</cp:revision>
  <dcterms:created xsi:type="dcterms:W3CDTF">2009-04-16T13:35:39Z</dcterms:created>
  <dcterms:modified xsi:type="dcterms:W3CDTF">2017-03-01T08:04:24Z</dcterms:modified>
</cp:coreProperties>
</file>