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 id="2147483665" r:id="rId2"/>
    <p:sldMasterId id="2147483715" r:id="rId3"/>
  </p:sldMasterIdLst>
  <p:notesMasterIdLst>
    <p:notesMasterId r:id="rId70"/>
  </p:notesMasterIdLst>
  <p:sldIdLst>
    <p:sldId id="300" r:id="rId4"/>
    <p:sldId id="323" r:id="rId5"/>
    <p:sldId id="302" r:id="rId6"/>
    <p:sldId id="304" r:id="rId7"/>
    <p:sldId id="407" r:id="rId8"/>
    <p:sldId id="305" r:id="rId9"/>
    <p:sldId id="306" r:id="rId10"/>
    <p:sldId id="312" r:id="rId11"/>
    <p:sldId id="307" r:id="rId12"/>
    <p:sldId id="308" r:id="rId13"/>
    <p:sldId id="311" r:id="rId14"/>
    <p:sldId id="310" r:id="rId15"/>
    <p:sldId id="313" r:id="rId16"/>
    <p:sldId id="314" r:id="rId17"/>
    <p:sldId id="315" r:id="rId18"/>
    <p:sldId id="316" r:id="rId19"/>
    <p:sldId id="317" r:id="rId20"/>
    <p:sldId id="318" r:id="rId21"/>
    <p:sldId id="319"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9" r:id="rId37"/>
    <p:sldId id="340" r:id="rId38"/>
    <p:sldId id="341" r:id="rId39"/>
    <p:sldId id="342" r:id="rId40"/>
    <p:sldId id="343" r:id="rId41"/>
    <p:sldId id="344" r:id="rId42"/>
    <p:sldId id="345" r:id="rId43"/>
    <p:sldId id="346" r:id="rId44"/>
    <p:sldId id="374" r:id="rId45"/>
    <p:sldId id="375" r:id="rId46"/>
    <p:sldId id="376" r:id="rId47"/>
    <p:sldId id="377" r:id="rId48"/>
    <p:sldId id="399" r:id="rId49"/>
    <p:sldId id="397" r:id="rId50"/>
    <p:sldId id="398" r:id="rId51"/>
    <p:sldId id="378" r:id="rId52"/>
    <p:sldId id="403" r:id="rId53"/>
    <p:sldId id="379" r:id="rId54"/>
    <p:sldId id="380" r:id="rId55"/>
    <p:sldId id="402" r:id="rId56"/>
    <p:sldId id="381" r:id="rId57"/>
    <p:sldId id="384" r:id="rId58"/>
    <p:sldId id="385" r:id="rId59"/>
    <p:sldId id="386" r:id="rId60"/>
    <p:sldId id="387" r:id="rId61"/>
    <p:sldId id="404" r:id="rId62"/>
    <p:sldId id="388" r:id="rId63"/>
    <p:sldId id="389" r:id="rId64"/>
    <p:sldId id="390" r:id="rId65"/>
    <p:sldId id="391" r:id="rId66"/>
    <p:sldId id="405" r:id="rId67"/>
    <p:sldId id="406" r:id="rId68"/>
    <p:sldId id="408"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D8F"/>
    <a:srgbClr val="DBF296"/>
    <a:srgbClr val="DCF1A7"/>
    <a:srgbClr val="DBF2B8"/>
    <a:srgbClr val="DBE696"/>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9" autoAdjust="0"/>
  </p:normalViewPr>
  <p:slideViewPr>
    <p:cSldViewPr>
      <p:cViewPr varScale="1">
        <p:scale>
          <a:sx n="45" d="100"/>
          <a:sy n="45" d="100"/>
        </p:scale>
        <p:origin x="-588" y="-9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53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36.xml"/><Relationship Id="rId1"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9524642752989211E-2"/>
          <c:y val="2.1004566210045671E-2"/>
          <c:w val="0.89350617283950662"/>
          <c:h val="0.91963470319634699"/>
        </c:manualLayout>
      </c:layout>
      <c:scatterChart>
        <c:scatterStyle val="lineMarker"/>
        <c:ser>
          <c:idx val="3"/>
          <c:order val="0"/>
          <c:tx>
            <c:strRef>
              <c:f>Sheet1!$B$1</c:f>
              <c:strCache>
                <c:ptCount val="1"/>
                <c:pt idx="0">
                  <c:v>X2</c:v>
                </c:pt>
              </c:strCache>
            </c:strRef>
          </c:tx>
          <c:marker>
            <c:symbol val="none"/>
          </c:marker>
          <c:xVal>
            <c:numRef>
              <c:f>Sheet1!$A$13:$A$14</c:f>
              <c:numCache>
                <c:formatCode>General</c:formatCode>
                <c:ptCount val="2"/>
                <c:pt idx="0">
                  <c:v>1000</c:v>
                </c:pt>
                <c:pt idx="1">
                  <c:v>1000</c:v>
                </c:pt>
              </c:numCache>
            </c:numRef>
          </c:xVal>
          <c:yVal>
            <c:numRef>
              <c:f>Sheet1!$B$13:$B$14</c:f>
              <c:numCache>
                <c:formatCode>General</c:formatCode>
                <c:ptCount val="2"/>
                <c:pt idx="0">
                  <c:v>0</c:v>
                </c:pt>
                <c:pt idx="1">
                  <c:v>2000</c:v>
                </c:pt>
              </c:numCache>
            </c:numRef>
          </c:yVal>
        </c:ser>
        <c:ser>
          <c:idx val="4"/>
          <c:order val="1"/>
          <c:tx>
            <c:strRef>
              <c:f>Sheet1!$B$1</c:f>
              <c:strCache>
                <c:ptCount val="1"/>
                <c:pt idx="0">
                  <c:v>X2</c:v>
                </c:pt>
              </c:strCache>
            </c:strRef>
          </c:tx>
          <c:spPr>
            <a:ln>
              <a:solidFill>
                <a:schemeClr val="tx2"/>
              </a:solidFill>
            </a:ln>
          </c:spPr>
          <c:marker>
            <c:symbol val="none"/>
          </c:marker>
          <c:xVal>
            <c:numRef>
              <c:f>Sheet1!$A$17:$A$18</c:f>
              <c:numCache>
                <c:formatCode>General</c:formatCode>
                <c:ptCount val="2"/>
                <c:pt idx="0">
                  <c:v>0</c:v>
                </c:pt>
                <c:pt idx="1">
                  <c:v>2000</c:v>
                </c:pt>
              </c:numCache>
            </c:numRef>
          </c:xVal>
          <c:yVal>
            <c:numRef>
              <c:f>Sheet1!$B$17:$B$18</c:f>
              <c:numCache>
                <c:formatCode>General</c:formatCode>
                <c:ptCount val="2"/>
                <c:pt idx="0">
                  <c:v>1500</c:v>
                </c:pt>
                <c:pt idx="1">
                  <c:v>1500</c:v>
                </c:pt>
              </c:numCache>
            </c:numRef>
          </c:yVal>
        </c:ser>
        <c:ser>
          <c:idx val="1"/>
          <c:order val="2"/>
          <c:tx>
            <c:strRef>
              <c:f>Sheet1!$B$1</c:f>
              <c:strCache>
                <c:ptCount val="1"/>
                <c:pt idx="0">
                  <c:v>X2</c:v>
                </c:pt>
              </c:strCache>
            </c:strRef>
          </c:tx>
          <c:spPr>
            <a:ln>
              <a:solidFill>
                <a:srgbClr val="00B050"/>
              </a:solidFill>
            </a:ln>
          </c:spPr>
          <c:marker>
            <c:symbol val="none"/>
          </c:marker>
          <c:xVal>
            <c:numRef>
              <c:f>Sheet1!$A$2:$A$3</c:f>
              <c:numCache>
                <c:formatCode>General</c:formatCode>
                <c:ptCount val="2"/>
                <c:pt idx="0">
                  <c:v>0</c:v>
                </c:pt>
                <c:pt idx="1">
                  <c:v>1750</c:v>
                </c:pt>
              </c:numCache>
            </c:numRef>
          </c:xVal>
          <c:yVal>
            <c:numRef>
              <c:f>Sheet1!$B$2:$B$3</c:f>
              <c:numCache>
                <c:formatCode>General</c:formatCode>
                <c:ptCount val="2"/>
                <c:pt idx="0">
                  <c:v>1750</c:v>
                </c:pt>
                <c:pt idx="1">
                  <c:v>0</c:v>
                </c:pt>
              </c:numCache>
            </c:numRef>
          </c:yVal>
        </c:ser>
        <c:ser>
          <c:idx val="2"/>
          <c:order val="3"/>
          <c:tx>
            <c:strRef>
              <c:f>Sheet1!$B$1</c:f>
              <c:strCache>
                <c:ptCount val="1"/>
                <c:pt idx="0">
                  <c:v>X2</c:v>
                </c:pt>
              </c:strCache>
            </c:strRef>
          </c:tx>
          <c:spPr>
            <a:ln>
              <a:solidFill>
                <a:srgbClr val="0070C0"/>
              </a:solidFill>
            </a:ln>
          </c:spPr>
          <c:marker>
            <c:symbol val="none"/>
          </c:marker>
          <c:xVal>
            <c:numRef>
              <c:f>Sheet1!$A$9:$A$10</c:f>
              <c:numCache>
                <c:formatCode>General</c:formatCode>
                <c:ptCount val="2"/>
                <c:pt idx="0">
                  <c:v>0</c:v>
                </c:pt>
                <c:pt idx="1">
                  <c:v>1200</c:v>
                </c:pt>
              </c:numCache>
            </c:numRef>
          </c:xVal>
          <c:yVal>
            <c:numRef>
              <c:f>Sheet1!$B$9:$B$10</c:f>
              <c:numCache>
                <c:formatCode>General</c:formatCode>
                <c:ptCount val="2"/>
                <c:pt idx="0">
                  <c:v>2400</c:v>
                </c:pt>
                <c:pt idx="1">
                  <c:v>0</c:v>
                </c:pt>
              </c:numCache>
            </c:numRef>
          </c:yVal>
        </c:ser>
        <c:axId val="82333056"/>
        <c:axId val="82723968"/>
      </c:scatterChart>
      <c:valAx>
        <c:axId val="82333056"/>
        <c:scaling>
          <c:orientation val="minMax"/>
          <c:max val="1500"/>
          <c:min val="-400"/>
        </c:scaling>
        <c:axPos val="b"/>
        <c:numFmt formatCode="General" sourceLinked="1"/>
        <c:tickLblPos val="nextTo"/>
        <c:crossAx val="82723968"/>
        <c:crosses val="autoZero"/>
        <c:crossBetween val="midCat"/>
        <c:majorUnit val="200"/>
      </c:valAx>
      <c:valAx>
        <c:axId val="82723968"/>
        <c:scaling>
          <c:orientation val="minMax"/>
          <c:max val="3000"/>
          <c:min val="-500"/>
        </c:scaling>
        <c:axPos val="l"/>
        <c:majorGridlines/>
        <c:numFmt formatCode="General" sourceLinked="1"/>
        <c:tickLblPos val="nextTo"/>
        <c:crossAx val="82333056"/>
        <c:crosses val="autoZero"/>
        <c:crossBetween val="midCat"/>
      </c:valAx>
      <c:spPr>
        <a:ln>
          <a:solidFill>
            <a:schemeClr val="tx1"/>
          </a:solidFill>
        </a:ln>
      </c:spPr>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C9BBBB94-3B23-4EC8-8E2A-FFD53354D4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7A10A78-3688-4487-A1D6-64A1259AA217}" type="slidenum">
              <a:rPr lang="en-US" smtClean="0"/>
              <a:pPr/>
              <a:t>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833A0AF-C90D-4C21-988E-4DA1C967B8F7}" type="slidenum">
              <a:rPr lang="en-US" smtClean="0"/>
              <a:pPr/>
              <a:t>10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AF3325C-B0D2-473B-B165-8F4BD2A842B4}" type="slidenum">
              <a:rPr lang="en-US" smtClean="0"/>
              <a:pPr/>
              <a:t>11</a:t>
            </a:fld>
            <a:endParaRPr lang="en-US" smtClean="0"/>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0795ADF-7FF6-44D9-90E6-36D358B48E79}" type="slidenum">
              <a:rPr lang="en-US" smtClean="0"/>
              <a:pPr/>
              <a:t>12</a:t>
            </a:fld>
            <a:endParaRPr lang="en-US" smtClean="0"/>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4E3D9FB-D5AA-4740-AB3E-E678602C4F26}" type="slidenum">
              <a:rPr lang="en-US" smtClean="0"/>
              <a:pPr/>
              <a:t>13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38F92E3-BD83-4845-BA01-9CC8A0AA7EB1}" type="slidenum">
              <a:rPr lang="en-US" smtClean="0"/>
              <a:pPr/>
              <a:t>14</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EB8B146-B68B-4864-98AF-D6EDBD09F455}" type="slidenum">
              <a:rPr lang="en-US" smtClean="0"/>
              <a:pPr/>
              <a:t>17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FAD4F82-EAD0-48AF-8DBE-96BAC7D9BD21}"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9B3BF19-1468-4CAC-9F04-836819C1FE67}" type="slidenum">
              <a:rPr lang="en-US" smtClean="0"/>
              <a:pPr/>
              <a:t>19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8DFF6E5F-1385-467D-A67C-5464096291CD}" type="slidenum">
              <a:rPr lang="en-US" smtClean="0"/>
              <a:pPr/>
              <a:t>20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p:spPr>
        <p:txBody>
          <a:bodyPr/>
          <a:lstStyle/>
          <a:p>
            <a:fld id="{70B06BA8-1889-4BC2-AB8E-A2B0175C4C1A}" type="slidenum">
              <a:rPr lang="en-US" smtClean="0"/>
              <a:pPr/>
              <a:t>21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9ECDCBED-EDE8-462D-AE63-6798FECD3438}" type="slidenum">
              <a:rPr lang="en-US" smtClean="0"/>
              <a:pPr/>
              <a:t>22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B1FCB809-592A-47C8-A860-7389F942A94F}" type="slidenum">
              <a:rPr lang="en-US" smtClean="0"/>
              <a:pPr/>
              <a:t>29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2494678-8E14-4C20-BA9A-79D6ECB38287}" type="slidenum">
              <a:rPr lang="en-US" smtClean="0"/>
              <a:pPr/>
              <a:t>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noFill/>
        </p:spPr>
        <p:txBody>
          <a:bodyPr/>
          <a:lstStyle/>
          <a:p>
            <a:fld id="{D5C3AC3D-D1EC-46EE-A525-0A8CC0C916D6}" type="slidenum">
              <a:rPr lang="en-US" smtClean="0"/>
              <a:pPr/>
              <a:t>32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p>
            <a:fld id="{33CAD91D-2A38-45F2-8A04-1DB4E14411FB}" type="slidenum">
              <a:rPr lang="en-US" smtClean="0"/>
              <a:pPr/>
              <a:t>33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p:spPr>
        <p:txBody>
          <a:bodyPr/>
          <a:lstStyle/>
          <a:p>
            <a:fld id="{A2F78B14-DEC7-4233-AAE1-97E54E9A264B}" type="slidenum">
              <a:rPr lang="en-US" smtClean="0"/>
              <a:pPr/>
              <a:t>34</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p:spPr>
        <p:txBody>
          <a:bodyPr/>
          <a:lstStyle/>
          <a:p>
            <a:fld id="{2E715211-C97E-425C-AAFC-D2E2F17D56B5}" type="slidenum">
              <a:rPr lang="en-US" smtClean="0"/>
              <a:pPr/>
              <a:t>35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noFill/>
        </p:spPr>
        <p:txBody>
          <a:bodyPr/>
          <a:lstStyle/>
          <a:p>
            <a:fld id="{FA65844D-AED1-4404-A0DC-18DE2072226E}" type="slidenum">
              <a:rPr lang="en-US" smtClean="0"/>
              <a:pPr/>
              <a:t>37</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p:spPr>
        <p:txBody>
          <a:bodyPr/>
          <a:lstStyle/>
          <a:p>
            <a:fld id="{7B46E1A7-0A6A-4A5C-9099-865BD5E5AEBC}" type="slidenum">
              <a:rPr lang="en-US" smtClean="0"/>
              <a:pPr/>
              <a:t>38</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B362D65-832A-4AD1-9204-6DC946DE5BF0}" type="slidenum">
              <a:rPr lang="en-US" smtClean="0"/>
              <a:pPr/>
              <a:t>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p>
            <a:fld id="{AA6CBF55-9108-4629-B845-4B7BFFB534C0}" type="slidenum">
              <a:rPr lang="en-US" smtClean="0"/>
              <a:pPr/>
              <a:t>40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fld id="{0CB921F0-BCE6-4FBD-81CB-AD522EEC5CCA}" type="slidenum">
              <a:rPr lang="en-US" smtClean="0"/>
              <a:pPr/>
              <a:t>41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BBBB94-3B23-4EC8-8E2A-FFD53354D401}"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5192334-F5BF-4D84-BF1C-3F28D6BEB4FE}" type="slidenum">
              <a:rPr lang="en-US" smtClean="0"/>
              <a:pPr/>
              <a:t>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B7797EA-BFFF-4A16-9FC5-8A4A30B3DB46}" type="slidenum">
              <a:rPr lang="en-US" smtClean="0"/>
              <a:pPr/>
              <a:t>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A4E3B29-061F-4CDD-8813-DEA04868C5B8}" type="slidenum">
              <a:rPr lang="en-US" smtClean="0"/>
              <a:pPr/>
              <a:t>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2854D65-BB63-4262-A0E0-9AD7388CECA0}" type="slidenum">
              <a:rPr lang="en-US" smtClean="0"/>
              <a:pPr/>
              <a:t>9</a:t>
            </a:fld>
            <a:endParaRPr lang="en-US" smtClean="0"/>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defRPr/>
              </a:pPr>
              <a:endParaRPr lang="en-US" sz="2400">
                <a:latin typeface="Times New Roman" pitchFamily="18" charset="0"/>
              </a:endParaRPr>
            </a:p>
          </p:txBody>
        </p:sp>
      </p:grpSp>
      <p:sp>
        <p:nvSpPr>
          <p:cNvPr id="11" name="Text Box 16"/>
          <p:cNvSpPr txBox="1">
            <a:spLocks noChangeArrowheads="1"/>
          </p:cNvSpPr>
          <p:nvPr userDrawn="1"/>
        </p:nvSpPr>
        <p:spPr bwMode="auto">
          <a:xfrm>
            <a:off x="3184525" y="6284913"/>
            <a:ext cx="184150" cy="366712"/>
          </a:xfrm>
          <a:prstGeom prst="rect">
            <a:avLst/>
          </a:prstGeom>
          <a:noFill/>
          <a:ln w="12700" cap="sq">
            <a:noFill/>
            <a:miter lim="800000"/>
            <a:headEnd type="none" w="sm" len="sm"/>
            <a:tailEnd type="none" w="sm" len="sm"/>
          </a:ln>
          <a:effectLst/>
        </p:spPr>
        <p:txBody>
          <a:bodyPr wrap="none">
            <a:spAutoFit/>
          </a:bodyPr>
          <a:lstStyle/>
          <a:p>
            <a:pPr>
              <a:defRPr/>
            </a:pPr>
            <a:endParaRPr lang="en-US">
              <a:latin typeface="Arial" pitchFamily="34" charset="0"/>
            </a:endParaRPr>
          </a:p>
        </p:txBody>
      </p:sp>
      <p:sp>
        <p:nvSpPr>
          <p:cNvPr id="10241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Cliquez pour modifier le style du titre</a:t>
            </a:r>
          </a:p>
        </p:txBody>
      </p:sp>
      <p:sp>
        <p:nvSpPr>
          <p:cNvPr id="10241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Cliquez pour modifier le style des sous-titres du masque</a:t>
            </a:r>
          </a:p>
        </p:txBody>
      </p:sp>
      <p:sp>
        <p:nvSpPr>
          <p:cNvPr id="12" name="Rectangle 9"/>
          <p:cNvSpPr>
            <a:spLocks noGrp="1" noChangeArrowheads="1"/>
          </p:cNvSpPr>
          <p:nvPr>
            <p:ph type="dt" sz="half" idx="10"/>
          </p:nvPr>
        </p:nvSpPr>
        <p:spPr/>
        <p:txBody>
          <a:bodyPr/>
          <a:lstStyle>
            <a:lvl1pPr>
              <a:defRPr/>
            </a:lvl1pPr>
          </a:lstStyle>
          <a:p>
            <a:pPr>
              <a:defRPr/>
            </a:pPr>
            <a:endParaRPr lang="en-US"/>
          </a:p>
        </p:txBody>
      </p:sp>
      <p:sp>
        <p:nvSpPr>
          <p:cNvPr id="13" name="Rectangle 11"/>
          <p:cNvSpPr>
            <a:spLocks noGrp="1" noChangeArrowheads="1"/>
          </p:cNvSpPr>
          <p:nvPr>
            <p:ph type="sldNum" sz="quarter" idx="11"/>
          </p:nvPr>
        </p:nvSpPr>
        <p:spPr>
          <a:xfrm>
            <a:off x="6553200" y="6248400"/>
            <a:ext cx="2133600" cy="457200"/>
          </a:xfrm>
        </p:spPr>
        <p:txBody>
          <a:bodyPr/>
          <a:lstStyle>
            <a:lvl1pPr>
              <a:defRPr/>
            </a:lvl1pPr>
          </a:lstStyle>
          <a:p>
            <a:pPr>
              <a:defRPr/>
            </a:pPr>
            <a:fld id="{03394608-3DD7-41DA-B42D-5CA470C4E4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1DA838-E838-4162-8800-58104C4F6A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551E0F5-A982-4FC8-96C7-C4F756D718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pPr>
              <a:defRPr/>
            </a:pPr>
            <a:fld id="{14A72BE0-1AE4-4C63-A9EB-3438320AE690}"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smtClean="0"/>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p:txBody>
          <a:bodyPr/>
          <a:lstStyle>
            <a:lvl1pPr>
              <a:defRPr smtClean="0"/>
            </a:lvl1pPr>
          </a:lstStyle>
          <a:p>
            <a:pPr>
              <a:defRPr/>
            </a:pPr>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smtClean="0"/>
            </a:lvl1pPr>
          </a:lstStyle>
          <a:p>
            <a:pPr>
              <a:defRPr/>
            </a:pPr>
            <a:fld id="{2D969C26-40F0-471E-A6D9-9FDCB88651EE}" type="slidenum">
              <a:rPr lang="en-US"/>
              <a:pPr>
                <a:defRPr/>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smtClean="0"/>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1CB0EA-B713-4859-BB5F-0B5DBBA0D2C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5A3BB-A3A5-42DE-8F3A-19CB70BD10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B85491-D276-472D-B62E-D525D14A9F5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547A26-CBFA-4C89-AF38-AB17445C9A6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42F6AF-3067-401D-9E0E-70C55436D3A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3A2DC4-C755-4F84-BC99-C26F9B172F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B6391DF-1079-4C40-B73D-F6E66BF99B9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B9715C-AE7D-4DF7-8596-8881F8800BD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C43400-2919-4A75-B617-EA5043706C7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C5499E-4077-42A4-B3C3-81D88C2E499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612C8-66CA-49A5-AE6A-FF660904FB6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48CE3-8F53-48E2-A3B1-6FD917640C1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269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6980" name="Rectangle 4"/>
          <p:cNvSpPr>
            <a:spLocks noGrp="1" noChangeArrowheads="1"/>
          </p:cNvSpPr>
          <p:nvPr>
            <p:ph type="dt" sz="half" idx="2"/>
          </p:nvPr>
        </p:nvSpPr>
        <p:spPr/>
        <p:txBody>
          <a:bodyPr/>
          <a:lstStyle>
            <a:lvl1pPr>
              <a:defRPr/>
            </a:lvl1pPr>
          </a:lstStyle>
          <a:p>
            <a:endParaRPr lang="en-US"/>
          </a:p>
        </p:txBody>
      </p:sp>
      <p:sp>
        <p:nvSpPr>
          <p:cNvPr id="126981" name="Rectangle 5"/>
          <p:cNvSpPr>
            <a:spLocks noGrp="1" noChangeArrowheads="1"/>
          </p:cNvSpPr>
          <p:nvPr>
            <p:ph type="ftr" sz="quarter" idx="3"/>
          </p:nvPr>
        </p:nvSpPr>
        <p:spPr/>
        <p:txBody>
          <a:bodyPr/>
          <a:lstStyle>
            <a:lvl1pPr>
              <a:defRPr/>
            </a:lvl1pPr>
          </a:lstStyle>
          <a:p>
            <a:endParaRPr lang="en-US"/>
          </a:p>
        </p:txBody>
      </p:sp>
      <p:sp>
        <p:nvSpPr>
          <p:cNvPr id="126982" name="Rectangle 6"/>
          <p:cNvSpPr>
            <a:spLocks noGrp="1" noChangeArrowheads="1"/>
          </p:cNvSpPr>
          <p:nvPr>
            <p:ph type="sldNum" sz="quarter" idx="4"/>
          </p:nvPr>
        </p:nvSpPr>
        <p:spPr/>
        <p:txBody>
          <a:bodyPr/>
          <a:lstStyle>
            <a:lvl1pPr>
              <a:defRPr/>
            </a:lvl1pPr>
          </a:lstStyle>
          <a:p>
            <a:fld id="{62A9C6C2-8371-44AA-A723-E11C3963F55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F4A1F3-055E-4EB7-AE01-85B701499D8F}"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871DC7-EFDA-431D-89BC-1AEC502A3C44}"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03D22A-808B-4EE9-B858-39ADF2F47A2B}"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BF2C41-2700-4CD8-A4B8-B40B319395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25CDCE6-627D-4780-B7FF-FEA2E0D7813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9AC6B4-3E43-4F39-A6CF-9BA7D0D395D5}"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B2CB68-4548-4DDB-93AA-0B1FA6370539}"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8BEA15-B21E-44C0-AF47-38643EFBC0FB}"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D141FB-B384-4222-90F9-37D0779EE50D}"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2420E3-5D9D-407B-BD22-45A15503C6F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25F68D-75B5-426E-82BE-D8A15D961F6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97E40C6-7F24-4AC5-9B16-7F35B0D13C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F801970-A548-427E-9D8C-C782B55C73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3054980F-AC86-478E-9F6F-AE8C9BD522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A3695DE-2557-4EB6-87BE-2DCF52FD19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3747106-D438-40EB-ADDF-5E4DDBCAEC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586EFF5-16B4-4B64-8800-0A6E95F0C2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1071563" y="304800"/>
            <a:ext cx="7615237" cy="1106488"/>
            <a:chOff x="675" y="192"/>
            <a:chExt cx="4797" cy="697"/>
          </a:xfrm>
        </p:grpSpPr>
        <p:sp>
          <p:nvSpPr>
            <p:cNvPr id="10137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defRPr/>
              </a:pPr>
              <a:endParaRPr lang="en-US" sz="2400">
                <a:latin typeface="Times New Roman" pitchFamily="18" charset="0"/>
              </a:endParaRPr>
            </a:p>
          </p:txBody>
        </p:sp>
        <p:sp>
          <p:nvSpPr>
            <p:cNvPr id="10138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defRPr/>
              </a:pPr>
              <a:endParaRPr lang="en-US" sz="2400">
                <a:latin typeface="Times New Roman" pitchFamily="18" charset="0"/>
              </a:endParaRPr>
            </a:p>
          </p:txBody>
        </p:sp>
        <p:sp>
          <p:nvSpPr>
            <p:cNvPr id="10138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defRPr/>
              </a:pPr>
              <a:endParaRPr lang="en-US" sz="2400">
                <a:latin typeface="Times New Roman" pitchFamily="18" charset="0"/>
              </a:endParaRPr>
            </a:p>
          </p:txBody>
        </p:sp>
        <p:sp>
          <p:nvSpPr>
            <p:cNvPr id="10138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defRPr/>
              </a:pPr>
              <a:endParaRPr lang="en-US" sz="2400">
                <a:latin typeface="Times New Roman" pitchFamily="18" charset="0"/>
              </a:endParaRPr>
            </a:p>
          </p:txBody>
        </p:sp>
        <p:sp>
          <p:nvSpPr>
            <p:cNvPr id="10138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defRPr/>
              </a:pPr>
              <a:endParaRPr lang="en-US" sz="2400">
                <a:latin typeface="Times New Roman" pitchFamily="18" charset="0"/>
              </a:endParaRPr>
            </a:p>
          </p:txBody>
        </p:sp>
      </p:grpSp>
      <p:sp>
        <p:nvSpPr>
          <p:cNvPr id="13315"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138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en-US"/>
          </a:p>
        </p:txBody>
      </p:sp>
      <p:sp>
        <p:nvSpPr>
          <p:cNvPr id="10138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pPr>
              <a:defRPr/>
            </a:pPr>
            <a:endParaRPr lang="en-US"/>
          </a:p>
        </p:txBody>
      </p:sp>
      <p:sp>
        <p:nvSpPr>
          <p:cNvPr id="101387" name="Rectangle 11"/>
          <p:cNvSpPr>
            <a:spLocks noGrp="1" noChangeArrowheads="1"/>
          </p:cNvSpPr>
          <p:nvPr>
            <p:ph type="sldNum" sz="quarter" idx="4"/>
          </p:nvPr>
        </p:nvSpPr>
        <p:spPr bwMode="auto">
          <a:xfrm>
            <a:off x="7010400" y="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a:defRPr/>
            </a:pPr>
            <a:fld id="{02C009C0-A828-4942-A257-75E6BE0DA6B2}" type="slidenum">
              <a:rPr lang="en-US"/>
              <a:pPr>
                <a:defRPr/>
              </a:pPr>
              <a:t>‹#›</a:t>
            </a:fld>
            <a:endParaRPr lang="en-US"/>
          </a:p>
        </p:txBody>
      </p:sp>
      <p:sp>
        <p:nvSpPr>
          <p:cNvPr id="13319"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3748" r:id="rId1"/>
    <p:sldLayoutId id="2147483726" r:id="rId2"/>
    <p:sldLayoutId id="2147483725" r:id="rId3"/>
    <p:sldLayoutId id="2147483724" r:id="rId4"/>
    <p:sldLayoutId id="2147483723" r:id="rId5"/>
    <p:sldLayoutId id="2147483722" r:id="rId6"/>
    <p:sldLayoutId id="2147483721" r:id="rId7"/>
    <p:sldLayoutId id="2147483720" r:id="rId8"/>
    <p:sldLayoutId id="2147483719" r:id="rId9"/>
    <p:sldLayoutId id="2147483718" r:id="rId10"/>
    <p:sldLayoutId id="2147483717" r:id="rId11"/>
    <p:sldLayoutId id="2147483749" r:id="rId12"/>
    <p:sldLayoutId id="214748375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7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107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1075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FB801EA6-AD6E-4363-98DA-1F4CDD34BC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6" r:id="rId2"/>
    <p:sldLayoutId id="2147483735" r:id="rId3"/>
    <p:sldLayoutId id="2147483734" r:id="rId4"/>
    <p:sldLayoutId id="2147483733" r:id="rId5"/>
    <p:sldLayoutId id="2147483732" r:id="rId6"/>
    <p:sldLayoutId id="2147483731" r:id="rId7"/>
    <p:sldLayoutId id="2147483730" r:id="rId8"/>
    <p:sldLayoutId id="2147483729" r:id="rId9"/>
    <p:sldLayoutId id="2147483728" r:id="rId10"/>
    <p:sldLayoutId id="214748372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p>
        </p:txBody>
      </p:sp>
      <p:sp>
        <p:nvSpPr>
          <p:cNvPr id="125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125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AFEE488D-1E71-4594-921E-39944A167FB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1.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2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Word_Document1.doc"/></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685800" y="1192213"/>
            <a:ext cx="8229600" cy="1481137"/>
          </a:xfrm>
        </p:spPr>
        <p:txBody>
          <a:bodyPr/>
          <a:lstStyle/>
          <a:p>
            <a:pPr algn="ctr" eaLnBrk="1" hangingPunct="1"/>
            <a:r>
              <a:rPr lang="en-US" sz="2800" smtClean="0">
                <a:latin typeface="Arial Black" pitchFamily="34" charset="0"/>
              </a:rPr>
              <a:t>Systems Approach to Water Resources</a:t>
            </a:r>
          </a:p>
        </p:txBody>
      </p:sp>
      <p:sp>
        <p:nvSpPr>
          <p:cNvPr id="18435" name="Rectangle 3"/>
          <p:cNvSpPr>
            <a:spLocks noGrp="1" noChangeArrowheads="1"/>
          </p:cNvSpPr>
          <p:nvPr>
            <p:ph type="subTitle" idx="1"/>
          </p:nvPr>
        </p:nvSpPr>
        <p:spPr>
          <a:xfrm>
            <a:off x="457200" y="4191000"/>
            <a:ext cx="8001000" cy="1066800"/>
          </a:xfrm>
        </p:spPr>
        <p:txBody>
          <a:bodyPr/>
          <a:lstStyle/>
          <a:p>
            <a:pPr eaLnBrk="1" hangingPunct="1">
              <a:lnSpc>
                <a:spcPct val="80000"/>
              </a:lnSpc>
            </a:pPr>
            <a:r>
              <a:rPr lang="en-US" sz="2400" dirty="0" smtClean="0"/>
              <a:t>By: Dr. Noor M Khan</a:t>
            </a:r>
          </a:p>
          <a:p>
            <a:pPr eaLnBrk="1" hangingPunct="1">
              <a:lnSpc>
                <a:spcPct val="80000"/>
              </a:lnSpc>
            </a:pPr>
            <a:r>
              <a:rPr lang="en-US" sz="2400" dirty="0" smtClean="0"/>
              <a:t>Professor</a:t>
            </a:r>
          </a:p>
          <a:p>
            <a:pPr eaLnBrk="1" hangingPunct="1">
              <a:lnSpc>
                <a:spcPct val="80000"/>
              </a:lnSpc>
            </a:pPr>
            <a:r>
              <a:rPr lang="en-US" sz="2000" dirty="0" smtClean="0"/>
              <a:t>May-2015</a:t>
            </a:r>
          </a:p>
        </p:txBody>
      </p:sp>
      <p:sp>
        <p:nvSpPr>
          <p:cNvPr id="18437" name="Rounded Rectangle 4"/>
          <p:cNvSpPr>
            <a:spLocks noChangeArrowheads="1"/>
          </p:cNvSpPr>
          <p:nvPr/>
        </p:nvSpPr>
        <p:spPr bwMode="auto">
          <a:xfrm>
            <a:off x="228600" y="5562600"/>
            <a:ext cx="8839200" cy="1219200"/>
          </a:xfrm>
          <a:prstGeom prst="roundRect">
            <a:avLst>
              <a:gd name="adj" fmla="val 16667"/>
            </a:avLst>
          </a:prstGeom>
          <a:solidFill>
            <a:schemeClr val="accent1"/>
          </a:solidFill>
          <a:ln w="12700" cap="sq" algn="ctr">
            <a:solidFill>
              <a:schemeClr val="tx1"/>
            </a:solidFill>
            <a:round/>
            <a:headEnd type="none" w="sm" len="sm"/>
            <a:tailEnd type="none" w="sm" len="sm"/>
          </a:ln>
        </p:spPr>
        <p:txBody>
          <a:bodyPr/>
          <a:lstStyle/>
          <a:p>
            <a:r>
              <a:rPr lang="en-US" sz="1400" dirty="0"/>
              <a:t>Source: </a:t>
            </a:r>
          </a:p>
          <a:p>
            <a:r>
              <a:rPr lang="en-US" sz="1400" dirty="0"/>
              <a:t>Lecture notes By Prof. </a:t>
            </a:r>
            <a:r>
              <a:rPr lang="en-US" sz="1400" dirty="0" err="1" smtClean="0"/>
              <a:t>Asim</a:t>
            </a:r>
            <a:r>
              <a:rPr lang="en-US" sz="1400" dirty="0" smtClean="0"/>
              <a:t> Das </a:t>
            </a:r>
            <a:r>
              <a:rPr lang="en-US" sz="1400" dirty="0"/>
              <a:t>Gupta and Prof. U. </a:t>
            </a:r>
            <a:r>
              <a:rPr lang="en-US" sz="1400" dirty="0" err="1"/>
              <a:t>Nanduri</a:t>
            </a:r>
            <a:r>
              <a:rPr lang="en-US" sz="1400" dirty="0"/>
              <a:t> for the subject of Water Resources System Analysis, Water Engineering and Management, Asian Institute of Technology, Thailand</a:t>
            </a:r>
            <a:r>
              <a:rPr lang="en-US" sz="1400" dirty="0" smtClean="0"/>
              <a:t>.</a:t>
            </a:r>
            <a:endParaRPr lang="en-US" sz="1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US" smtClean="0"/>
              <a:t>Classification of systems</a:t>
            </a:r>
          </a:p>
        </p:txBody>
      </p:sp>
      <p:sp>
        <p:nvSpPr>
          <p:cNvPr id="25603" name="Rectangle 3"/>
          <p:cNvSpPr>
            <a:spLocks noGrp="1" noChangeArrowheads="1"/>
          </p:cNvSpPr>
          <p:nvPr>
            <p:ph type="body" idx="1"/>
          </p:nvPr>
        </p:nvSpPr>
        <p:spPr/>
        <p:txBody>
          <a:bodyPr/>
          <a:lstStyle/>
          <a:p>
            <a:pPr eaLnBrk="1" hangingPunct="1">
              <a:lnSpc>
                <a:spcPct val="90000"/>
              </a:lnSpc>
            </a:pPr>
            <a:r>
              <a:rPr lang="en-US" dirty="0" smtClean="0"/>
              <a:t>Abstract system vs. Real system</a:t>
            </a:r>
          </a:p>
          <a:p>
            <a:pPr lvl="1" eaLnBrk="1" hangingPunct="1">
              <a:lnSpc>
                <a:spcPct val="90000"/>
              </a:lnSpc>
            </a:pPr>
            <a:r>
              <a:rPr lang="en-US" dirty="0" smtClean="0"/>
              <a:t>A reservoir is a physical system</a:t>
            </a:r>
          </a:p>
          <a:p>
            <a:pPr lvl="1" eaLnBrk="1" hangingPunct="1">
              <a:lnSpc>
                <a:spcPct val="90000"/>
              </a:lnSpc>
            </a:pPr>
            <a:r>
              <a:rPr lang="en-US" dirty="0" smtClean="0"/>
              <a:t>Policy of water allocation – abstract system</a:t>
            </a:r>
          </a:p>
          <a:p>
            <a:pPr eaLnBrk="1" hangingPunct="1">
              <a:lnSpc>
                <a:spcPct val="90000"/>
              </a:lnSpc>
            </a:pPr>
            <a:r>
              <a:rPr lang="en-US" dirty="0" smtClean="0"/>
              <a:t>Natural system </a:t>
            </a:r>
            <a:r>
              <a:rPr lang="en-US" dirty="0" err="1" smtClean="0"/>
              <a:t>vs</a:t>
            </a:r>
            <a:r>
              <a:rPr lang="en-US" dirty="0" smtClean="0"/>
              <a:t> Devised system</a:t>
            </a:r>
          </a:p>
          <a:p>
            <a:pPr lvl="1" eaLnBrk="1" hangingPunct="1">
              <a:lnSpc>
                <a:spcPct val="90000"/>
              </a:lnSpc>
            </a:pPr>
            <a:r>
              <a:rPr lang="en-US" dirty="0" smtClean="0"/>
              <a:t>Catchment – natural system</a:t>
            </a:r>
          </a:p>
          <a:p>
            <a:pPr lvl="1" eaLnBrk="1" hangingPunct="1">
              <a:lnSpc>
                <a:spcPct val="90000"/>
              </a:lnSpc>
            </a:pPr>
            <a:r>
              <a:rPr lang="en-US" dirty="0" smtClean="0"/>
              <a:t>Reservoir – devised system</a:t>
            </a:r>
          </a:p>
          <a:p>
            <a:pPr eaLnBrk="1" hangingPunct="1">
              <a:lnSpc>
                <a:spcPct val="90000"/>
              </a:lnSpc>
            </a:pPr>
            <a:r>
              <a:rPr lang="en-US" dirty="0" smtClean="0"/>
              <a:t>Static system vs. dynamic system</a:t>
            </a:r>
          </a:p>
          <a:p>
            <a:pPr lvl="1" eaLnBrk="1" hangingPunct="1">
              <a:lnSpc>
                <a:spcPct val="90000"/>
              </a:lnSpc>
            </a:pPr>
            <a:r>
              <a:rPr lang="en-US" dirty="0" smtClean="0"/>
              <a:t>Time variant and time invariant</a:t>
            </a:r>
          </a:p>
          <a:p>
            <a:pPr eaLnBrk="1" hangingPunct="1">
              <a:lnSpc>
                <a:spcPct val="90000"/>
              </a:lnSpc>
            </a:pPr>
            <a:r>
              <a:rPr lang="en-US" dirty="0" smtClean="0"/>
              <a:t>Linear system vs. Non-Linear system</a:t>
            </a:r>
          </a:p>
          <a:p>
            <a:pPr eaLnBrk="1" hangingPunct="1">
              <a:lnSpc>
                <a:spcPct val="90000"/>
              </a:lnSpc>
            </a:pPr>
            <a:endParaRPr lang="en-US" dirty="0" smtClean="0"/>
          </a:p>
          <a:p>
            <a:pPr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dirty="0" smtClean="0"/>
              <a:t>What is a System Approach or System Theory </a:t>
            </a:r>
          </a:p>
        </p:txBody>
      </p:sp>
      <p:sp>
        <p:nvSpPr>
          <p:cNvPr id="27651" name="Rectangle 3"/>
          <p:cNvSpPr>
            <a:spLocks noGrp="1" noChangeArrowheads="1"/>
          </p:cNvSpPr>
          <p:nvPr>
            <p:ph type="body" idx="1"/>
          </p:nvPr>
        </p:nvSpPr>
        <p:spPr/>
        <p:txBody>
          <a:bodyPr/>
          <a:lstStyle/>
          <a:p>
            <a:pPr eaLnBrk="1" hangingPunct="1">
              <a:lnSpc>
                <a:spcPct val="80000"/>
              </a:lnSpc>
            </a:pPr>
            <a:r>
              <a:rPr lang="en-US" sz="2400" dirty="0" smtClean="0"/>
              <a:t>In 1920 research of patterns began (general systems theory).</a:t>
            </a:r>
          </a:p>
          <a:p>
            <a:pPr lvl="1" eaLnBrk="1" hangingPunct="1">
              <a:lnSpc>
                <a:spcPct val="80000"/>
              </a:lnSpc>
            </a:pPr>
            <a:r>
              <a:rPr lang="en-US" sz="2000" dirty="0" smtClean="0"/>
              <a:t>startling discovery: no matter how different the ingredients of different systems looked, they were all put together according to the </a:t>
            </a:r>
            <a:r>
              <a:rPr lang="en-US" sz="2000" b="1" dirty="0" smtClean="0"/>
              <a:t>same </a:t>
            </a:r>
            <a:r>
              <a:rPr lang="en-US" sz="2000" dirty="0" smtClean="0"/>
              <a:t>general principles of organization.</a:t>
            </a:r>
          </a:p>
          <a:p>
            <a:pPr lvl="1" eaLnBrk="1" hangingPunct="1">
              <a:lnSpc>
                <a:spcPct val="80000"/>
              </a:lnSpc>
            </a:pPr>
            <a:r>
              <a:rPr lang="en-US" sz="2000" dirty="0" smtClean="0"/>
              <a:t>great impact: development of computers (practical application of “systems analysis” - essential for the management of all business and institutions).</a:t>
            </a:r>
          </a:p>
          <a:p>
            <a:pPr eaLnBrk="1" hangingPunct="1">
              <a:lnSpc>
                <a:spcPct val="80000"/>
              </a:lnSpc>
            </a:pPr>
            <a:r>
              <a:rPr lang="en-US" sz="2800" dirty="0" smtClean="0"/>
              <a:t>Systems theory views the world as a complex system of interconnected parts. </a:t>
            </a:r>
          </a:p>
          <a:p>
            <a:pPr eaLnBrk="1" hangingPunct="1">
              <a:lnSpc>
                <a:spcPct val="80000"/>
              </a:lnSpc>
            </a:pPr>
            <a:r>
              <a:rPr lang="en-US" sz="2500" dirty="0" smtClean="0"/>
              <a:t>systems theory provides a way of tackling big, messy, real-world problems.</a:t>
            </a:r>
          </a:p>
          <a:p>
            <a:pPr eaLnBrk="1" hangingPunct="1">
              <a:lnSpc>
                <a:spcPct val="80000"/>
              </a:lnSpc>
            </a:pPr>
            <a:r>
              <a:rPr lang="en-US" sz="2500" dirty="0" smtClean="0"/>
              <a:t>systems theory provides a way for a person to get a good, clear picture of how his/her environment works</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mtClean="0"/>
              <a:t>What is a system approach? (cont..)</a:t>
            </a:r>
          </a:p>
        </p:txBody>
      </p:sp>
      <p:sp>
        <p:nvSpPr>
          <p:cNvPr id="26627" name="Rectangle 3"/>
          <p:cNvSpPr>
            <a:spLocks noGrp="1" noChangeArrowheads="1"/>
          </p:cNvSpPr>
          <p:nvPr>
            <p:ph type="body" idx="1"/>
          </p:nvPr>
        </p:nvSpPr>
        <p:spPr/>
        <p:txBody>
          <a:bodyPr/>
          <a:lstStyle/>
          <a:p>
            <a:pPr eaLnBrk="1" hangingPunct="1"/>
            <a:r>
              <a:rPr lang="en-US" sz="2400" dirty="0" smtClean="0"/>
              <a:t>Scientific approach to learning: take apart and find out what it is made of (division of science into specialties).</a:t>
            </a:r>
          </a:p>
          <a:p>
            <a:pPr lvl="1" eaLnBrk="1" hangingPunct="1"/>
            <a:r>
              <a:rPr lang="en-US" sz="2000" dirty="0" smtClean="0"/>
              <a:t>“Something is nothing but the sum of its parts”.</a:t>
            </a:r>
          </a:p>
          <a:p>
            <a:pPr lvl="1" eaLnBrk="1" hangingPunct="1"/>
            <a:r>
              <a:rPr lang="en-US" sz="2000" dirty="0" smtClean="0"/>
              <a:t>Example: a house is the same as a pile of building material.</a:t>
            </a:r>
          </a:p>
          <a:p>
            <a:pPr eaLnBrk="1" hangingPunct="1"/>
            <a:r>
              <a:rPr lang="en-US" sz="2400" dirty="0" smtClean="0"/>
              <a:t>The main difference is how these components are arranged together (organization)</a:t>
            </a:r>
          </a:p>
          <a:p>
            <a:pPr eaLnBrk="1" hangingPunct="1"/>
            <a:r>
              <a:rPr lang="en-US" sz="2400" dirty="0" smtClean="0"/>
              <a:t>It is a way of looking at a system as a whole, focusing on the relationships between the elements</a:t>
            </a:r>
          </a:p>
          <a:p>
            <a:pPr eaLnBrk="1" hangingPunct="1">
              <a:buFont typeface="Wingdings" pitchFamily="2" charset="2"/>
              <a:buNone/>
            </a:pPr>
            <a:endParaRPr lang="en-US" sz="2400" dirty="0" smtClean="0"/>
          </a:p>
          <a:p>
            <a:pPr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dirty="0" smtClean="0"/>
              <a:t>Types of Problems/Questions in System Approach</a:t>
            </a:r>
          </a:p>
        </p:txBody>
      </p:sp>
      <p:graphicFrame>
        <p:nvGraphicFramePr>
          <p:cNvPr id="29774" name="Group 78"/>
          <p:cNvGraphicFramePr>
            <a:graphicFrameLocks noGrp="1"/>
          </p:cNvGraphicFramePr>
          <p:nvPr>
            <p:ph idx="1"/>
          </p:nvPr>
        </p:nvGraphicFramePr>
        <p:xfrm>
          <a:off x="1066800" y="2209800"/>
          <a:ext cx="7712075" cy="3732213"/>
        </p:xfrm>
        <a:graphic>
          <a:graphicData uri="http://schemas.openxmlformats.org/drawingml/2006/table">
            <a:tbl>
              <a:tblPr/>
              <a:tblGrid>
                <a:gridCol w="2286000"/>
                <a:gridCol w="1265238"/>
                <a:gridCol w="1614487"/>
                <a:gridCol w="1273175"/>
                <a:gridCol w="1273175"/>
              </a:tblGrid>
              <a:tr h="7524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1" i="0" u="sng" strike="noStrike" cap="none" normalizeH="0" baseline="0" smtClean="0">
                          <a:ln>
                            <a:noFill/>
                          </a:ln>
                          <a:solidFill>
                            <a:schemeClr val="tx1"/>
                          </a:solidFill>
                          <a:effectLst/>
                          <a:latin typeface="Arial" charset="0"/>
                          <a:cs typeface="Arial" charset="0"/>
                        </a:rPr>
                        <a:t>Problem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1" i="0" u="sng" strike="noStrike" cap="none" normalizeH="0" baseline="0" smtClean="0">
                          <a:ln>
                            <a:noFill/>
                          </a:ln>
                          <a:solidFill>
                            <a:schemeClr val="tx1"/>
                          </a:solidFill>
                          <a:effectLst/>
                          <a:latin typeface="Arial" charset="0"/>
                          <a:cs typeface="Arial" charset="0"/>
                        </a:rPr>
                        <a:t>Inputs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1" i="0" u="sng" strike="noStrike" cap="none" normalizeH="0" baseline="0" smtClean="0">
                          <a:ln>
                            <a:noFill/>
                          </a:ln>
                          <a:solidFill>
                            <a:schemeClr val="tx1"/>
                          </a:solidFill>
                          <a:effectLst/>
                          <a:latin typeface="Arial" charset="0"/>
                          <a:cs typeface="Arial" charset="0"/>
                        </a:rPr>
                        <a:t>Parameters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1" i="0" u="sng" strike="noStrike" cap="none" normalizeH="0" baseline="0" smtClean="0">
                          <a:ln>
                            <a:noFill/>
                          </a:ln>
                          <a:solidFill>
                            <a:schemeClr val="tx1"/>
                          </a:solidFill>
                          <a:effectLst/>
                          <a:latin typeface="Arial" charset="0"/>
                          <a:cs typeface="Arial" charset="0"/>
                        </a:rPr>
                        <a:t>Outputs</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1" i="0" u="sng" strike="noStrike" cap="none" normalizeH="0" baseline="0" smtClean="0">
                          <a:ln>
                            <a:noFill/>
                          </a:ln>
                          <a:solidFill>
                            <a:schemeClr val="tx1"/>
                          </a:solidFill>
                          <a:effectLst/>
                          <a:latin typeface="Arial" charset="0"/>
                          <a:cs typeface="Arial" charset="0"/>
                        </a:rPr>
                        <a:t>Method</a:t>
                      </a:r>
                    </a:p>
                  </a:txBody>
                  <a:tcPr horzOverflow="overflow">
                    <a:lnL w="9525"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9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Direct Problem –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Prediction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Unknown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Simulation</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53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Inverse –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Parameter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Unknown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Design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53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Capacity Detection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of a 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Unknown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Known</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Analysis</a:t>
                      </a:r>
                    </a:p>
                  </a:txBody>
                  <a:tcPr horzOverflow="overflow">
                    <a:lnL w="9525"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sz="3400" smtClean="0"/>
              <a:t>Types of Problems in Water Resources</a:t>
            </a:r>
          </a:p>
        </p:txBody>
      </p:sp>
      <p:sp>
        <p:nvSpPr>
          <p:cNvPr id="30723" name="Rectangle 3"/>
          <p:cNvSpPr>
            <a:spLocks noGrp="1" noChangeArrowheads="1"/>
          </p:cNvSpPr>
          <p:nvPr>
            <p:ph type="body" idx="1"/>
          </p:nvPr>
        </p:nvSpPr>
        <p:spPr/>
        <p:txBody>
          <a:bodyPr/>
          <a:lstStyle/>
          <a:p>
            <a:pPr eaLnBrk="1" hangingPunct="1"/>
            <a:r>
              <a:rPr lang="en-US" sz="2400" dirty="0" smtClean="0"/>
              <a:t>Direct Problems:</a:t>
            </a:r>
          </a:p>
          <a:p>
            <a:pPr lvl="1" eaLnBrk="1" hangingPunct="1"/>
            <a:r>
              <a:rPr lang="en-US" sz="2000" dirty="0" smtClean="0"/>
              <a:t>Estimation of runoff from a catchment</a:t>
            </a:r>
          </a:p>
          <a:p>
            <a:pPr lvl="1" eaLnBrk="1" hangingPunct="1"/>
            <a:r>
              <a:rPr lang="en-US" sz="2000" dirty="0" smtClean="0"/>
              <a:t>Determining yield of a reservoir/ aquifer</a:t>
            </a:r>
          </a:p>
          <a:p>
            <a:pPr lvl="1" eaLnBrk="1" hangingPunct="1"/>
            <a:r>
              <a:rPr lang="en-US" sz="2000" dirty="0" smtClean="0"/>
              <a:t>Flow forecasting in rivers</a:t>
            </a:r>
          </a:p>
          <a:p>
            <a:pPr eaLnBrk="1" hangingPunct="1"/>
            <a:r>
              <a:rPr lang="en-US" sz="2400" dirty="0" smtClean="0"/>
              <a:t>Indirect problems</a:t>
            </a:r>
          </a:p>
          <a:p>
            <a:pPr lvl="1" eaLnBrk="1" hangingPunct="1"/>
            <a:r>
              <a:rPr lang="en-US" sz="2000" dirty="0" smtClean="0"/>
              <a:t>Estimation of aquifer parameters from pumping test</a:t>
            </a:r>
          </a:p>
          <a:p>
            <a:pPr lvl="1" eaLnBrk="1" hangingPunct="1"/>
            <a:r>
              <a:rPr lang="en-US" sz="2000" dirty="0" smtClean="0"/>
              <a:t>Deriving the unit hydrograph of a catchment</a:t>
            </a:r>
          </a:p>
          <a:p>
            <a:pPr lvl="1" eaLnBrk="1" hangingPunct="1"/>
            <a:r>
              <a:rPr lang="en-US" sz="2000" dirty="0" smtClean="0"/>
              <a:t>Design of a reservoir capacity</a:t>
            </a:r>
          </a:p>
          <a:p>
            <a:pPr lvl="1" eaLnBrk="1" hangingPunct="1"/>
            <a:r>
              <a:rPr lang="en-US" sz="2000" dirty="0" smtClean="0"/>
              <a:t>Deriving the operating policy of a reservoir</a:t>
            </a:r>
          </a:p>
          <a:p>
            <a:pPr lvl="1" eaLnBrk="1" hangingPunct="1"/>
            <a:r>
              <a:rPr lang="en-US" sz="2000" dirty="0" smtClean="0"/>
              <a:t>Calibration of models(e.g. HECRAS)</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dirty="0" smtClean="0"/>
              <a:t>Design / Simulation / Direct Problem</a:t>
            </a:r>
          </a:p>
        </p:txBody>
      </p:sp>
      <p:sp>
        <p:nvSpPr>
          <p:cNvPr id="31747" name="Rectangle 3"/>
          <p:cNvSpPr>
            <a:spLocks noGrp="1" noChangeArrowheads="1"/>
          </p:cNvSpPr>
          <p:nvPr>
            <p:ph type="body" idx="1"/>
          </p:nvPr>
        </p:nvSpPr>
        <p:spPr>
          <a:xfrm>
            <a:off x="381000" y="1295400"/>
            <a:ext cx="4267200" cy="4953000"/>
          </a:xfrm>
        </p:spPr>
        <p:txBody>
          <a:bodyPr/>
          <a:lstStyle/>
          <a:p>
            <a:pPr eaLnBrk="1" hangingPunct="1"/>
            <a:r>
              <a:rPr lang="en-US" sz="2400" dirty="0" smtClean="0"/>
              <a:t>Simulation provides the outputs against a certain set of inputs and system parameters. </a:t>
            </a:r>
            <a:endParaRPr lang="en-US" sz="2400" dirty="0" smtClean="0"/>
          </a:p>
          <a:p>
            <a:pPr eaLnBrk="1" hangingPunct="1">
              <a:buNone/>
            </a:pPr>
            <a:endParaRPr lang="en-US" sz="2400" dirty="0" smtClean="0"/>
          </a:p>
          <a:p>
            <a:pPr eaLnBrk="1" hangingPunct="1"/>
            <a:r>
              <a:rPr lang="en-US" sz="2400" dirty="0" smtClean="0"/>
              <a:t>The desirable outputs can be maximized and the undesirable outputs can be minimized through controlled and partially controlled inputs, and through variation of system parameters (if in user control)</a:t>
            </a:r>
          </a:p>
        </p:txBody>
      </p:sp>
      <p:grpSp>
        <p:nvGrpSpPr>
          <p:cNvPr id="31748" name="Group 5"/>
          <p:cNvGrpSpPr>
            <a:grpSpLocks noChangeAspect="1"/>
          </p:cNvGrpSpPr>
          <p:nvPr/>
        </p:nvGrpSpPr>
        <p:grpSpPr bwMode="auto">
          <a:xfrm>
            <a:off x="3886200" y="2209800"/>
            <a:ext cx="6096000" cy="3657600"/>
            <a:chOff x="2429" y="1604"/>
            <a:chExt cx="7200" cy="4320"/>
          </a:xfrm>
        </p:grpSpPr>
        <p:sp>
          <p:nvSpPr>
            <p:cNvPr id="31749" name="AutoShape 6"/>
            <p:cNvSpPr>
              <a:spLocks noChangeAspect="1" noChangeArrowheads="1"/>
            </p:cNvSpPr>
            <p:nvPr/>
          </p:nvSpPr>
          <p:spPr bwMode="auto">
            <a:xfrm>
              <a:off x="2429" y="1604"/>
              <a:ext cx="7200" cy="4320"/>
            </a:xfrm>
            <a:prstGeom prst="rect">
              <a:avLst/>
            </a:prstGeom>
            <a:noFill/>
            <a:ln w="9525">
              <a:noFill/>
              <a:miter lim="800000"/>
              <a:headEnd/>
              <a:tailEnd/>
            </a:ln>
          </p:spPr>
          <p:txBody>
            <a:bodyPr/>
            <a:lstStyle/>
            <a:p>
              <a:endParaRPr lang="en-US"/>
            </a:p>
          </p:txBody>
        </p:sp>
        <p:sp>
          <p:nvSpPr>
            <p:cNvPr id="31750" name="Text Box 7"/>
            <p:cNvSpPr txBox="1">
              <a:spLocks noChangeArrowheads="1"/>
            </p:cNvSpPr>
            <p:nvPr/>
          </p:nvSpPr>
          <p:spPr bwMode="auto">
            <a:xfrm>
              <a:off x="6929" y="4034"/>
              <a:ext cx="1710" cy="405"/>
            </a:xfrm>
            <a:prstGeom prst="rect">
              <a:avLst/>
            </a:prstGeom>
            <a:solidFill>
              <a:srgbClr val="FFFFFF"/>
            </a:solidFill>
            <a:ln w="9525">
              <a:noFill/>
              <a:miter lim="800000"/>
              <a:headEnd/>
              <a:tailEnd/>
            </a:ln>
          </p:spPr>
          <p:txBody>
            <a:bodyPr/>
            <a:lstStyle/>
            <a:p>
              <a:r>
                <a:rPr lang="en-US" sz="1400">
                  <a:latin typeface="Times New Roman" pitchFamily="18" charset="0"/>
                </a:rPr>
                <a:t>Neutral</a:t>
              </a:r>
              <a:endParaRPr lang="en-US"/>
            </a:p>
          </p:txBody>
        </p:sp>
        <p:sp>
          <p:nvSpPr>
            <p:cNvPr id="31751" name="Text Box 8"/>
            <p:cNvSpPr txBox="1">
              <a:spLocks noChangeArrowheads="1"/>
            </p:cNvSpPr>
            <p:nvPr/>
          </p:nvSpPr>
          <p:spPr bwMode="auto">
            <a:xfrm>
              <a:off x="6929" y="3494"/>
              <a:ext cx="1440" cy="405"/>
            </a:xfrm>
            <a:prstGeom prst="rect">
              <a:avLst/>
            </a:prstGeom>
            <a:solidFill>
              <a:srgbClr val="FFFFFF"/>
            </a:solidFill>
            <a:ln w="9525">
              <a:noFill/>
              <a:miter lim="800000"/>
              <a:headEnd/>
              <a:tailEnd/>
            </a:ln>
          </p:spPr>
          <p:txBody>
            <a:bodyPr/>
            <a:lstStyle/>
            <a:p>
              <a:r>
                <a:rPr lang="en-US" sz="1400">
                  <a:latin typeface="Times New Roman" pitchFamily="18" charset="0"/>
                </a:rPr>
                <a:t>Undesirable</a:t>
              </a:r>
              <a:endParaRPr lang="en-US"/>
            </a:p>
          </p:txBody>
        </p:sp>
        <p:sp>
          <p:nvSpPr>
            <p:cNvPr id="31752" name="Text Box 9"/>
            <p:cNvSpPr txBox="1">
              <a:spLocks noChangeArrowheads="1"/>
            </p:cNvSpPr>
            <p:nvPr/>
          </p:nvSpPr>
          <p:spPr bwMode="auto">
            <a:xfrm>
              <a:off x="6929" y="2954"/>
              <a:ext cx="1260" cy="405"/>
            </a:xfrm>
            <a:prstGeom prst="rect">
              <a:avLst/>
            </a:prstGeom>
            <a:solidFill>
              <a:srgbClr val="FFFFFF"/>
            </a:solidFill>
            <a:ln w="9525">
              <a:noFill/>
              <a:miter lim="800000"/>
              <a:headEnd/>
              <a:tailEnd/>
            </a:ln>
          </p:spPr>
          <p:txBody>
            <a:bodyPr/>
            <a:lstStyle/>
            <a:p>
              <a:r>
                <a:rPr lang="en-US" sz="1400">
                  <a:latin typeface="Times New Roman" pitchFamily="18" charset="0"/>
                </a:rPr>
                <a:t>Desirable</a:t>
              </a:r>
              <a:endParaRPr lang="en-US"/>
            </a:p>
          </p:txBody>
        </p:sp>
        <p:sp>
          <p:nvSpPr>
            <p:cNvPr id="31753" name="Text Box 10"/>
            <p:cNvSpPr txBox="1">
              <a:spLocks noChangeArrowheads="1"/>
            </p:cNvSpPr>
            <p:nvPr/>
          </p:nvSpPr>
          <p:spPr bwMode="auto">
            <a:xfrm>
              <a:off x="3959" y="2954"/>
              <a:ext cx="1170" cy="405"/>
            </a:xfrm>
            <a:prstGeom prst="rect">
              <a:avLst/>
            </a:prstGeom>
            <a:solidFill>
              <a:srgbClr val="FFFFFF"/>
            </a:solidFill>
            <a:ln w="9525">
              <a:noFill/>
              <a:miter lim="800000"/>
              <a:headEnd/>
              <a:tailEnd/>
            </a:ln>
          </p:spPr>
          <p:txBody>
            <a:bodyPr/>
            <a:lstStyle/>
            <a:p>
              <a:r>
                <a:rPr lang="en-US" sz="1400">
                  <a:latin typeface="Times New Roman" pitchFamily="18" charset="0"/>
                </a:rPr>
                <a:t>Controlled</a:t>
              </a:r>
              <a:endParaRPr lang="en-US"/>
            </a:p>
          </p:txBody>
        </p:sp>
        <p:sp>
          <p:nvSpPr>
            <p:cNvPr id="31754" name="Text Box 11"/>
            <p:cNvSpPr txBox="1">
              <a:spLocks noChangeArrowheads="1"/>
            </p:cNvSpPr>
            <p:nvPr/>
          </p:nvSpPr>
          <p:spPr bwMode="auto">
            <a:xfrm>
              <a:off x="3869" y="4034"/>
              <a:ext cx="1620" cy="405"/>
            </a:xfrm>
            <a:prstGeom prst="rect">
              <a:avLst/>
            </a:prstGeom>
            <a:solidFill>
              <a:srgbClr val="FFFFFF"/>
            </a:solidFill>
            <a:ln w="9525">
              <a:noFill/>
              <a:miter lim="800000"/>
              <a:headEnd/>
              <a:tailEnd/>
            </a:ln>
          </p:spPr>
          <p:txBody>
            <a:bodyPr/>
            <a:lstStyle/>
            <a:p>
              <a:r>
                <a:rPr lang="en-US" sz="1400">
                  <a:latin typeface="Times New Roman" pitchFamily="18" charset="0"/>
                </a:rPr>
                <a:t>Uncontrolled</a:t>
              </a:r>
              <a:endParaRPr lang="en-US"/>
            </a:p>
          </p:txBody>
        </p:sp>
        <p:sp>
          <p:nvSpPr>
            <p:cNvPr id="31755" name="Text Box 12"/>
            <p:cNvSpPr txBox="1">
              <a:spLocks noChangeArrowheads="1"/>
            </p:cNvSpPr>
            <p:nvPr/>
          </p:nvSpPr>
          <p:spPr bwMode="auto">
            <a:xfrm>
              <a:off x="3329" y="3494"/>
              <a:ext cx="2070" cy="405"/>
            </a:xfrm>
            <a:prstGeom prst="rect">
              <a:avLst/>
            </a:prstGeom>
            <a:solidFill>
              <a:srgbClr val="FFFFFF"/>
            </a:solidFill>
            <a:ln w="9525">
              <a:noFill/>
              <a:miter lim="800000"/>
              <a:headEnd/>
              <a:tailEnd/>
            </a:ln>
          </p:spPr>
          <p:txBody>
            <a:bodyPr/>
            <a:lstStyle/>
            <a:p>
              <a:r>
                <a:rPr lang="en-US" sz="1400">
                  <a:latin typeface="Times New Roman" pitchFamily="18" charset="0"/>
                </a:rPr>
                <a:t>Partially Controlled</a:t>
              </a:r>
              <a:endParaRPr lang="en-US"/>
            </a:p>
          </p:txBody>
        </p:sp>
        <p:sp>
          <p:nvSpPr>
            <p:cNvPr id="31756" name="Oval 13"/>
            <p:cNvSpPr>
              <a:spLocks noChangeArrowheads="1"/>
            </p:cNvSpPr>
            <p:nvPr/>
          </p:nvSpPr>
          <p:spPr bwMode="auto">
            <a:xfrm>
              <a:off x="5129" y="2954"/>
              <a:ext cx="1890" cy="1755"/>
            </a:xfrm>
            <a:prstGeom prst="ellipse">
              <a:avLst/>
            </a:prstGeom>
            <a:solidFill>
              <a:srgbClr val="99CCFF"/>
            </a:solidFill>
            <a:ln w="9525">
              <a:solidFill>
                <a:srgbClr val="000000"/>
              </a:solidFill>
              <a:round/>
              <a:headEnd/>
              <a:tailEnd/>
            </a:ln>
          </p:spPr>
          <p:txBody>
            <a:bodyPr/>
            <a:lstStyle/>
            <a:p>
              <a:endParaRPr lang="en-US"/>
            </a:p>
          </p:txBody>
        </p:sp>
        <p:sp>
          <p:nvSpPr>
            <p:cNvPr id="31757" name="Text Box 14"/>
            <p:cNvSpPr txBox="1">
              <a:spLocks noChangeArrowheads="1"/>
            </p:cNvSpPr>
            <p:nvPr/>
          </p:nvSpPr>
          <p:spPr bwMode="auto">
            <a:xfrm>
              <a:off x="5489" y="3629"/>
              <a:ext cx="1170" cy="405"/>
            </a:xfrm>
            <a:prstGeom prst="rect">
              <a:avLst/>
            </a:prstGeom>
            <a:solidFill>
              <a:srgbClr val="99CCFF"/>
            </a:solidFill>
            <a:ln w="9525">
              <a:noFill/>
              <a:miter lim="800000"/>
              <a:headEnd/>
              <a:tailEnd/>
            </a:ln>
          </p:spPr>
          <p:txBody>
            <a:bodyPr/>
            <a:lstStyle/>
            <a:p>
              <a:r>
                <a:rPr lang="en-US" sz="1400">
                  <a:latin typeface="Arial Black" pitchFamily="34" charset="0"/>
                </a:rPr>
                <a:t>System</a:t>
              </a:r>
              <a:endParaRPr lang="en-US"/>
            </a:p>
          </p:txBody>
        </p:sp>
        <p:sp>
          <p:nvSpPr>
            <p:cNvPr id="31758" name="Line 15"/>
            <p:cNvSpPr>
              <a:spLocks noChangeShapeType="1"/>
            </p:cNvSpPr>
            <p:nvPr/>
          </p:nvSpPr>
          <p:spPr bwMode="auto">
            <a:xfrm>
              <a:off x="4049" y="3359"/>
              <a:ext cx="1260" cy="1"/>
            </a:xfrm>
            <a:prstGeom prst="line">
              <a:avLst/>
            </a:prstGeom>
            <a:noFill/>
            <a:ln w="19050">
              <a:solidFill>
                <a:srgbClr val="000000"/>
              </a:solidFill>
              <a:round/>
              <a:headEnd/>
              <a:tailEnd type="triangle" w="med" len="med"/>
            </a:ln>
          </p:spPr>
          <p:txBody>
            <a:bodyPr/>
            <a:lstStyle/>
            <a:p>
              <a:endParaRPr lang="en-US"/>
            </a:p>
          </p:txBody>
        </p:sp>
        <p:sp>
          <p:nvSpPr>
            <p:cNvPr id="31759" name="Line 16"/>
            <p:cNvSpPr>
              <a:spLocks noChangeShapeType="1"/>
            </p:cNvSpPr>
            <p:nvPr/>
          </p:nvSpPr>
          <p:spPr bwMode="auto">
            <a:xfrm>
              <a:off x="4049" y="3899"/>
              <a:ext cx="1080" cy="0"/>
            </a:xfrm>
            <a:prstGeom prst="line">
              <a:avLst/>
            </a:prstGeom>
            <a:noFill/>
            <a:ln w="19050">
              <a:solidFill>
                <a:srgbClr val="000000"/>
              </a:solidFill>
              <a:round/>
              <a:headEnd/>
              <a:tailEnd type="triangle" w="med" len="med"/>
            </a:ln>
          </p:spPr>
          <p:txBody>
            <a:bodyPr/>
            <a:lstStyle/>
            <a:p>
              <a:endParaRPr lang="en-US"/>
            </a:p>
          </p:txBody>
        </p:sp>
        <p:sp>
          <p:nvSpPr>
            <p:cNvPr id="31760" name="Line 17"/>
            <p:cNvSpPr>
              <a:spLocks noChangeShapeType="1"/>
            </p:cNvSpPr>
            <p:nvPr/>
          </p:nvSpPr>
          <p:spPr bwMode="auto">
            <a:xfrm>
              <a:off x="4049" y="4439"/>
              <a:ext cx="1350" cy="0"/>
            </a:xfrm>
            <a:prstGeom prst="line">
              <a:avLst/>
            </a:prstGeom>
            <a:noFill/>
            <a:ln w="19050">
              <a:solidFill>
                <a:srgbClr val="000000"/>
              </a:solidFill>
              <a:round/>
              <a:headEnd/>
              <a:tailEnd type="triangle" w="med" len="med"/>
            </a:ln>
          </p:spPr>
          <p:txBody>
            <a:bodyPr/>
            <a:lstStyle/>
            <a:p>
              <a:endParaRPr lang="en-US"/>
            </a:p>
          </p:txBody>
        </p:sp>
        <p:sp>
          <p:nvSpPr>
            <p:cNvPr id="31761" name="Line 18"/>
            <p:cNvSpPr>
              <a:spLocks noChangeShapeType="1"/>
            </p:cNvSpPr>
            <p:nvPr/>
          </p:nvSpPr>
          <p:spPr bwMode="auto">
            <a:xfrm>
              <a:off x="6839" y="3359"/>
              <a:ext cx="1260" cy="1"/>
            </a:xfrm>
            <a:prstGeom prst="line">
              <a:avLst/>
            </a:prstGeom>
            <a:noFill/>
            <a:ln w="19050">
              <a:solidFill>
                <a:srgbClr val="000000"/>
              </a:solidFill>
              <a:round/>
              <a:headEnd/>
              <a:tailEnd type="triangle" w="med" len="med"/>
            </a:ln>
          </p:spPr>
          <p:txBody>
            <a:bodyPr/>
            <a:lstStyle/>
            <a:p>
              <a:endParaRPr lang="en-US"/>
            </a:p>
          </p:txBody>
        </p:sp>
        <p:sp>
          <p:nvSpPr>
            <p:cNvPr id="31762" name="Line 19"/>
            <p:cNvSpPr>
              <a:spLocks noChangeShapeType="1"/>
            </p:cNvSpPr>
            <p:nvPr/>
          </p:nvSpPr>
          <p:spPr bwMode="auto">
            <a:xfrm>
              <a:off x="7019" y="3899"/>
              <a:ext cx="1080" cy="0"/>
            </a:xfrm>
            <a:prstGeom prst="line">
              <a:avLst/>
            </a:prstGeom>
            <a:noFill/>
            <a:ln w="19050">
              <a:solidFill>
                <a:srgbClr val="000000"/>
              </a:solidFill>
              <a:round/>
              <a:headEnd/>
              <a:tailEnd type="triangle" w="med" len="med"/>
            </a:ln>
          </p:spPr>
          <p:txBody>
            <a:bodyPr/>
            <a:lstStyle/>
            <a:p>
              <a:endParaRPr lang="en-US"/>
            </a:p>
          </p:txBody>
        </p:sp>
        <p:sp>
          <p:nvSpPr>
            <p:cNvPr id="31763" name="Line 20"/>
            <p:cNvSpPr>
              <a:spLocks noChangeShapeType="1"/>
            </p:cNvSpPr>
            <p:nvPr/>
          </p:nvSpPr>
          <p:spPr bwMode="auto">
            <a:xfrm>
              <a:off x="6749" y="4439"/>
              <a:ext cx="1350" cy="1"/>
            </a:xfrm>
            <a:prstGeom prst="line">
              <a:avLst/>
            </a:prstGeom>
            <a:noFill/>
            <a:ln w="19050">
              <a:solidFill>
                <a:srgbClr val="000000"/>
              </a:solidFill>
              <a:round/>
              <a:headEnd/>
              <a:tailEnd type="triangle" w="med" len="med"/>
            </a:ln>
          </p:spPr>
          <p:txBody>
            <a:bodyPr/>
            <a:lstStyle/>
            <a:p>
              <a:endParaRPr lang="en-US"/>
            </a:p>
          </p:txBody>
        </p:sp>
        <p:sp>
          <p:nvSpPr>
            <p:cNvPr id="31764" name="Text Box 21"/>
            <p:cNvSpPr txBox="1">
              <a:spLocks noChangeArrowheads="1"/>
            </p:cNvSpPr>
            <p:nvPr/>
          </p:nvSpPr>
          <p:spPr bwMode="auto">
            <a:xfrm>
              <a:off x="3779" y="2414"/>
              <a:ext cx="1530" cy="405"/>
            </a:xfrm>
            <a:prstGeom prst="rect">
              <a:avLst/>
            </a:prstGeom>
            <a:solidFill>
              <a:srgbClr val="FFFFFF"/>
            </a:solidFill>
            <a:ln w="9525">
              <a:noFill/>
              <a:miter lim="800000"/>
              <a:headEnd/>
              <a:tailEnd/>
            </a:ln>
          </p:spPr>
          <p:txBody>
            <a:bodyPr/>
            <a:lstStyle/>
            <a:p>
              <a:r>
                <a:rPr lang="en-US" sz="1600">
                  <a:latin typeface="Times New Roman" pitchFamily="18" charset="0"/>
                </a:rPr>
                <a:t>Inputs</a:t>
              </a:r>
              <a:endParaRPr lang="en-US"/>
            </a:p>
          </p:txBody>
        </p:sp>
        <p:sp>
          <p:nvSpPr>
            <p:cNvPr id="31765" name="Text Box 22"/>
            <p:cNvSpPr txBox="1">
              <a:spLocks noChangeArrowheads="1"/>
            </p:cNvSpPr>
            <p:nvPr/>
          </p:nvSpPr>
          <p:spPr bwMode="auto">
            <a:xfrm>
              <a:off x="6929" y="2414"/>
              <a:ext cx="1260" cy="405"/>
            </a:xfrm>
            <a:prstGeom prst="rect">
              <a:avLst/>
            </a:prstGeom>
            <a:solidFill>
              <a:srgbClr val="FFFFFF"/>
            </a:solidFill>
            <a:ln w="9525">
              <a:noFill/>
              <a:miter lim="800000"/>
              <a:headEnd/>
              <a:tailEnd/>
            </a:ln>
          </p:spPr>
          <p:txBody>
            <a:bodyPr/>
            <a:lstStyle/>
            <a:p>
              <a:r>
                <a:rPr lang="en-US" sz="1600">
                  <a:latin typeface="Times New Roman" pitchFamily="18" charset="0"/>
                </a:rPr>
                <a:t>Outputs</a:t>
              </a:r>
              <a:endParaRPr lang="en-US"/>
            </a:p>
          </p:txBody>
        </p:sp>
        <p:sp>
          <p:nvSpPr>
            <p:cNvPr id="31766" name="Text Box 23"/>
            <p:cNvSpPr txBox="1">
              <a:spLocks noChangeArrowheads="1"/>
            </p:cNvSpPr>
            <p:nvPr/>
          </p:nvSpPr>
          <p:spPr bwMode="auto">
            <a:xfrm>
              <a:off x="5219" y="1874"/>
              <a:ext cx="2160" cy="405"/>
            </a:xfrm>
            <a:prstGeom prst="rect">
              <a:avLst/>
            </a:prstGeom>
            <a:solidFill>
              <a:srgbClr val="FFFFFF"/>
            </a:solidFill>
            <a:ln w="9525">
              <a:noFill/>
              <a:miter lim="800000"/>
              <a:headEnd/>
              <a:tailEnd/>
            </a:ln>
          </p:spPr>
          <p:txBody>
            <a:bodyPr/>
            <a:lstStyle/>
            <a:p>
              <a:r>
                <a:rPr lang="en-US" sz="1600">
                  <a:latin typeface="Times New Roman" pitchFamily="18" charset="0"/>
                </a:rPr>
                <a:t>Environment</a:t>
              </a:r>
              <a:endParaRPr lang="en-US"/>
            </a:p>
          </p:txBody>
        </p:sp>
        <p:sp>
          <p:nvSpPr>
            <p:cNvPr id="31767" name="Line 24"/>
            <p:cNvSpPr>
              <a:spLocks noChangeShapeType="1"/>
            </p:cNvSpPr>
            <p:nvPr/>
          </p:nvSpPr>
          <p:spPr bwMode="auto">
            <a:xfrm>
              <a:off x="7289" y="4439"/>
              <a:ext cx="0" cy="540"/>
            </a:xfrm>
            <a:prstGeom prst="line">
              <a:avLst/>
            </a:prstGeom>
            <a:noFill/>
            <a:ln w="19050">
              <a:solidFill>
                <a:srgbClr val="000000"/>
              </a:solidFill>
              <a:prstDash val="sysDot"/>
              <a:round/>
              <a:headEnd/>
              <a:tailEnd/>
            </a:ln>
          </p:spPr>
          <p:txBody>
            <a:bodyPr/>
            <a:lstStyle/>
            <a:p>
              <a:endParaRPr lang="en-US"/>
            </a:p>
          </p:txBody>
        </p:sp>
        <p:sp>
          <p:nvSpPr>
            <p:cNvPr id="31768" name="Line 25"/>
            <p:cNvSpPr>
              <a:spLocks noChangeShapeType="1"/>
            </p:cNvSpPr>
            <p:nvPr/>
          </p:nvSpPr>
          <p:spPr bwMode="auto">
            <a:xfrm flipH="1">
              <a:off x="4859" y="4979"/>
              <a:ext cx="2430" cy="0"/>
            </a:xfrm>
            <a:prstGeom prst="line">
              <a:avLst/>
            </a:prstGeom>
            <a:noFill/>
            <a:ln w="19050">
              <a:solidFill>
                <a:srgbClr val="000000"/>
              </a:solidFill>
              <a:prstDash val="sysDot"/>
              <a:round/>
              <a:headEnd/>
              <a:tailEnd/>
            </a:ln>
          </p:spPr>
          <p:txBody>
            <a:bodyPr/>
            <a:lstStyle/>
            <a:p>
              <a:endParaRPr lang="en-US"/>
            </a:p>
          </p:txBody>
        </p:sp>
        <p:sp>
          <p:nvSpPr>
            <p:cNvPr id="31769" name="Line 26"/>
            <p:cNvSpPr>
              <a:spLocks noChangeShapeType="1"/>
            </p:cNvSpPr>
            <p:nvPr/>
          </p:nvSpPr>
          <p:spPr bwMode="auto">
            <a:xfrm flipV="1">
              <a:off x="4859" y="4439"/>
              <a:ext cx="0" cy="540"/>
            </a:xfrm>
            <a:prstGeom prst="line">
              <a:avLst/>
            </a:prstGeom>
            <a:noFill/>
            <a:ln w="19050">
              <a:solidFill>
                <a:srgbClr val="000000"/>
              </a:solidFill>
              <a:prstDash val="sysDot"/>
              <a:round/>
              <a:headEnd/>
              <a:tailEnd/>
            </a:ln>
          </p:spPr>
          <p:txBody>
            <a:bodyPr/>
            <a:lstStyle/>
            <a:p>
              <a:endParaRPr lang="en-US"/>
            </a:p>
          </p:txBody>
        </p:sp>
        <p:sp>
          <p:nvSpPr>
            <p:cNvPr id="31770" name="Text Box 27"/>
            <p:cNvSpPr txBox="1">
              <a:spLocks noChangeArrowheads="1"/>
            </p:cNvSpPr>
            <p:nvPr/>
          </p:nvSpPr>
          <p:spPr bwMode="auto">
            <a:xfrm>
              <a:off x="5399" y="5114"/>
              <a:ext cx="1620" cy="405"/>
            </a:xfrm>
            <a:prstGeom prst="rect">
              <a:avLst/>
            </a:prstGeom>
            <a:solidFill>
              <a:srgbClr val="FFFFFF"/>
            </a:solidFill>
            <a:ln w="9525">
              <a:noFill/>
              <a:miter lim="800000"/>
              <a:headEnd/>
              <a:tailEnd/>
            </a:ln>
          </p:spPr>
          <p:txBody>
            <a:bodyPr/>
            <a:lstStyle/>
            <a:p>
              <a:r>
                <a:rPr lang="en-US" sz="1400">
                  <a:latin typeface="Times New Roman" pitchFamily="18" charset="0"/>
                </a:rPr>
                <a:t>Feedback</a:t>
              </a:r>
              <a:endParaRPr lang="en-US"/>
            </a:p>
          </p:txBody>
        </p:sp>
      </p:grpSp>
      <p:sp>
        <p:nvSpPr>
          <p:cNvPr id="27" name="Slide Number Placeholder 26"/>
          <p:cNvSpPr>
            <a:spLocks noGrp="1"/>
          </p:cNvSpPr>
          <p:nvPr>
            <p:ph type="sldNum" sz="quarter" idx="12"/>
          </p:nvPr>
        </p:nvSpPr>
        <p:spPr/>
        <p:txBody>
          <a:bodyPr/>
          <a:lstStyle/>
          <a:p>
            <a:pPr>
              <a:defRPr/>
            </a:pPr>
            <a:fld id="{FB6391DF-1079-4C40-B73D-F6E66BF99B94}" type="slidenum">
              <a:rPr lang="en-US" smtClean="0"/>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en-US" sz="2400" smtClean="0"/>
              <a:t>Application of system concepts in Water Resources:</a:t>
            </a:r>
            <a:br>
              <a:rPr lang="en-US" sz="2400" smtClean="0"/>
            </a:br>
            <a:r>
              <a:rPr lang="en-US" sz="2400" smtClean="0"/>
              <a:t>Example – A River Basin</a:t>
            </a:r>
          </a:p>
        </p:txBody>
      </p:sp>
      <p:pic>
        <p:nvPicPr>
          <p:cNvPr id="32771" name="Picture 4" descr="system2"/>
          <p:cNvPicPr>
            <a:picLocks noChangeAspect="1" noChangeArrowheads="1"/>
          </p:cNvPicPr>
          <p:nvPr/>
        </p:nvPicPr>
        <p:blipFill>
          <a:blip r:embed="rId3" cstate="print"/>
          <a:srcRect/>
          <a:stretch>
            <a:fillRect/>
          </a:stretch>
        </p:blipFill>
        <p:spPr bwMode="auto">
          <a:xfrm>
            <a:off x="76200" y="1752600"/>
            <a:ext cx="8924925"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mtClean="0"/>
              <a:t>Systems Analysis</a:t>
            </a:r>
          </a:p>
        </p:txBody>
      </p:sp>
      <p:sp>
        <p:nvSpPr>
          <p:cNvPr id="33795" name="Rectangle 3"/>
          <p:cNvSpPr>
            <a:spLocks noGrp="1" noChangeArrowheads="1"/>
          </p:cNvSpPr>
          <p:nvPr>
            <p:ph type="body" idx="1"/>
          </p:nvPr>
        </p:nvSpPr>
        <p:spPr/>
        <p:txBody>
          <a:bodyPr/>
          <a:lstStyle/>
          <a:p>
            <a:pPr eaLnBrk="1" hangingPunct="1"/>
            <a:r>
              <a:rPr lang="en-US" sz="2400" dirty="0" smtClean="0">
                <a:ea typeface="Arial Unicode MS" pitchFamily="34" charset="-128"/>
                <a:cs typeface="Arial Unicode MS" pitchFamily="34" charset="-128"/>
              </a:rPr>
              <a:t>Systems analysis is the study of sets of interacting entities.</a:t>
            </a:r>
          </a:p>
          <a:p>
            <a:pPr eaLnBrk="1" hangingPunct="1"/>
            <a:r>
              <a:rPr lang="en-GB" sz="2400" dirty="0" smtClean="0">
                <a:ea typeface="Arial Unicode MS" pitchFamily="34" charset="-128"/>
                <a:cs typeface="Arial Unicode MS" pitchFamily="34" charset="-128"/>
              </a:rPr>
              <a:t>System analysis helps a decision maker to identify and select a preferred course of  action from several feasible alternatives</a:t>
            </a:r>
          </a:p>
          <a:p>
            <a:pPr eaLnBrk="1" hangingPunct="1"/>
            <a:r>
              <a:rPr lang="en-GB" sz="2400" dirty="0" smtClean="0">
                <a:ea typeface="Arial Unicode MS" pitchFamily="34" charset="-128"/>
                <a:cs typeface="Arial Unicode MS" pitchFamily="34" charset="-128"/>
              </a:rPr>
              <a:t>Systems analysis is a problem solving technique  wherein attempts are made to build a replica of a real world system or situation, with the objective of experimenting with the replica to gain some insight into the real world problem</a:t>
            </a:r>
            <a:endParaRPr lang="en-US" sz="2400" dirty="0" smtClean="0">
              <a:ea typeface="Arial Unicode MS" pitchFamily="34" charset="-128"/>
              <a:cs typeface="Arial Unicode MS" pitchFamily="34" charset="-128"/>
            </a:endParaRPr>
          </a:p>
        </p:txBody>
      </p:sp>
      <p:sp>
        <p:nvSpPr>
          <p:cNvPr id="4" name="Rectangle 3"/>
          <p:cNvSpPr/>
          <p:nvPr/>
        </p:nvSpPr>
        <p:spPr>
          <a:xfrm>
            <a:off x="228600" y="5688449"/>
            <a:ext cx="8915400" cy="1169551"/>
          </a:xfrm>
          <a:prstGeom prst="rect">
            <a:avLst/>
          </a:prstGeom>
        </p:spPr>
        <p:txBody>
          <a:bodyPr wrap="square">
            <a:spAutoFit/>
          </a:bodyPr>
          <a:lstStyle/>
          <a:p>
            <a:r>
              <a:rPr lang="en-US" sz="1400" dirty="0" smtClean="0"/>
              <a:t>Analysis means "to take apart“. 	Synthesis means "to put together". </a:t>
            </a:r>
          </a:p>
          <a:p>
            <a:r>
              <a:rPr lang="en-US" sz="1400" dirty="0" smtClean="0"/>
              <a:t>Analysis is defined as the procedure by which we break down an intellectual or substantial whole into parts.</a:t>
            </a:r>
          </a:p>
          <a:p>
            <a:r>
              <a:rPr lang="en-US" sz="1400" dirty="0" smtClean="0"/>
              <a:t>Synthesis is defined as the procedure by which we combine separate elements or components in order to form a coherent whole.</a:t>
            </a:r>
          </a:p>
          <a:p>
            <a:endParaRPr lang="en-US" sz="1400" dirty="0"/>
          </a:p>
        </p:txBody>
      </p:sp>
      <p:sp>
        <p:nvSpPr>
          <p:cNvPr id="5" name="Slide Number Placeholder 4"/>
          <p:cNvSpPr>
            <a:spLocks noGrp="1"/>
          </p:cNvSpPr>
          <p:nvPr>
            <p:ph type="sldNum" sz="quarter" idx="12"/>
          </p:nvPr>
        </p:nvSpPr>
        <p:spPr/>
        <p:txBody>
          <a:bodyPr/>
          <a:lstStyle/>
          <a:p>
            <a:pPr>
              <a:defRPr/>
            </a:pPr>
            <a:fld id="{FB6391DF-1079-4C40-B73D-F6E66BF99B94}"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en-US" smtClean="0"/>
              <a:t>Advantages of System Analysis</a:t>
            </a:r>
          </a:p>
        </p:txBody>
      </p:sp>
      <p:sp>
        <p:nvSpPr>
          <p:cNvPr id="222211" name="Rectangle 3"/>
          <p:cNvSpPr>
            <a:spLocks noGrp="1" noChangeArrowheads="1"/>
          </p:cNvSpPr>
          <p:nvPr>
            <p:ph idx="1"/>
          </p:nvPr>
        </p:nvSpPr>
        <p:spPr/>
        <p:txBody>
          <a:bodyPr/>
          <a:lstStyle/>
          <a:p>
            <a:pPr eaLnBrk="1" hangingPunct="1"/>
            <a:r>
              <a:rPr lang="en-US" sz="2400" smtClean="0"/>
              <a:t>The systems analyst is free to consider a wide range of conditions and alternative systems</a:t>
            </a:r>
          </a:p>
          <a:p>
            <a:pPr eaLnBrk="1" hangingPunct="1"/>
            <a:r>
              <a:rPr lang="en-US" sz="2400" smtClean="0"/>
              <a:t>The configuration and scale of components comprising the system can be manipulated for purposes of optimization</a:t>
            </a:r>
          </a:p>
          <a:p>
            <a:pPr eaLnBrk="1" hangingPunct="1"/>
            <a:r>
              <a:rPr lang="en-US" sz="2400" smtClean="0"/>
              <a:t>The Systems Analysis requires relatively short time for obtaining results when compared to the equivalent field data collection exercise</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18</a:t>
            </a:fld>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randombar(vertical)">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randombar(vertical)">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randombar(vertical)">
                                      <p:cBhvr>
                                        <p:cTn id="17" dur="500"/>
                                        <p:tgtEl>
                                          <p:spTgt spid="222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smtClean="0"/>
              <a:t>Phases of Systems Analysis</a:t>
            </a:r>
          </a:p>
        </p:txBody>
      </p:sp>
      <p:sp>
        <p:nvSpPr>
          <p:cNvPr id="224259" name="Rectangle 3"/>
          <p:cNvSpPr>
            <a:spLocks noGrp="1" noChangeArrowheads="1"/>
          </p:cNvSpPr>
          <p:nvPr>
            <p:ph idx="1"/>
          </p:nvPr>
        </p:nvSpPr>
        <p:spPr/>
        <p:txBody>
          <a:bodyPr/>
          <a:lstStyle/>
          <a:p>
            <a:pPr eaLnBrk="1" hangingPunct="1">
              <a:buFont typeface="Wingdings 2" pitchFamily="18" charset="2"/>
              <a:buChar char="ò"/>
            </a:pPr>
            <a:r>
              <a:rPr lang="en-US" smtClean="0"/>
              <a:t>Formulation of the problem</a:t>
            </a:r>
          </a:p>
          <a:p>
            <a:pPr eaLnBrk="1" hangingPunct="1">
              <a:buFont typeface="Wingdings 2" pitchFamily="18" charset="2"/>
              <a:buChar char="ò"/>
            </a:pPr>
            <a:r>
              <a:rPr lang="en-US" smtClean="0"/>
              <a:t>Construction of the mathematical model</a:t>
            </a:r>
          </a:p>
          <a:p>
            <a:pPr eaLnBrk="1" hangingPunct="1">
              <a:buFont typeface="Wingdings 2" pitchFamily="18" charset="2"/>
              <a:buChar char="ò"/>
            </a:pPr>
            <a:r>
              <a:rPr lang="en-US" smtClean="0"/>
              <a:t>Solution of the mathematical model</a:t>
            </a:r>
          </a:p>
          <a:p>
            <a:pPr eaLnBrk="1" hangingPunct="1">
              <a:buFont typeface="Wingdings 2" pitchFamily="18" charset="2"/>
              <a:buChar char="ò"/>
            </a:pPr>
            <a:r>
              <a:rPr lang="en-US" smtClean="0"/>
              <a:t>Testing the model</a:t>
            </a:r>
          </a:p>
          <a:p>
            <a:pPr eaLnBrk="1" hangingPunct="1">
              <a:buFont typeface="Wingdings 2" pitchFamily="18" charset="2"/>
              <a:buChar char="ò"/>
            </a:pPr>
            <a:r>
              <a:rPr lang="en-US" smtClean="0"/>
              <a:t>Implementation of  the solution</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19</a:t>
            </a:fld>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p:cTn id="7" dur="1000" fill="hold"/>
                                        <p:tgtEl>
                                          <p:spTgt spid="2242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42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42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42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4259">
                                            <p:txEl>
                                              <p:pRg st="1" end="1"/>
                                            </p:txEl>
                                          </p:spTgt>
                                        </p:tgtEl>
                                        <p:attrNameLst>
                                          <p:attrName>style.visibility</p:attrName>
                                        </p:attrNameLst>
                                      </p:cBhvr>
                                      <p:to>
                                        <p:strVal val="visible"/>
                                      </p:to>
                                    </p:set>
                                    <p:anim calcmode="lin" valueType="num">
                                      <p:cBhvr>
                                        <p:cTn id="15" dur="1000" fill="hold"/>
                                        <p:tgtEl>
                                          <p:spTgt spid="22425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2425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242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42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4259">
                                            <p:txEl>
                                              <p:pRg st="2" end="2"/>
                                            </p:txEl>
                                          </p:spTgt>
                                        </p:tgtEl>
                                        <p:attrNameLst>
                                          <p:attrName>style.visibility</p:attrName>
                                        </p:attrNameLst>
                                      </p:cBhvr>
                                      <p:to>
                                        <p:strVal val="visible"/>
                                      </p:to>
                                    </p:set>
                                    <p:anim calcmode="lin" valueType="num">
                                      <p:cBhvr>
                                        <p:cTn id="23" dur="1000" fill="hold"/>
                                        <p:tgtEl>
                                          <p:spTgt spid="22425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2425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242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42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4259">
                                            <p:txEl>
                                              <p:pRg st="3" end="3"/>
                                            </p:txEl>
                                          </p:spTgt>
                                        </p:tgtEl>
                                        <p:attrNameLst>
                                          <p:attrName>style.visibility</p:attrName>
                                        </p:attrNameLst>
                                      </p:cBhvr>
                                      <p:to>
                                        <p:strVal val="visible"/>
                                      </p:to>
                                    </p:set>
                                    <p:anim calcmode="lin" valueType="num">
                                      <p:cBhvr>
                                        <p:cTn id="31" dur="1000" fill="hold"/>
                                        <p:tgtEl>
                                          <p:spTgt spid="22425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2425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242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42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4259">
                                            <p:txEl>
                                              <p:pRg st="4" end="4"/>
                                            </p:txEl>
                                          </p:spTgt>
                                        </p:tgtEl>
                                        <p:attrNameLst>
                                          <p:attrName>style.visibility</p:attrName>
                                        </p:attrNameLst>
                                      </p:cBhvr>
                                      <p:to>
                                        <p:strVal val="visible"/>
                                      </p:to>
                                    </p:set>
                                    <p:anim calcmode="lin" valueType="num">
                                      <p:cBhvr>
                                        <p:cTn id="39" dur="1000" fill="hold"/>
                                        <p:tgtEl>
                                          <p:spTgt spid="22425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2425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2425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425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533400" y="1447800"/>
            <a:ext cx="8229600" cy="5029200"/>
          </a:xfrm>
        </p:spPr>
        <p:txBody>
          <a:bodyPr/>
          <a:lstStyle/>
          <a:p>
            <a:pPr eaLnBrk="1" hangingPunct="1"/>
            <a:r>
              <a:rPr lang="en-US" sz="2800" dirty="0" smtClean="0"/>
              <a:t>System Analysis					</a:t>
            </a:r>
          </a:p>
          <a:p>
            <a:pPr lvl="1" eaLnBrk="1" hangingPunct="1"/>
            <a:r>
              <a:rPr lang="en-US" sz="2300" dirty="0" smtClean="0"/>
              <a:t>Definition of a System			</a:t>
            </a:r>
          </a:p>
          <a:p>
            <a:pPr lvl="1" eaLnBrk="1" hangingPunct="1"/>
            <a:r>
              <a:rPr lang="en-US" sz="2300" dirty="0" smtClean="0"/>
              <a:t>Classification of systems		</a:t>
            </a:r>
          </a:p>
          <a:p>
            <a:pPr lvl="1" eaLnBrk="1" hangingPunct="1"/>
            <a:r>
              <a:rPr lang="en-US" sz="2300" dirty="0" smtClean="0"/>
              <a:t>Types of problems in systems approach</a:t>
            </a:r>
          </a:p>
          <a:p>
            <a:pPr eaLnBrk="1" hangingPunct="1"/>
            <a:r>
              <a:rPr lang="en-US" sz="2800" dirty="0" smtClean="0"/>
              <a:t>Linear Programming			</a:t>
            </a:r>
          </a:p>
          <a:p>
            <a:pPr lvl="1" eaLnBrk="1" hangingPunct="1"/>
            <a:r>
              <a:rPr lang="en-US" sz="2300" dirty="0" smtClean="0"/>
              <a:t>Formulation of the problem		</a:t>
            </a:r>
          </a:p>
          <a:p>
            <a:pPr lvl="1" eaLnBrk="1" hangingPunct="1"/>
            <a:r>
              <a:rPr lang="en-US" sz="2300" dirty="0" smtClean="0"/>
              <a:t>Solution through Graphical method	</a:t>
            </a:r>
          </a:p>
          <a:p>
            <a:pPr eaLnBrk="1" hangingPunct="1"/>
            <a:endParaRPr lang="en-US" dirty="0" smtClean="0"/>
          </a:p>
        </p:txBody>
      </p:sp>
      <p:sp>
        <p:nvSpPr>
          <p:cNvPr id="20483" name="Slide Number Placeholder 3"/>
          <p:cNvSpPr>
            <a:spLocks noGrp="1"/>
          </p:cNvSpPr>
          <p:nvPr>
            <p:ph type="sldNum" sz="quarter" idx="12"/>
          </p:nvPr>
        </p:nvSpPr>
        <p:spPr>
          <a:noFill/>
        </p:spPr>
        <p:txBody>
          <a:bodyPr/>
          <a:lstStyle/>
          <a:p>
            <a:fld id="{85CAA058-9FB4-45B8-8C5E-5A81249A117E}" type="slidenum">
              <a:rPr lang="en-US" smtClean="0">
                <a:latin typeface="Arial" charset="0"/>
              </a:rPr>
              <a:pPr/>
              <a:t>2</a:t>
            </a:fld>
            <a:endParaRPr lang="en-US" smtClean="0">
              <a:latin typeface="Arial" charset="0"/>
            </a:endParaRPr>
          </a:p>
        </p:txBody>
      </p:sp>
      <p:sp>
        <p:nvSpPr>
          <p:cNvPr id="20484" name="Title 4"/>
          <p:cNvSpPr>
            <a:spLocks noGrp="1"/>
          </p:cNvSpPr>
          <p:nvPr>
            <p:ph type="title"/>
          </p:nvPr>
        </p:nvSpPr>
        <p:spPr/>
        <p:txBody>
          <a:bodyPr/>
          <a:lstStyle/>
          <a:p>
            <a:pPr eaLnBrk="1" hangingPunct="1"/>
            <a:r>
              <a:rPr lang="en-US" sz="4000" dirty="0" smtClean="0">
                <a:solidFill>
                  <a:schemeClr val="tx1"/>
                </a:solidFill>
              </a:rPr>
              <a:t>Outline</a:t>
            </a: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sz="4000" smtClean="0"/>
              <a:t>Modeling of Water Resources Systems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600" b="1" smtClean="0"/>
              <a:t>Definition of Models</a:t>
            </a:r>
          </a:p>
        </p:txBody>
      </p:sp>
      <p:sp>
        <p:nvSpPr>
          <p:cNvPr id="14339" name="Rectangle 3"/>
          <p:cNvSpPr>
            <a:spLocks noGrp="1" noChangeArrowheads="1"/>
          </p:cNvSpPr>
          <p:nvPr>
            <p:ph idx="1"/>
          </p:nvPr>
        </p:nvSpPr>
        <p:spPr>
          <a:xfrm>
            <a:off x="457200" y="1600200"/>
            <a:ext cx="8229600" cy="2514600"/>
          </a:xfrm>
        </p:spPr>
        <p:txBody>
          <a:bodyPr/>
          <a:lstStyle/>
          <a:p>
            <a:r>
              <a:rPr lang="en-US" sz="2800" smtClean="0"/>
              <a:t>Models are tools used to derive answers to questions about the performance or behaviour of </a:t>
            </a:r>
            <a:r>
              <a:rPr lang="en-US" sz="2800" b="1" smtClean="0"/>
              <a:t>the system </a:t>
            </a:r>
            <a:r>
              <a:rPr lang="en-US" sz="2800" smtClean="0"/>
              <a:t>under consideration</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21</a:t>
            </a:fld>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33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4339">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b="1" smtClean="0"/>
              <a:t>Types of Models</a:t>
            </a:r>
          </a:p>
        </p:txBody>
      </p:sp>
      <p:sp>
        <p:nvSpPr>
          <p:cNvPr id="16387" name="Rectangle 3"/>
          <p:cNvSpPr>
            <a:spLocks noGrp="1" noChangeArrowheads="1"/>
          </p:cNvSpPr>
          <p:nvPr>
            <p:ph idx="1"/>
          </p:nvPr>
        </p:nvSpPr>
        <p:spPr/>
        <p:txBody>
          <a:bodyPr/>
          <a:lstStyle/>
          <a:p>
            <a:pPr>
              <a:lnSpc>
                <a:spcPct val="90000"/>
              </a:lnSpc>
              <a:buClr>
                <a:schemeClr val="tx1"/>
              </a:buClr>
              <a:buFont typeface="Wingdings" pitchFamily="2" charset="2"/>
              <a:buChar char="ð"/>
            </a:pPr>
            <a:r>
              <a:rPr lang="en-US" sz="2900" smtClean="0"/>
              <a:t>Physical Models</a:t>
            </a:r>
          </a:p>
          <a:p>
            <a:pPr>
              <a:lnSpc>
                <a:spcPct val="90000"/>
              </a:lnSpc>
              <a:buClr>
                <a:schemeClr val="tx1"/>
              </a:buClr>
              <a:buFont typeface="Wingdings" pitchFamily="2" charset="2"/>
              <a:buChar char="ð"/>
            </a:pPr>
            <a:r>
              <a:rPr lang="en-US" sz="2900" smtClean="0"/>
              <a:t>Mathematical Models</a:t>
            </a:r>
          </a:p>
          <a:p>
            <a:pPr lvl="1">
              <a:lnSpc>
                <a:spcPct val="90000"/>
              </a:lnSpc>
              <a:buClr>
                <a:schemeClr val="tx1"/>
              </a:buClr>
              <a:buFont typeface="Wingdings" pitchFamily="2" charset="2"/>
              <a:buNone/>
            </a:pPr>
            <a:endParaRPr lang="en-US" sz="2400" smtClean="0"/>
          </a:p>
          <a:p>
            <a:pPr>
              <a:lnSpc>
                <a:spcPct val="90000"/>
              </a:lnSpc>
              <a:buClr>
                <a:schemeClr val="tx1"/>
              </a:buClr>
            </a:pPr>
            <a:r>
              <a:rPr lang="en-US" sz="2800" smtClean="0"/>
              <a:t>Types of Mathematical Models</a:t>
            </a:r>
          </a:p>
          <a:p>
            <a:pPr lvl="1">
              <a:lnSpc>
                <a:spcPct val="90000"/>
              </a:lnSpc>
              <a:buClr>
                <a:schemeClr val="tx1"/>
              </a:buClr>
              <a:buFont typeface="Wingdings" pitchFamily="2" charset="2"/>
              <a:buChar char="ð"/>
            </a:pPr>
            <a:r>
              <a:rPr lang="en-US" sz="2400" smtClean="0"/>
              <a:t>Descriptive Models – Identification and direct problems</a:t>
            </a:r>
          </a:p>
          <a:p>
            <a:pPr lvl="1">
              <a:lnSpc>
                <a:spcPct val="90000"/>
              </a:lnSpc>
              <a:buClr>
                <a:schemeClr val="tx1"/>
              </a:buClr>
              <a:buFont typeface="Wingdings" pitchFamily="2" charset="2"/>
              <a:buChar char="ð"/>
            </a:pPr>
            <a:r>
              <a:rPr lang="en-US" sz="2400" smtClean="0"/>
              <a:t>Prescriptive Models – Decision making</a:t>
            </a:r>
          </a:p>
          <a:p>
            <a:pPr lvl="1">
              <a:lnSpc>
                <a:spcPct val="90000"/>
              </a:lnSpc>
              <a:buClr>
                <a:schemeClr val="tx1"/>
              </a:buClr>
              <a:buFont typeface="Wingdings" pitchFamily="2" charset="2"/>
              <a:buChar char="ð"/>
            </a:pPr>
            <a:r>
              <a:rPr lang="en-US" sz="2400" smtClean="0"/>
              <a:t>Deterministic Models</a:t>
            </a:r>
          </a:p>
          <a:p>
            <a:pPr lvl="1">
              <a:lnSpc>
                <a:spcPct val="90000"/>
              </a:lnSpc>
              <a:buClr>
                <a:schemeClr val="tx1"/>
              </a:buClr>
              <a:buFont typeface="Wingdings" pitchFamily="2" charset="2"/>
              <a:buChar char="ð"/>
            </a:pPr>
            <a:r>
              <a:rPr lang="en-US" sz="2400" smtClean="0"/>
              <a:t>Stochastic Models</a:t>
            </a:r>
          </a:p>
          <a:p>
            <a:pPr>
              <a:lnSpc>
                <a:spcPct val="90000"/>
              </a:lnSpc>
              <a:buClr>
                <a:schemeClr val="tx1"/>
              </a:buClr>
            </a:pPr>
            <a:endParaRPr lang="en-US" sz="2800" smtClean="0"/>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22</a:t>
            </a:fld>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u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u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wipe(up)">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wipe(up)">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wipe(up)">
                                      <p:cBhvr>
                                        <p:cTn id="27" dur="5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wipe(up)">
                                      <p:cBhvr>
                                        <p:cTn id="32" dur="5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wipe(up)">
                                      <p:cBhvr>
                                        <p:cTn id="37"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A Physical Model</a:t>
            </a:r>
          </a:p>
        </p:txBody>
      </p:sp>
      <p:pic>
        <p:nvPicPr>
          <p:cNvPr id="39939" name="Picture 4"/>
          <p:cNvPicPr>
            <a:picLocks noGrp="1" noChangeAspect="1" noChangeArrowheads="1"/>
          </p:cNvPicPr>
          <p:nvPr>
            <p:ph type="body" idx="1"/>
          </p:nvPr>
        </p:nvPicPr>
        <p:blipFill>
          <a:blip r:embed="rId3" cstate="print"/>
          <a:srcRect/>
          <a:stretch>
            <a:fillRect/>
          </a:stretch>
        </p:blipFill>
        <p:spPr>
          <a:xfrm>
            <a:off x="1087438" y="1524000"/>
            <a:ext cx="6913562" cy="4895850"/>
          </a:xfrm>
          <a:noFill/>
        </p:spPr>
      </p:pic>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600" smtClean="0"/>
              <a:t>Phases of Systems Analysis</a:t>
            </a:r>
          </a:p>
        </p:txBody>
      </p:sp>
      <p:sp>
        <p:nvSpPr>
          <p:cNvPr id="40963" name="Rectangle 3"/>
          <p:cNvSpPr>
            <a:spLocks noGrp="1" noChangeArrowheads="1"/>
          </p:cNvSpPr>
          <p:nvPr>
            <p:ph idx="1"/>
          </p:nvPr>
        </p:nvSpPr>
        <p:spPr/>
        <p:txBody>
          <a:bodyPr/>
          <a:lstStyle/>
          <a:p>
            <a:pPr>
              <a:buClr>
                <a:schemeClr val="tx1"/>
              </a:buClr>
              <a:buFont typeface="Wingdings 2" pitchFamily="18" charset="2"/>
              <a:buChar char="ò"/>
            </a:pPr>
            <a:r>
              <a:rPr lang="en-US" smtClean="0"/>
              <a:t>Formulation of the problem</a:t>
            </a:r>
          </a:p>
          <a:p>
            <a:pPr>
              <a:buClr>
                <a:schemeClr val="tx1"/>
              </a:buClr>
              <a:buFont typeface="Wingdings 2" pitchFamily="18" charset="2"/>
              <a:buChar char="ò"/>
            </a:pPr>
            <a:r>
              <a:rPr lang="en-US" smtClean="0"/>
              <a:t>Construction of the mathematical model</a:t>
            </a:r>
          </a:p>
          <a:p>
            <a:pPr>
              <a:buClr>
                <a:schemeClr val="tx1"/>
              </a:buClr>
              <a:buFont typeface="Wingdings 2" pitchFamily="18" charset="2"/>
              <a:buChar char="ò"/>
            </a:pPr>
            <a:r>
              <a:rPr lang="en-US" smtClean="0"/>
              <a:t>Solution of the mathematical model</a:t>
            </a:r>
          </a:p>
          <a:p>
            <a:pPr>
              <a:buClr>
                <a:schemeClr val="tx1"/>
              </a:buClr>
              <a:buFont typeface="Wingdings 2" pitchFamily="18" charset="2"/>
              <a:buChar char="ò"/>
            </a:pPr>
            <a:r>
              <a:rPr lang="en-US" smtClean="0"/>
              <a:t>Testing the model</a:t>
            </a:r>
          </a:p>
          <a:p>
            <a:pPr>
              <a:buClr>
                <a:schemeClr val="tx1"/>
              </a:buClr>
              <a:buFont typeface="Wingdings 2" pitchFamily="18" charset="2"/>
              <a:buChar char="ò"/>
            </a:pPr>
            <a:r>
              <a:rPr lang="en-US" smtClean="0"/>
              <a:t>Implementation of  the solution</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Objectives of Water Management</a:t>
            </a:r>
          </a:p>
        </p:txBody>
      </p:sp>
      <p:sp>
        <p:nvSpPr>
          <p:cNvPr id="41987" name="Rectangle 3"/>
          <p:cNvSpPr>
            <a:spLocks noGrp="1" noChangeArrowheads="1"/>
          </p:cNvSpPr>
          <p:nvPr>
            <p:ph type="body" idx="1"/>
          </p:nvPr>
        </p:nvSpPr>
        <p:spPr/>
        <p:txBody>
          <a:bodyPr/>
          <a:lstStyle/>
          <a:p>
            <a:r>
              <a:rPr lang="en-US" smtClean="0"/>
              <a:t>The ultimate objective of water management is to achieve from the resources the greatest enhancement of social welfare</a:t>
            </a:r>
          </a:p>
          <a:p>
            <a:pPr lvl="1"/>
            <a:r>
              <a:rPr lang="en-US" smtClean="0"/>
              <a:t>Economical growth is not the sole indicator of welfare</a:t>
            </a:r>
          </a:p>
          <a:p>
            <a:pPr lvl="1"/>
            <a:r>
              <a:rPr lang="en-US" smtClean="0"/>
              <a:t>Other dimensions of welfare not included in economical analysis need to be included</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25</a:t>
            </a:fld>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198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198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1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 calcmode="lin" valueType="num">
                                      <p:cBhvr>
                                        <p:cTn id="15"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1987">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1987">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19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41987">
                                            <p:txEl>
                                              <p:pRg st="2" end="2"/>
                                            </p:txEl>
                                          </p:spTgt>
                                        </p:tgtEl>
                                        <p:attrNameLst>
                                          <p:attrName>style.visibility</p:attrName>
                                        </p:attrNameLst>
                                      </p:cBhvr>
                                      <p:to>
                                        <p:strVal val="visible"/>
                                      </p:to>
                                    </p:set>
                                    <p:anim calcmode="lin" valueType="num">
                                      <p:cBhvr>
                                        <p:cTn id="23"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1987">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1987">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198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400" smtClean="0"/>
              <a:t>Objectives of Water Management (cont..)</a:t>
            </a:r>
          </a:p>
        </p:txBody>
      </p:sp>
      <p:sp>
        <p:nvSpPr>
          <p:cNvPr id="43011" name="Rectangle 3"/>
          <p:cNvSpPr>
            <a:spLocks noGrp="1" noChangeArrowheads="1"/>
          </p:cNvSpPr>
          <p:nvPr>
            <p:ph type="body" idx="1"/>
          </p:nvPr>
        </p:nvSpPr>
        <p:spPr/>
        <p:txBody>
          <a:bodyPr/>
          <a:lstStyle/>
          <a:p>
            <a:r>
              <a:rPr lang="en-US" smtClean="0"/>
              <a:t>Environmental quality protection</a:t>
            </a:r>
          </a:p>
          <a:p>
            <a:r>
              <a:rPr lang="en-US" smtClean="0"/>
              <a:t>Regional economic growth</a:t>
            </a:r>
          </a:p>
          <a:p>
            <a:r>
              <a:rPr lang="en-US" smtClean="0"/>
              <a:t>Equitable Redistribution of income</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26</a:t>
            </a:fld>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3011">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3011">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30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 calcmode="lin" valueType="num">
                                      <p:cBhvr>
                                        <p:cTn id="15"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3011">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3011">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30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 calcmode="lin" valueType="num">
                                      <p:cBhvr>
                                        <p:cTn id="23"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3011">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3011">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301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Design/ Simulation Problem</a:t>
            </a:r>
          </a:p>
        </p:txBody>
      </p:sp>
      <p:sp>
        <p:nvSpPr>
          <p:cNvPr id="44035" name="Rectangle 3"/>
          <p:cNvSpPr>
            <a:spLocks noGrp="1" noChangeArrowheads="1"/>
          </p:cNvSpPr>
          <p:nvPr>
            <p:ph type="body" idx="1"/>
          </p:nvPr>
        </p:nvSpPr>
        <p:spPr>
          <a:xfrm>
            <a:off x="685800" y="1981200"/>
            <a:ext cx="3849688" cy="4114800"/>
          </a:xfrm>
        </p:spPr>
        <p:txBody>
          <a:bodyPr/>
          <a:lstStyle/>
          <a:p>
            <a:r>
              <a:rPr lang="en-US" sz="2800" dirty="0" smtClean="0"/>
              <a:t>Normally the objective is to:</a:t>
            </a:r>
          </a:p>
          <a:p>
            <a:pPr>
              <a:buFont typeface="Wingdings" pitchFamily="2" charset="2"/>
              <a:buNone/>
            </a:pPr>
            <a:r>
              <a:rPr lang="en-US" sz="2800" dirty="0" smtClean="0"/>
              <a:t>	</a:t>
            </a:r>
            <a:r>
              <a:rPr lang="en-US" sz="2000" dirty="0" smtClean="0"/>
              <a:t>Maximize the desirable outputs and minimize the undesirable outputs through controlled and partially controlled inputs</a:t>
            </a:r>
            <a:endParaRPr lang="en-US" sz="2800" dirty="0" smtClean="0"/>
          </a:p>
        </p:txBody>
      </p:sp>
      <p:grpSp>
        <p:nvGrpSpPr>
          <p:cNvPr id="44036" name="Group 4"/>
          <p:cNvGrpSpPr>
            <a:grpSpLocks noChangeAspect="1"/>
          </p:cNvGrpSpPr>
          <p:nvPr/>
        </p:nvGrpSpPr>
        <p:grpSpPr bwMode="auto">
          <a:xfrm>
            <a:off x="3733800" y="2209800"/>
            <a:ext cx="6248400" cy="3657600"/>
            <a:chOff x="2429" y="1604"/>
            <a:chExt cx="7200" cy="4320"/>
          </a:xfrm>
        </p:grpSpPr>
        <p:sp>
          <p:nvSpPr>
            <p:cNvPr id="44037" name="AutoShape 5"/>
            <p:cNvSpPr>
              <a:spLocks noChangeAspect="1" noChangeArrowheads="1"/>
            </p:cNvSpPr>
            <p:nvPr/>
          </p:nvSpPr>
          <p:spPr bwMode="auto">
            <a:xfrm>
              <a:off x="2429" y="1604"/>
              <a:ext cx="7200" cy="4320"/>
            </a:xfrm>
            <a:prstGeom prst="rect">
              <a:avLst/>
            </a:prstGeom>
            <a:noFill/>
            <a:ln w="9525">
              <a:noFill/>
              <a:miter lim="800000"/>
              <a:headEnd/>
              <a:tailEnd/>
            </a:ln>
          </p:spPr>
          <p:txBody>
            <a:bodyPr/>
            <a:lstStyle/>
            <a:p>
              <a:endParaRPr lang="en-US"/>
            </a:p>
          </p:txBody>
        </p:sp>
        <p:sp>
          <p:nvSpPr>
            <p:cNvPr id="44038" name="Text Box 6"/>
            <p:cNvSpPr txBox="1">
              <a:spLocks noChangeArrowheads="1"/>
            </p:cNvSpPr>
            <p:nvPr/>
          </p:nvSpPr>
          <p:spPr bwMode="auto">
            <a:xfrm>
              <a:off x="6929" y="4034"/>
              <a:ext cx="1710" cy="405"/>
            </a:xfrm>
            <a:prstGeom prst="rect">
              <a:avLst/>
            </a:prstGeom>
            <a:solidFill>
              <a:srgbClr val="FFFFFF"/>
            </a:solidFill>
            <a:ln w="9525">
              <a:noFill/>
              <a:miter lim="800000"/>
              <a:headEnd/>
              <a:tailEnd/>
            </a:ln>
          </p:spPr>
          <p:txBody>
            <a:bodyPr/>
            <a:lstStyle/>
            <a:p>
              <a:r>
                <a:rPr lang="en-US" sz="1400"/>
                <a:t>Neutral</a:t>
              </a:r>
              <a:endParaRPr lang="en-US"/>
            </a:p>
          </p:txBody>
        </p:sp>
        <p:sp>
          <p:nvSpPr>
            <p:cNvPr id="44039" name="Text Box 7"/>
            <p:cNvSpPr txBox="1">
              <a:spLocks noChangeArrowheads="1"/>
            </p:cNvSpPr>
            <p:nvPr/>
          </p:nvSpPr>
          <p:spPr bwMode="auto">
            <a:xfrm>
              <a:off x="6929" y="3494"/>
              <a:ext cx="1440" cy="405"/>
            </a:xfrm>
            <a:prstGeom prst="rect">
              <a:avLst/>
            </a:prstGeom>
            <a:solidFill>
              <a:srgbClr val="FFFFFF"/>
            </a:solidFill>
            <a:ln w="9525">
              <a:noFill/>
              <a:miter lim="800000"/>
              <a:headEnd/>
              <a:tailEnd/>
            </a:ln>
          </p:spPr>
          <p:txBody>
            <a:bodyPr/>
            <a:lstStyle/>
            <a:p>
              <a:r>
                <a:rPr lang="en-US" sz="1400"/>
                <a:t>Undesirable</a:t>
              </a:r>
              <a:endParaRPr lang="en-US"/>
            </a:p>
          </p:txBody>
        </p:sp>
        <p:sp>
          <p:nvSpPr>
            <p:cNvPr id="44040" name="Text Box 8"/>
            <p:cNvSpPr txBox="1">
              <a:spLocks noChangeArrowheads="1"/>
            </p:cNvSpPr>
            <p:nvPr/>
          </p:nvSpPr>
          <p:spPr bwMode="auto">
            <a:xfrm>
              <a:off x="6929" y="2954"/>
              <a:ext cx="1260" cy="405"/>
            </a:xfrm>
            <a:prstGeom prst="rect">
              <a:avLst/>
            </a:prstGeom>
            <a:solidFill>
              <a:srgbClr val="FFFFFF"/>
            </a:solidFill>
            <a:ln w="9525">
              <a:noFill/>
              <a:miter lim="800000"/>
              <a:headEnd/>
              <a:tailEnd/>
            </a:ln>
          </p:spPr>
          <p:txBody>
            <a:bodyPr/>
            <a:lstStyle/>
            <a:p>
              <a:r>
                <a:rPr lang="en-US" sz="1400"/>
                <a:t>Desirable</a:t>
              </a:r>
              <a:endParaRPr lang="en-US"/>
            </a:p>
          </p:txBody>
        </p:sp>
        <p:sp>
          <p:nvSpPr>
            <p:cNvPr id="44041" name="Text Box 9"/>
            <p:cNvSpPr txBox="1">
              <a:spLocks noChangeArrowheads="1"/>
            </p:cNvSpPr>
            <p:nvPr/>
          </p:nvSpPr>
          <p:spPr bwMode="auto">
            <a:xfrm>
              <a:off x="3959" y="2954"/>
              <a:ext cx="1170" cy="405"/>
            </a:xfrm>
            <a:prstGeom prst="rect">
              <a:avLst/>
            </a:prstGeom>
            <a:solidFill>
              <a:srgbClr val="FFFFFF"/>
            </a:solidFill>
            <a:ln w="9525">
              <a:noFill/>
              <a:miter lim="800000"/>
              <a:headEnd/>
              <a:tailEnd/>
            </a:ln>
          </p:spPr>
          <p:txBody>
            <a:bodyPr/>
            <a:lstStyle/>
            <a:p>
              <a:r>
                <a:rPr lang="en-US" sz="1400"/>
                <a:t>Controlled</a:t>
              </a:r>
              <a:endParaRPr lang="en-US"/>
            </a:p>
          </p:txBody>
        </p:sp>
        <p:sp>
          <p:nvSpPr>
            <p:cNvPr id="44042" name="Text Box 10"/>
            <p:cNvSpPr txBox="1">
              <a:spLocks noChangeArrowheads="1"/>
            </p:cNvSpPr>
            <p:nvPr/>
          </p:nvSpPr>
          <p:spPr bwMode="auto">
            <a:xfrm>
              <a:off x="3869" y="4034"/>
              <a:ext cx="1620" cy="405"/>
            </a:xfrm>
            <a:prstGeom prst="rect">
              <a:avLst/>
            </a:prstGeom>
            <a:solidFill>
              <a:srgbClr val="FFFFFF"/>
            </a:solidFill>
            <a:ln w="9525">
              <a:noFill/>
              <a:miter lim="800000"/>
              <a:headEnd/>
              <a:tailEnd/>
            </a:ln>
          </p:spPr>
          <p:txBody>
            <a:bodyPr/>
            <a:lstStyle/>
            <a:p>
              <a:r>
                <a:rPr lang="en-US" sz="1400"/>
                <a:t>Uncontrolled</a:t>
              </a:r>
              <a:endParaRPr lang="en-US"/>
            </a:p>
          </p:txBody>
        </p:sp>
        <p:sp>
          <p:nvSpPr>
            <p:cNvPr id="44043" name="Text Box 11"/>
            <p:cNvSpPr txBox="1">
              <a:spLocks noChangeArrowheads="1"/>
            </p:cNvSpPr>
            <p:nvPr/>
          </p:nvSpPr>
          <p:spPr bwMode="auto">
            <a:xfrm>
              <a:off x="3329" y="3494"/>
              <a:ext cx="2070" cy="405"/>
            </a:xfrm>
            <a:prstGeom prst="rect">
              <a:avLst/>
            </a:prstGeom>
            <a:solidFill>
              <a:srgbClr val="FFFFFF"/>
            </a:solidFill>
            <a:ln w="9525">
              <a:noFill/>
              <a:miter lim="800000"/>
              <a:headEnd/>
              <a:tailEnd/>
            </a:ln>
          </p:spPr>
          <p:txBody>
            <a:bodyPr/>
            <a:lstStyle/>
            <a:p>
              <a:r>
                <a:rPr lang="en-US" sz="1400"/>
                <a:t>Partially Controlled</a:t>
              </a:r>
              <a:endParaRPr lang="en-US"/>
            </a:p>
          </p:txBody>
        </p:sp>
        <p:sp>
          <p:nvSpPr>
            <p:cNvPr id="44044" name="Oval 12"/>
            <p:cNvSpPr>
              <a:spLocks noChangeArrowheads="1"/>
            </p:cNvSpPr>
            <p:nvPr/>
          </p:nvSpPr>
          <p:spPr bwMode="auto">
            <a:xfrm>
              <a:off x="5129" y="2954"/>
              <a:ext cx="1890" cy="1755"/>
            </a:xfrm>
            <a:prstGeom prst="ellipse">
              <a:avLst/>
            </a:prstGeom>
            <a:solidFill>
              <a:srgbClr val="99CCFF"/>
            </a:solidFill>
            <a:ln w="9525">
              <a:solidFill>
                <a:srgbClr val="000000"/>
              </a:solidFill>
              <a:round/>
              <a:headEnd/>
              <a:tailEnd/>
            </a:ln>
          </p:spPr>
          <p:txBody>
            <a:bodyPr/>
            <a:lstStyle/>
            <a:p>
              <a:endParaRPr lang="en-US"/>
            </a:p>
          </p:txBody>
        </p:sp>
        <p:sp>
          <p:nvSpPr>
            <p:cNvPr id="44045" name="Text Box 13"/>
            <p:cNvSpPr txBox="1">
              <a:spLocks noChangeArrowheads="1"/>
            </p:cNvSpPr>
            <p:nvPr/>
          </p:nvSpPr>
          <p:spPr bwMode="auto">
            <a:xfrm>
              <a:off x="5489" y="3629"/>
              <a:ext cx="1170" cy="405"/>
            </a:xfrm>
            <a:prstGeom prst="rect">
              <a:avLst/>
            </a:prstGeom>
            <a:solidFill>
              <a:srgbClr val="99CCFF"/>
            </a:solidFill>
            <a:ln w="9525">
              <a:noFill/>
              <a:miter lim="800000"/>
              <a:headEnd/>
              <a:tailEnd/>
            </a:ln>
          </p:spPr>
          <p:txBody>
            <a:bodyPr/>
            <a:lstStyle/>
            <a:p>
              <a:r>
                <a:rPr lang="en-US" sz="1400">
                  <a:latin typeface="Arial Black" pitchFamily="34" charset="0"/>
                </a:rPr>
                <a:t>System</a:t>
              </a:r>
              <a:endParaRPr lang="en-US"/>
            </a:p>
          </p:txBody>
        </p:sp>
        <p:sp>
          <p:nvSpPr>
            <p:cNvPr id="44046" name="Line 14"/>
            <p:cNvSpPr>
              <a:spLocks noChangeShapeType="1"/>
            </p:cNvSpPr>
            <p:nvPr/>
          </p:nvSpPr>
          <p:spPr bwMode="auto">
            <a:xfrm>
              <a:off x="4049" y="3359"/>
              <a:ext cx="1260" cy="1"/>
            </a:xfrm>
            <a:prstGeom prst="line">
              <a:avLst/>
            </a:prstGeom>
            <a:noFill/>
            <a:ln w="19050">
              <a:solidFill>
                <a:srgbClr val="000000"/>
              </a:solidFill>
              <a:round/>
              <a:headEnd/>
              <a:tailEnd type="triangle" w="med" len="med"/>
            </a:ln>
          </p:spPr>
          <p:txBody>
            <a:bodyPr/>
            <a:lstStyle/>
            <a:p>
              <a:endParaRPr lang="en-US"/>
            </a:p>
          </p:txBody>
        </p:sp>
        <p:sp>
          <p:nvSpPr>
            <p:cNvPr id="44047" name="Line 15"/>
            <p:cNvSpPr>
              <a:spLocks noChangeShapeType="1"/>
            </p:cNvSpPr>
            <p:nvPr/>
          </p:nvSpPr>
          <p:spPr bwMode="auto">
            <a:xfrm>
              <a:off x="4049" y="3899"/>
              <a:ext cx="1080" cy="0"/>
            </a:xfrm>
            <a:prstGeom prst="line">
              <a:avLst/>
            </a:prstGeom>
            <a:noFill/>
            <a:ln w="19050">
              <a:solidFill>
                <a:srgbClr val="000000"/>
              </a:solidFill>
              <a:round/>
              <a:headEnd/>
              <a:tailEnd type="triangle" w="med" len="med"/>
            </a:ln>
          </p:spPr>
          <p:txBody>
            <a:bodyPr/>
            <a:lstStyle/>
            <a:p>
              <a:endParaRPr lang="en-US"/>
            </a:p>
          </p:txBody>
        </p:sp>
        <p:sp>
          <p:nvSpPr>
            <p:cNvPr id="44048" name="Line 16"/>
            <p:cNvSpPr>
              <a:spLocks noChangeShapeType="1"/>
            </p:cNvSpPr>
            <p:nvPr/>
          </p:nvSpPr>
          <p:spPr bwMode="auto">
            <a:xfrm>
              <a:off x="4049" y="4439"/>
              <a:ext cx="1350" cy="0"/>
            </a:xfrm>
            <a:prstGeom prst="line">
              <a:avLst/>
            </a:prstGeom>
            <a:noFill/>
            <a:ln w="19050">
              <a:solidFill>
                <a:srgbClr val="000000"/>
              </a:solidFill>
              <a:round/>
              <a:headEnd/>
              <a:tailEnd type="triangle" w="med" len="med"/>
            </a:ln>
          </p:spPr>
          <p:txBody>
            <a:bodyPr/>
            <a:lstStyle/>
            <a:p>
              <a:endParaRPr lang="en-US"/>
            </a:p>
          </p:txBody>
        </p:sp>
        <p:sp>
          <p:nvSpPr>
            <p:cNvPr id="44049" name="Line 17"/>
            <p:cNvSpPr>
              <a:spLocks noChangeShapeType="1"/>
            </p:cNvSpPr>
            <p:nvPr/>
          </p:nvSpPr>
          <p:spPr bwMode="auto">
            <a:xfrm>
              <a:off x="6839" y="3359"/>
              <a:ext cx="1260" cy="1"/>
            </a:xfrm>
            <a:prstGeom prst="line">
              <a:avLst/>
            </a:prstGeom>
            <a:noFill/>
            <a:ln w="19050">
              <a:solidFill>
                <a:srgbClr val="000000"/>
              </a:solidFill>
              <a:round/>
              <a:headEnd/>
              <a:tailEnd type="triangle" w="med" len="med"/>
            </a:ln>
          </p:spPr>
          <p:txBody>
            <a:bodyPr/>
            <a:lstStyle/>
            <a:p>
              <a:endParaRPr lang="en-US"/>
            </a:p>
          </p:txBody>
        </p:sp>
        <p:sp>
          <p:nvSpPr>
            <p:cNvPr id="44050" name="Line 18"/>
            <p:cNvSpPr>
              <a:spLocks noChangeShapeType="1"/>
            </p:cNvSpPr>
            <p:nvPr/>
          </p:nvSpPr>
          <p:spPr bwMode="auto">
            <a:xfrm>
              <a:off x="7019" y="3899"/>
              <a:ext cx="1080" cy="0"/>
            </a:xfrm>
            <a:prstGeom prst="line">
              <a:avLst/>
            </a:prstGeom>
            <a:noFill/>
            <a:ln w="19050">
              <a:solidFill>
                <a:srgbClr val="000000"/>
              </a:solidFill>
              <a:round/>
              <a:headEnd/>
              <a:tailEnd type="triangle" w="med" len="med"/>
            </a:ln>
          </p:spPr>
          <p:txBody>
            <a:bodyPr/>
            <a:lstStyle/>
            <a:p>
              <a:endParaRPr lang="en-US"/>
            </a:p>
          </p:txBody>
        </p:sp>
        <p:sp>
          <p:nvSpPr>
            <p:cNvPr id="44051" name="Line 19"/>
            <p:cNvSpPr>
              <a:spLocks noChangeShapeType="1"/>
            </p:cNvSpPr>
            <p:nvPr/>
          </p:nvSpPr>
          <p:spPr bwMode="auto">
            <a:xfrm>
              <a:off x="6749" y="4439"/>
              <a:ext cx="1350" cy="1"/>
            </a:xfrm>
            <a:prstGeom prst="line">
              <a:avLst/>
            </a:prstGeom>
            <a:noFill/>
            <a:ln w="19050">
              <a:solidFill>
                <a:srgbClr val="000000"/>
              </a:solidFill>
              <a:round/>
              <a:headEnd/>
              <a:tailEnd type="triangle" w="med" len="med"/>
            </a:ln>
          </p:spPr>
          <p:txBody>
            <a:bodyPr/>
            <a:lstStyle/>
            <a:p>
              <a:endParaRPr lang="en-US"/>
            </a:p>
          </p:txBody>
        </p:sp>
        <p:sp>
          <p:nvSpPr>
            <p:cNvPr id="44052" name="Text Box 20"/>
            <p:cNvSpPr txBox="1">
              <a:spLocks noChangeArrowheads="1"/>
            </p:cNvSpPr>
            <p:nvPr/>
          </p:nvSpPr>
          <p:spPr bwMode="auto">
            <a:xfrm>
              <a:off x="3779" y="2414"/>
              <a:ext cx="1530" cy="405"/>
            </a:xfrm>
            <a:prstGeom prst="rect">
              <a:avLst/>
            </a:prstGeom>
            <a:solidFill>
              <a:srgbClr val="FFFFFF"/>
            </a:solidFill>
            <a:ln w="9525">
              <a:noFill/>
              <a:miter lim="800000"/>
              <a:headEnd/>
              <a:tailEnd/>
            </a:ln>
          </p:spPr>
          <p:txBody>
            <a:bodyPr/>
            <a:lstStyle/>
            <a:p>
              <a:r>
                <a:rPr lang="en-US" sz="1600" b="1"/>
                <a:t>Inputs</a:t>
              </a:r>
              <a:endParaRPr lang="en-US" b="1"/>
            </a:p>
          </p:txBody>
        </p:sp>
        <p:sp>
          <p:nvSpPr>
            <p:cNvPr id="44053" name="Text Box 21"/>
            <p:cNvSpPr txBox="1">
              <a:spLocks noChangeArrowheads="1"/>
            </p:cNvSpPr>
            <p:nvPr/>
          </p:nvSpPr>
          <p:spPr bwMode="auto">
            <a:xfrm>
              <a:off x="6929" y="2414"/>
              <a:ext cx="1260" cy="405"/>
            </a:xfrm>
            <a:prstGeom prst="rect">
              <a:avLst/>
            </a:prstGeom>
            <a:solidFill>
              <a:srgbClr val="FFFFFF"/>
            </a:solidFill>
            <a:ln w="9525">
              <a:noFill/>
              <a:miter lim="800000"/>
              <a:headEnd/>
              <a:tailEnd/>
            </a:ln>
          </p:spPr>
          <p:txBody>
            <a:bodyPr/>
            <a:lstStyle/>
            <a:p>
              <a:r>
                <a:rPr lang="en-US" sz="1600" b="1"/>
                <a:t>Outputs</a:t>
              </a:r>
              <a:endParaRPr lang="en-US" b="1"/>
            </a:p>
          </p:txBody>
        </p:sp>
        <p:sp>
          <p:nvSpPr>
            <p:cNvPr id="44054" name="Text Box 22"/>
            <p:cNvSpPr txBox="1">
              <a:spLocks noChangeArrowheads="1"/>
            </p:cNvSpPr>
            <p:nvPr/>
          </p:nvSpPr>
          <p:spPr bwMode="auto">
            <a:xfrm>
              <a:off x="5219" y="1874"/>
              <a:ext cx="2160" cy="405"/>
            </a:xfrm>
            <a:prstGeom prst="rect">
              <a:avLst/>
            </a:prstGeom>
            <a:solidFill>
              <a:srgbClr val="FFFFFF"/>
            </a:solidFill>
            <a:ln w="9525">
              <a:noFill/>
              <a:miter lim="800000"/>
              <a:headEnd/>
              <a:tailEnd/>
            </a:ln>
          </p:spPr>
          <p:txBody>
            <a:bodyPr/>
            <a:lstStyle/>
            <a:p>
              <a:r>
                <a:rPr lang="en-US" sz="1600" b="1"/>
                <a:t>Environment</a:t>
              </a:r>
              <a:endParaRPr lang="en-US" b="1"/>
            </a:p>
          </p:txBody>
        </p:sp>
        <p:sp>
          <p:nvSpPr>
            <p:cNvPr id="44055" name="Line 23"/>
            <p:cNvSpPr>
              <a:spLocks noChangeShapeType="1"/>
            </p:cNvSpPr>
            <p:nvPr/>
          </p:nvSpPr>
          <p:spPr bwMode="auto">
            <a:xfrm>
              <a:off x="7289" y="4439"/>
              <a:ext cx="0" cy="540"/>
            </a:xfrm>
            <a:prstGeom prst="line">
              <a:avLst/>
            </a:prstGeom>
            <a:noFill/>
            <a:ln w="19050">
              <a:solidFill>
                <a:srgbClr val="000000"/>
              </a:solidFill>
              <a:prstDash val="sysDot"/>
              <a:round/>
              <a:headEnd/>
              <a:tailEnd/>
            </a:ln>
          </p:spPr>
          <p:txBody>
            <a:bodyPr/>
            <a:lstStyle/>
            <a:p>
              <a:endParaRPr lang="en-US"/>
            </a:p>
          </p:txBody>
        </p:sp>
        <p:sp>
          <p:nvSpPr>
            <p:cNvPr id="44056" name="Line 24"/>
            <p:cNvSpPr>
              <a:spLocks noChangeShapeType="1"/>
            </p:cNvSpPr>
            <p:nvPr/>
          </p:nvSpPr>
          <p:spPr bwMode="auto">
            <a:xfrm flipH="1">
              <a:off x="4859" y="4979"/>
              <a:ext cx="2430" cy="0"/>
            </a:xfrm>
            <a:prstGeom prst="line">
              <a:avLst/>
            </a:prstGeom>
            <a:noFill/>
            <a:ln w="19050">
              <a:solidFill>
                <a:srgbClr val="000000"/>
              </a:solidFill>
              <a:prstDash val="sysDot"/>
              <a:round/>
              <a:headEnd/>
              <a:tailEnd/>
            </a:ln>
          </p:spPr>
          <p:txBody>
            <a:bodyPr/>
            <a:lstStyle/>
            <a:p>
              <a:endParaRPr lang="en-US"/>
            </a:p>
          </p:txBody>
        </p:sp>
        <p:sp>
          <p:nvSpPr>
            <p:cNvPr id="44057" name="Line 25"/>
            <p:cNvSpPr>
              <a:spLocks noChangeShapeType="1"/>
            </p:cNvSpPr>
            <p:nvPr/>
          </p:nvSpPr>
          <p:spPr bwMode="auto">
            <a:xfrm flipV="1">
              <a:off x="4859" y="4439"/>
              <a:ext cx="0" cy="540"/>
            </a:xfrm>
            <a:prstGeom prst="line">
              <a:avLst/>
            </a:prstGeom>
            <a:noFill/>
            <a:ln w="19050">
              <a:solidFill>
                <a:srgbClr val="000000"/>
              </a:solidFill>
              <a:prstDash val="sysDot"/>
              <a:round/>
              <a:headEnd/>
              <a:tailEnd type="arrow" w="med" len="med"/>
            </a:ln>
          </p:spPr>
          <p:txBody>
            <a:bodyPr/>
            <a:lstStyle/>
            <a:p>
              <a:endParaRPr lang="en-US"/>
            </a:p>
          </p:txBody>
        </p:sp>
        <p:sp>
          <p:nvSpPr>
            <p:cNvPr id="44058" name="Text Box 26"/>
            <p:cNvSpPr txBox="1">
              <a:spLocks noChangeArrowheads="1"/>
            </p:cNvSpPr>
            <p:nvPr/>
          </p:nvSpPr>
          <p:spPr bwMode="auto">
            <a:xfrm>
              <a:off x="5399" y="5114"/>
              <a:ext cx="1620" cy="405"/>
            </a:xfrm>
            <a:prstGeom prst="rect">
              <a:avLst/>
            </a:prstGeom>
            <a:solidFill>
              <a:srgbClr val="FFFFFF"/>
            </a:solidFill>
            <a:ln w="9525">
              <a:noFill/>
              <a:miter lim="800000"/>
              <a:headEnd/>
              <a:tailEnd/>
            </a:ln>
          </p:spPr>
          <p:txBody>
            <a:bodyPr/>
            <a:lstStyle/>
            <a:p>
              <a:r>
                <a:rPr lang="en-US" sz="1400" b="1"/>
                <a:t>Feedback</a:t>
              </a:r>
              <a:endParaRPr lang="en-US" b="1"/>
            </a:p>
          </p:txBody>
        </p:sp>
      </p:grpSp>
      <p:sp>
        <p:nvSpPr>
          <p:cNvPr id="27" name="Slide Number Placeholder 26"/>
          <p:cNvSpPr>
            <a:spLocks noGrp="1"/>
          </p:cNvSpPr>
          <p:nvPr>
            <p:ph type="sldNum" sz="quarter" idx="12"/>
          </p:nvPr>
        </p:nvSpPr>
        <p:spPr/>
        <p:txBody>
          <a:bodyPr/>
          <a:lstStyle/>
          <a:p>
            <a:pPr>
              <a:defRPr/>
            </a:pPr>
            <a:fld id="{FB6391DF-1079-4C40-B73D-F6E66BF99B94}" type="slidenum">
              <a:rPr lang="en-US" smtClean="0"/>
              <a:pPr>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792162"/>
          </a:xfrm>
        </p:spPr>
        <p:txBody>
          <a:bodyPr/>
          <a:lstStyle/>
          <a:p>
            <a:r>
              <a:rPr lang="en-US" smtClean="0"/>
              <a:t>Simulation vs. Optimization</a:t>
            </a:r>
          </a:p>
        </p:txBody>
      </p:sp>
      <p:pic>
        <p:nvPicPr>
          <p:cNvPr id="45061" name="Picture 4"/>
          <p:cNvPicPr>
            <a:picLocks noGrp="1" noChangeAspect="1" noChangeArrowheads="1"/>
          </p:cNvPicPr>
          <p:nvPr>
            <p:ph type="body" idx="1"/>
          </p:nvPr>
        </p:nvPicPr>
        <p:blipFill>
          <a:blip r:embed="rId3" cstate="print"/>
          <a:srcRect/>
          <a:stretch>
            <a:fillRect/>
          </a:stretch>
        </p:blipFill>
        <p:spPr>
          <a:xfrm>
            <a:off x="457200" y="1295400"/>
            <a:ext cx="8001000" cy="4502150"/>
          </a:xfrm>
          <a:noFill/>
        </p:spPr>
      </p:pic>
      <p:sp>
        <p:nvSpPr>
          <p:cNvPr id="45060" name="Rectangle 10"/>
          <p:cNvSpPr>
            <a:spLocks noChangeArrowheads="1"/>
          </p:cNvSpPr>
          <p:nvPr/>
        </p:nvSpPr>
        <p:spPr bwMode="auto">
          <a:xfrm>
            <a:off x="762000" y="5943600"/>
            <a:ext cx="7162800" cy="609600"/>
          </a:xfrm>
          <a:prstGeom prst="rect">
            <a:avLst/>
          </a:prstGeom>
          <a:solidFill>
            <a:schemeClr val="accent1"/>
          </a:solidFill>
          <a:ln w="12700" cap="sq" algn="ctr">
            <a:solidFill>
              <a:schemeClr val="tx1"/>
            </a:solidFill>
            <a:round/>
            <a:headEnd type="none" w="sm" len="sm"/>
            <a:tailEnd type="none" w="sm" len="sm"/>
          </a:ln>
        </p:spPr>
        <p:txBody>
          <a:bodyPr/>
          <a:lstStyle/>
          <a:p>
            <a:r>
              <a:rPr lang="en-US" dirty="0"/>
              <a:t>In System analysis </a:t>
            </a:r>
            <a:r>
              <a:rPr lang="en-US" dirty="0" smtClean="0"/>
              <a:t>the words “mathematical modeling” are </a:t>
            </a:r>
            <a:r>
              <a:rPr lang="en-US" dirty="0"/>
              <a:t>interchangeably used for </a:t>
            </a:r>
            <a:r>
              <a:rPr lang="en-US" dirty="0" smtClean="0"/>
              <a:t>the word “Optimization”.</a:t>
            </a:r>
            <a:endParaRPr lang="en-US" dirty="0"/>
          </a:p>
        </p:txBody>
      </p:sp>
      <p:sp>
        <p:nvSpPr>
          <p:cNvPr id="45064" name="AutoShape 8"/>
          <p:cNvSpPr>
            <a:spLocks noChangeArrowheads="1"/>
          </p:cNvSpPr>
          <p:nvPr/>
        </p:nvSpPr>
        <p:spPr bwMode="auto">
          <a:xfrm rot="5508208" flipH="1">
            <a:off x="6191250" y="4090988"/>
            <a:ext cx="1066800" cy="5715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5"/>
          <p:cNvSpPr/>
          <p:nvPr/>
        </p:nvSpPr>
        <p:spPr bwMode="auto">
          <a:xfrm>
            <a:off x="4191000" y="4114800"/>
            <a:ext cx="381000" cy="228600"/>
          </a:xfrm>
          <a:prstGeom prst="rect">
            <a:avLst/>
          </a:prstGeom>
          <a:solidFill>
            <a:srgbClr val="D2ED8F"/>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Slide Number Placeholder 6"/>
          <p:cNvSpPr>
            <a:spLocks noGrp="1"/>
          </p:cNvSpPr>
          <p:nvPr>
            <p:ph type="sldNum" sz="quarter" idx="12"/>
          </p:nvPr>
        </p:nvSpPr>
        <p:spPr/>
        <p:txBody>
          <a:bodyPr/>
          <a:lstStyle/>
          <a:p>
            <a:pPr>
              <a:defRPr/>
            </a:pPr>
            <a:fld id="{FB6391DF-1079-4C40-B73D-F6E66BF99B94}"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fade">
                                      <p:cBhvr>
                                        <p:cTn id="7" dur="2000"/>
                                        <p:tgtEl>
                                          <p:spTgt spid="45064"/>
                                        </p:tgtEl>
                                      </p:cBhvr>
                                    </p:animEffec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b="1" smtClean="0"/>
              <a:t>Construction of Mathematical Model for optimization</a:t>
            </a:r>
          </a:p>
        </p:txBody>
      </p:sp>
      <p:sp>
        <p:nvSpPr>
          <p:cNvPr id="17411" name="Rectangle 3"/>
          <p:cNvSpPr>
            <a:spLocks noGrp="1" noChangeArrowheads="1"/>
          </p:cNvSpPr>
          <p:nvPr>
            <p:ph idx="1"/>
          </p:nvPr>
        </p:nvSpPr>
        <p:spPr/>
        <p:txBody>
          <a:bodyPr/>
          <a:lstStyle/>
          <a:p>
            <a:pPr>
              <a:lnSpc>
                <a:spcPct val="90000"/>
              </a:lnSpc>
            </a:pPr>
            <a:r>
              <a:rPr lang="en-GB" sz="2800" dirty="0" smtClean="0">
                <a:ea typeface="Arial Unicode MS" pitchFamily="34" charset="-128"/>
                <a:cs typeface="Arial Unicode MS" pitchFamily="34" charset="-128"/>
              </a:rPr>
              <a:t>The mathematical model describes the problem more concisely than the verbal description of the problem</a:t>
            </a:r>
            <a:r>
              <a:rPr lang="en-US" sz="2800" dirty="0" smtClean="0">
                <a:ea typeface="Arial Unicode MS" pitchFamily="34" charset="-128"/>
                <a:cs typeface="Arial Unicode MS" pitchFamily="34" charset="-128"/>
              </a:rPr>
              <a:t> </a:t>
            </a:r>
            <a:endParaRPr lang="en-GB" sz="2800" dirty="0" smtClean="0">
              <a:ea typeface="Arial Unicode MS" pitchFamily="34" charset="-128"/>
              <a:cs typeface="Arial Unicode MS" pitchFamily="34" charset="-128"/>
            </a:endParaRPr>
          </a:p>
          <a:p>
            <a:pPr>
              <a:lnSpc>
                <a:spcPct val="90000"/>
              </a:lnSpc>
            </a:pPr>
            <a:r>
              <a:rPr lang="en-GB" sz="2800" dirty="0" smtClean="0">
                <a:ea typeface="Arial Unicode MS" pitchFamily="34" charset="-128"/>
                <a:cs typeface="Arial Unicode MS" pitchFamily="34" charset="-128"/>
              </a:rPr>
              <a:t>The mathematical model is an idealised abstraction of the problem</a:t>
            </a:r>
            <a:r>
              <a:rPr lang="en-US" dirty="0" smtClean="0"/>
              <a:t> </a:t>
            </a:r>
          </a:p>
          <a:p>
            <a:pPr>
              <a:lnSpc>
                <a:spcPct val="90000"/>
              </a:lnSpc>
            </a:pPr>
            <a:r>
              <a:rPr lang="en-US" sz="2800" dirty="0" smtClean="0"/>
              <a:t>General form of optimization model</a:t>
            </a:r>
          </a:p>
          <a:p>
            <a:pPr>
              <a:lnSpc>
                <a:spcPct val="90000"/>
              </a:lnSpc>
              <a:buFontTx/>
              <a:buNone/>
            </a:pPr>
            <a:r>
              <a:rPr lang="en-US" sz="2800" dirty="0" smtClean="0"/>
              <a:t>		Maximize z = f(</a:t>
            </a:r>
            <a:r>
              <a:rPr lang="en-US" sz="2800" b="1" dirty="0" smtClean="0"/>
              <a:t>X</a:t>
            </a:r>
            <a:r>
              <a:rPr lang="en-US" sz="2800" dirty="0" smtClean="0"/>
              <a:t>)   …. objective function</a:t>
            </a:r>
          </a:p>
          <a:p>
            <a:pPr>
              <a:lnSpc>
                <a:spcPct val="90000"/>
              </a:lnSpc>
              <a:buFontTx/>
              <a:buNone/>
            </a:pPr>
            <a:r>
              <a:rPr lang="en-US" sz="2800" dirty="0" smtClean="0"/>
              <a:t>			</a:t>
            </a:r>
            <a:r>
              <a:rPr lang="en-US" sz="1800" dirty="0" smtClean="0"/>
              <a:t>[or 		Minimize z = f(</a:t>
            </a:r>
            <a:r>
              <a:rPr lang="en-US" sz="1800" b="1" dirty="0" smtClean="0"/>
              <a:t>X</a:t>
            </a:r>
            <a:r>
              <a:rPr lang="en-US" sz="1800" dirty="0" smtClean="0"/>
              <a:t>)     ]</a:t>
            </a:r>
          </a:p>
          <a:p>
            <a:pPr>
              <a:lnSpc>
                <a:spcPct val="90000"/>
              </a:lnSpc>
              <a:buFontTx/>
              <a:buNone/>
            </a:pPr>
            <a:r>
              <a:rPr lang="en-US" sz="2800" dirty="0" smtClean="0"/>
              <a:t>	subjected to</a:t>
            </a:r>
          </a:p>
          <a:p>
            <a:pPr>
              <a:lnSpc>
                <a:spcPct val="90000"/>
              </a:lnSpc>
              <a:buFontTx/>
              <a:buNone/>
            </a:pPr>
            <a:r>
              <a:rPr lang="en-US" sz="2800" dirty="0" smtClean="0"/>
              <a:t>		</a:t>
            </a:r>
            <a:r>
              <a:rPr lang="en-US" sz="2800" dirty="0" err="1" smtClean="0"/>
              <a:t>g</a:t>
            </a:r>
            <a:r>
              <a:rPr lang="en-US" sz="2800" baseline="-25000" dirty="0" err="1" smtClean="0"/>
              <a:t>i</a:t>
            </a:r>
            <a:r>
              <a:rPr lang="en-US" sz="2800" dirty="0" smtClean="0"/>
              <a:t>(</a:t>
            </a:r>
            <a:r>
              <a:rPr lang="en-US" sz="2800" b="1" dirty="0" smtClean="0"/>
              <a:t>X</a:t>
            </a:r>
            <a:r>
              <a:rPr lang="en-US" sz="2800" dirty="0" smtClean="0"/>
              <a:t>) </a:t>
            </a:r>
            <a:r>
              <a:rPr lang="en-US" sz="2800" dirty="0" smtClean="0">
                <a:sym typeface="Symbol" pitchFamily="18" charset="2"/>
              </a:rPr>
              <a:t> /  / = b</a:t>
            </a:r>
            <a:r>
              <a:rPr lang="en-US" sz="2800" baseline="-25000" dirty="0" smtClean="0">
                <a:sym typeface="Symbol" pitchFamily="18" charset="2"/>
              </a:rPr>
              <a:t>i</a:t>
            </a:r>
            <a:r>
              <a:rPr lang="en-US" sz="2800" dirty="0" smtClean="0">
                <a:sym typeface="Symbol" pitchFamily="18" charset="2"/>
              </a:rPr>
              <a:t>, </a:t>
            </a:r>
            <a:r>
              <a:rPr lang="en-US" sz="2800" dirty="0" err="1" smtClean="0">
                <a:sym typeface="Symbol" pitchFamily="18" charset="2"/>
              </a:rPr>
              <a:t>i</a:t>
            </a:r>
            <a:r>
              <a:rPr lang="en-US" sz="2800" dirty="0" smtClean="0">
                <a:sym typeface="Symbol" pitchFamily="18" charset="2"/>
              </a:rPr>
              <a:t> = 1,2…m …. constraints </a:t>
            </a:r>
            <a:endParaRPr lang="en-US" sz="2800" dirty="0" smtClean="0"/>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29</a:t>
            </a:fld>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righ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righ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right)">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right)">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right)">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wipe(right)">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wipe(right)">
                                      <p:cBhvr>
                                        <p:cTn id="3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AutoShape 2"/>
          <p:cNvSpPr>
            <a:spLocks noGrp="1" noChangeArrowheads="1"/>
          </p:cNvSpPr>
          <p:nvPr>
            <p:ph type="title"/>
          </p:nvPr>
        </p:nvSpPr>
        <p:spPr/>
        <p:txBody>
          <a:bodyPr/>
          <a:lstStyle/>
          <a:p>
            <a:pPr eaLnBrk="1" hangingPunct="1"/>
            <a:r>
              <a:rPr lang="en-US" smtClean="0"/>
              <a:t>What is a System?</a:t>
            </a:r>
          </a:p>
        </p:txBody>
      </p:sp>
      <p:sp>
        <p:nvSpPr>
          <p:cNvPr id="199683" name="Rectangle 3"/>
          <p:cNvSpPr>
            <a:spLocks noGrp="1" noChangeArrowheads="1"/>
          </p:cNvSpPr>
          <p:nvPr>
            <p:ph type="body" idx="1"/>
          </p:nvPr>
        </p:nvSpPr>
        <p:spPr/>
        <p:txBody>
          <a:bodyPr/>
          <a:lstStyle/>
          <a:p>
            <a:pPr eaLnBrk="1" hangingPunct="1">
              <a:lnSpc>
                <a:spcPct val="90000"/>
              </a:lnSpc>
            </a:pPr>
            <a:r>
              <a:rPr lang="en-US" dirty="0" smtClean="0"/>
              <a:t>A system is a collection of parts which interact with each other to function as a whole</a:t>
            </a:r>
          </a:p>
          <a:p>
            <a:pPr lvl="1" eaLnBrk="1" hangingPunct="1">
              <a:lnSpc>
                <a:spcPct val="90000"/>
              </a:lnSpc>
            </a:pPr>
            <a:r>
              <a:rPr lang="en-US" dirty="0" smtClean="0"/>
              <a:t>Example: cooling system in a car: consisting radiator, fan, water pump, thermostat, hoses and clamps</a:t>
            </a:r>
          </a:p>
          <a:p>
            <a:pPr eaLnBrk="1" hangingPunct="1">
              <a:lnSpc>
                <a:spcPct val="90000"/>
              </a:lnSpc>
            </a:pPr>
            <a:r>
              <a:rPr lang="en-US" dirty="0" smtClean="0"/>
              <a:t>A set of objects, which interact in a regular, independent manner</a:t>
            </a:r>
          </a:p>
          <a:p>
            <a:pPr eaLnBrk="1" hangingPunct="1">
              <a:lnSpc>
                <a:spcPct val="90000"/>
              </a:lnSpc>
            </a:pPr>
            <a:endParaRPr lang="en-US" dirty="0" smtClean="0"/>
          </a:p>
          <a:p>
            <a:pPr eaLnBrk="1" hangingPunct="1">
              <a:lnSpc>
                <a:spcPct val="90000"/>
              </a:lnSpc>
              <a:buFont typeface="Wingdings" pitchFamily="2" charset="2"/>
              <a:buNone/>
            </a:pPr>
            <a:r>
              <a:rPr lang="en-US" dirty="0" smtClean="0"/>
              <a:t>	</a:t>
            </a:r>
            <a:r>
              <a:rPr lang="en-US" sz="2000" dirty="0" smtClean="0"/>
              <a:t>Several definitions available in literature for system</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fade">
                                      <p:cBhvr>
                                        <p:cTn id="7" dur="2000"/>
                                        <p:tgtEl>
                                          <p:spTgt spid="1996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9683">
                                            <p:txEl>
                                              <p:pRg st="0" end="0"/>
                                            </p:txEl>
                                          </p:spTgt>
                                        </p:tgtEl>
                                        <p:attrNameLst>
                                          <p:attrName>style.visibility</p:attrName>
                                        </p:attrNameLst>
                                      </p:cBhvr>
                                      <p:to>
                                        <p:strVal val="visible"/>
                                      </p:to>
                                    </p:set>
                                    <p:animEffect transition="in" filter="fade">
                                      <p:cBhvr>
                                        <p:cTn id="12" dur="2000"/>
                                        <p:tgtEl>
                                          <p:spTgt spid="19968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9683">
                                            <p:txEl>
                                              <p:pRg st="1" end="1"/>
                                            </p:txEl>
                                          </p:spTgt>
                                        </p:tgtEl>
                                        <p:attrNameLst>
                                          <p:attrName>style.visibility</p:attrName>
                                        </p:attrNameLst>
                                      </p:cBhvr>
                                      <p:to>
                                        <p:strVal val="visible"/>
                                      </p:to>
                                    </p:set>
                                    <p:animEffect transition="in" filter="fade">
                                      <p:cBhvr>
                                        <p:cTn id="15" dur="2000"/>
                                        <p:tgtEl>
                                          <p:spTgt spid="19968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9683">
                                            <p:txEl>
                                              <p:pRg st="2" end="2"/>
                                            </p:txEl>
                                          </p:spTgt>
                                        </p:tgtEl>
                                        <p:attrNameLst>
                                          <p:attrName>style.visibility</p:attrName>
                                        </p:attrNameLst>
                                      </p:cBhvr>
                                      <p:to>
                                        <p:strVal val="visible"/>
                                      </p:to>
                                    </p:set>
                                    <p:animEffect transition="in" filter="fade">
                                      <p:cBhvr>
                                        <p:cTn id="20" dur="2000"/>
                                        <p:tgtEl>
                                          <p:spTgt spid="19968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9683">
                                            <p:txEl>
                                              <p:pRg st="4" end="4"/>
                                            </p:txEl>
                                          </p:spTgt>
                                        </p:tgtEl>
                                        <p:attrNameLst>
                                          <p:attrName>style.visibility</p:attrName>
                                        </p:attrNameLst>
                                      </p:cBhvr>
                                      <p:to>
                                        <p:strVal val="visible"/>
                                      </p:to>
                                    </p:set>
                                    <p:animEffect transition="in" filter="fade">
                                      <p:cBhvr>
                                        <p:cTn id="25" dur="2000"/>
                                        <p:tgtEl>
                                          <p:spTgt spid="199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smtClean="0">
                <a:solidFill>
                  <a:schemeClr val="tx1"/>
                </a:solidFill>
              </a:rPr>
              <a:t>Example – Water Users</a:t>
            </a:r>
          </a:p>
        </p:txBody>
      </p:sp>
      <p:sp>
        <p:nvSpPr>
          <p:cNvPr id="49155" name="Rectangle 3"/>
          <p:cNvSpPr>
            <a:spLocks noGrp="1" noChangeArrowheads="1"/>
          </p:cNvSpPr>
          <p:nvPr>
            <p:ph type="body" idx="1"/>
          </p:nvPr>
        </p:nvSpPr>
        <p:spPr>
          <a:xfrm>
            <a:off x="684213" y="1143000"/>
            <a:ext cx="7772400" cy="1038225"/>
          </a:xfrm>
        </p:spPr>
        <p:txBody>
          <a:bodyPr/>
          <a:lstStyle/>
          <a:p>
            <a:r>
              <a:rPr lang="en-US" sz="2400" dirty="0" smtClean="0">
                <a:cs typeface="Times New Roman" pitchFamily="18" charset="0"/>
              </a:rPr>
              <a:t>Allocate water diverted </a:t>
            </a:r>
            <a:r>
              <a:rPr lang="en-US" sz="2400" i="1" dirty="0" smtClean="0">
                <a:cs typeface="Times New Roman" pitchFamily="18" charset="0"/>
              </a:rPr>
              <a:t>R</a:t>
            </a:r>
            <a:r>
              <a:rPr lang="en-US" sz="2400" dirty="0" smtClean="0">
                <a:cs typeface="Times New Roman" pitchFamily="18" charset="0"/>
              </a:rPr>
              <a:t> to 3 users (1, 2, 3) and provide in-stream flow </a:t>
            </a:r>
            <a:r>
              <a:rPr lang="en-US" sz="2400" i="1" dirty="0" smtClean="0">
                <a:cs typeface="Times New Roman" pitchFamily="18" charset="0"/>
              </a:rPr>
              <a:t>S, </a:t>
            </a:r>
            <a:r>
              <a:rPr lang="en-US" sz="2400" dirty="0" smtClean="0">
                <a:cs typeface="Times New Roman" pitchFamily="18" charset="0"/>
              </a:rPr>
              <a:t>to maximize the benefits</a:t>
            </a:r>
            <a:endParaRPr lang="en-US" sz="2400" dirty="0" smtClean="0"/>
          </a:p>
        </p:txBody>
      </p:sp>
      <p:graphicFrame>
        <p:nvGraphicFramePr>
          <p:cNvPr id="49156" name="Object 2"/>
          <p:cNvGraphicFramePr>
            <a:graphicFrameLocks noChangeAspect="1"/>
          </p:cNvGraphicFramePr>
          <p:nvPr/>
        </p:nvGraphicFramePr>
        <p:xfrm>
          <a:off x="2027238" y="2590800"/>
          <a:ext cx="5089525" cy="1203325"/>
        </p:xfrm>
        <a:graphic>
          <a:graphicData uri="http://schemas.openxmlformats.org/presentationml/2006/ole">
            <p:oleObj spid="_x0000_s2050" name="Picture" r:id="rId4" imgW="5087160" imgH="1200960" progId="Word.Picture.8">
              <p:embed/>
            </p:oleObj>
          </a:graphicData>
        </a:graphic>
      </p:graphicFrame>
      <p:graphicFrame>
        <p:nvGraphicFramePr>
          <p:cNvPr id="49157" name="Object 3"/>
          <p:cNvGraphicFramePr>
            <a:graphicFrameLocks noChangeAspect="1"/>
          </p:cNvGraphicFramePr>
          <p:nvPr/>
        </p:nvGraphicFramePr>
        <p:xfrm>
          <a:off x="914400" y="5334000"/>
          <a:ext cx="3581400" cy="406400"/>
        </p:xfrm>
        <a:graphic>
          <a:graphicData uri="http://schemas.openxmlformats.org/presentationml/2006/ole">
            <p:oleObj spid="_x0000_s2051" name="Equation" r:id="rId5" imgW="3581400" imgH="406400" progId="Equation.3">
              <p:embed/>
            </p:oleObj>
          </a:graphicData>
        </a:graphic>
      </p:graphicFrame>
      <p:pic>
        <p:nvPicPr>
          <p:cNvPr id="49158" name="Picture 6"/>
          <p:cNvPicPr>
            <a:picLocks noChangeAspect="1" noChangeArrowheads="1"/>
          </p:cNvPicPr>
          <p:nvPr/>
        </p:nvPicPr>
        <p:blipFill>
          <a:blip r:embed="rId6" cstate="print"/>
          <a:srcRect/>
          <a:stretch>
            <a:fillRect/>
          </a:stretch>
        </p:blipFill>
        <p:spPr bwMode="auto">
          <a:xfrm>
            <a:off x="4608513" y="3790950"/>
            <a:ext cx="4295775" cy="2533650"/>
          </a:xfrm>
          <a:prstGeom prst="rect">
            <a:avLst/>
          </a:prstGeom>
          <a:noFill/>
          <a:ln w="9525">
            <a:noFill/>
            <a:miter lim="800000"/>
            <a:headEnd/>
            <a:tailEnd/>
          </a:ln>
        </p:spPr>
      </p:pic>
      <p:sp>
        <p:nvSpPr>
          <p:cNvPr id="49159" name="Rectangle 7"/>
          <p:cNvSpPr>
            <a:spLocks noChangeArrowheads="1"/>
          </p:cNvSpPr>
          <p:nvPr/>
        </p:nvSpPr>
        <p:spPr bwMode="auto">
          <a:xfrm>
            <a:off x="533400" y="4229100"/>
            <a:ext cx="3962400" cy="1193800"/>
          </a:xfrm>
          <a:prstGeom prst="rect">
            <a:avLst/>
          </a:prstGeom>
          <a:noFill/>
          <a:ln w="9525">
            <a:noFill/>
            <a:miter lim="800000"/>
            <a:headEnd/>
            <a:tailEnd/>
          </a:ln>
        </p:spPr>
        <p:txBody>
          <a:bodyPr/>
          <a:lstStyle/>
          <a:p>
            <a:pPr marL="342900" indent="-342900" eaLnBrk="0" hangingPunct="0">
              <a:spcBef>
                <a:spcPct val="20000"/>
              </a:spcBef>
              <a:buFontTx/>
              <a:buChar char="•"/>
            </a:pPr>
            <a:r>
              <a:rPr kumimoji="1" lang="en-US" sz="2400" dirty="0">
                <a:cs typeface="Times New Roman" pitchFamily="18" charset="0"/>
              </a:rPr>
              <a:t>Net-benefit from </a:t>
            </a:r>
            <a:br>
              <a:rPr kumimoji="1" lang="en-US" sz="2400" dirty="0">
                <a:cs typeface="Times New Roman" pitchFamily="18" charset="0"/>
              </a:rPr>
            </a:br>
            <a:r>
              <a:rPr kumimoji="1" lang="en-US" sz="2400" dirty="0">
                <a:cs typeface="Times New Roman" pitchFamily="18" charset="0"/>
              </a:rPr>
              <a:t>allocation of </a:t>
            </a:r>
            <a:r>
              <a:rPr kumimoji="1" lang="en-US" sz="2400" i="1" dirty="0">
                <a:cs typeface="Times New Roman" pitchFamily="18" charset="0"/>
              </a:rPr>
              <a:t>x</a:t>
            </a:r>
            <a:r>
              <a:rPr kumimoji="1" lang="en-US" sz="2400" i="1" baseline="-30000" dirty="0">
                <a:cs typeface="Times New Roman" pitchFamily="18" charset="0"/>
              </a:rPr>
              <a:t>i</a:t>
            </a:r>
            <a:endParaRPr kumimoji="1" lang="en-US" sz="2400" i="1" dirty="0">
              <a:cs typeface="Times New Roman" pitchFamily="18" charset="0"/>
            </a:endParaRPr>
          </a:p>
        </p:txBody>
      </p:sp>
      <p:sp>
        <p:nvSpPr>
          <p:cNvPr id="8" name="Slide Number Placeholder 7"/>
          <p:cNvSpPr>
            <a:spLocks noGrp="1"/>
          </p:cNvSpPr>
          <p:nvPr>
            <p:ph type="sldNum" sz="quarter" idx="12"/>
          </p:nvPr>
        </p:nvSpPr>
        <p:spPr/>
        <p:txBody>
          <a:bodyPr/>
          <a:lstStyle/>
          <a:p>
            <a:pPr>
              <a:defRPr/>
            </a:pPr>
            <a:fld id="{FB6391DF-1079-4C40-B73D-F6E66BF99B94}"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49155">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499"/>
                                          </p:stCondLst>
                                        </p:cTn>
                                        <p:tgtEl>
                                          <p:spTgt spid="49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9"/>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49157"/>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499"/>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advAuto="0"/>
      <p:bldP spid="4915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609600"/>
            <a:ext cx="2901950" cy="1143000"/>
          </a:xfrm>
        </p:spPr>
        <p:txBody>
          <a:bodyPr/>
          <a:lstStyle/>
          <a:p>
            <a:r>
              <a:rPr lang="en-US" b="1" smtClean="0">
                <a:solidFill>
                  <a:schemeClr val="tx1"/>
                </a:solidFill>
              </a:rPr>
              <a:t>Example</a:t>
            </a:r>
          </a:p>
        </p:txBody>
      </p:sp>
      <p:sp>
        <p:nvSpPr>
          <p:cNvPr id="50179" name="Rectangle 3"/>
          <p:cNvSpPr>
            <a:spLocks noGrp="1" noChangeArrowheads="1"/>
          </p:cNvSpPr>
          <p:nvPr>
            <p:ph type="body" idx="1"/>
          </p:nvPr>
        </p:nvSpPr>
        <p:spPr>
          <a:xfrm>
            <a:off x="381000" y="1981200"/>
            <a:ext cx="8077200" cy="965200"/>
          </a:xfrm>
        </p:spPr>
        <p:txBody>
          <a:bodyPr/>
          <a:lstStyle/>
          <a:p>
            <a:pPr>
              <a:lnSpc>
                <a:spcPct val="90000"/>
              </a:lnSpc>
            </a:pPr>
            <a:r>
              <a:rPr lang="en-US" smtClean="0"/>
              <a:t>Decision variables: </a:t>
            </a:r>
            <a:r>
              <a:rPr lang="en-US" i="1" smtClean="0">
                <a:cs typeface="Times New Roman" pitchFamily="18" charset="0"/>
              </a:rPr>
              <a:t>x</a:t>
            </a:r>
            <a:r>
              <a:rPr lang="en-US" i="1" baseline="-25000" smtClean="0">
                <a:cs typeface="Times New Roman" pitchFamily="18" charset="0"/>
              </a:rPr>
              <a:t>i</a:t>
            </a:r>
            <a:r>
              <a:rPr lang="en-US" smtClean="0">
                <a:cs typeface="Times New Roman" pitchFamily="18" charset="0"/>
              </a:rPr>
              <a:t>, </a:t>
            </a:r>
            <a:r>
              <a:rPr lang="en-US" i="1" smtClean="0">
                <a:cs typeface="Times New Roman" pitchFamily="18" charset="0"/>
              </a:rPr>
              <a:t>i</a:t>
            </a:r>
            <a:r>
              <a:rPr lang="en-US" smtClean="0">
                <a:cs typeface="Times New Roman" pitchFamily="18" charset="0"/>
              </a:rPr>
              <a:t>=1,2,3</a:t>
            </a:r>
            <a:br>
              <a:rPr lang="en-US" smtClean="0">
                <a:cs typeface="Times New Roman" pitchFamily="18" charset="0"/>
              </a:rPr>
            </a:br>
            <a:endParaRPr lang="en-US" smtClean="0"/>
          </a:p>
        </p:txBody>
      </p:sp>
      <p:graphicFrame>
        <p:nvGraphicFramePr>
          <p:cNvPr id="50180" name="Object 2"/>
          <p:cNvGraphicFramePr>
            <a:graphicFrameLocks noChangeAspect="1"/>
          </p:cNvGraphicFramePr>
          <p:nvPr/>
        </p:nvGraphicFramePr>
        <p:xfrm>
          <a:off x="3200400" y="3810000"/>
          <a:ext cx="1965325" cy="346075"/>
        </p:xfrm>
        <a:graphic>
          <a:graphicData uri="http://schemas.openxmlformats.org/presentationml/2006/ole">
            <p:oleObj spid="_x0000_s3074" name="Equation" r:id="rId4" imgW="1295280" imgH="228600" progId="Equation.3">
              <p:embed/>
            </p:oleObj>
          </a:graphicData>
        </a:graphic>
      </p:graphicFrame>
      <p:graphicFrame>
        <p:nvGraphicFramePr>
          <p:cNvPr id="50181" name="Object 3"/>
          <p:cNvGraphicFramePr>
            <a:graphicFrameLocks noChangeAspect="1"/>
          </p:cNvGraphicFramePr>
          <p:nvPr/>
        </p:nvGraphicFramePr>
        <p:xfrm>
          <a:off x="3124200" y="2971800"/>
          <a:ext cx="2459038" cy="685800"/>
        </p:xfrm>
        <a:graphic>
          <a:graphicData uri="http://schemas.openxmlformats.org/presentationml/2006/ole">
            <p:oleObj spid="_x0000_s3075" name="Equation" r:id="rId5" imgW="1638000" imgH="457200" progId="Equation.3">
              <p:embed/>
            </p:oleObj>
          </a:graphicData>
        </a:graphic>
      </p:graphicFrame>
      <p:graphicFrame>
        <p:nvGraphicFramePr>
          <p:cNvPr id="50182" name="Object 4"/>
          <p:cNvGraphicFramePr>
            <a:graphicFrameLocks noChangeAspect="1"/>
          </p:cNvGraphicFramePr>
          <p:nvPr/>
        </p:nvGraphicFramePr>
        <p:xfrm>
          <a:off x="2971800" y="4570413"/>
          <a:ext cx="2439988" cy="1982787"/>
        </p:xfrm>
        <a:graphic>
          <a:graphicData uri="http://schemas.openxmlformats.org/presentationml/2006/ole">
            <p:oleObj spid="_x0000_s3076" name="Equation" r:id="rId6" imgW="1625400" imgH="1320480" progId="Equation.3">
              <p:embed/>
            </p:oleObj>
          </a:graphicData>
        </a:graphic>
      </p:graphicFrame>
      <p:graphicFrame>
        <p:nvGraphicFramePr>
          <p:cNvPr id="50183" name="Object 5"/>
          <p:cNvGraphicFramePr>
            <a:graphicFrameLocks noChangeAspect="1"/>
          </p:cNvGraphicFramePr>
          <p:nvPr/>
        </p:nvGraphicFramePr>
        <p:xfrm>
          <a:off x="3614738" y="152400"/>
          <a:ext cx="5089525" cy="1203325"/>
        </p:xfrm>
        <a:graphic>
          <a:graphicData uri="http://schemas.openxmlformats.org/presentationml/2006/ole">
            <p:oleObj spid="_x0000_s3077" name="Picture" r:id="rId7" imgW="5087160" imgH="1200960" progId="Word.Picture.8">
              <p:embed/>
            </p:oleObj>
          </a:graphicData>
        </a:graphic>
      </p:graphicFrame>
      <p:sp>
        <p:nvSpPr>
          <p:cNvPr id="3086" name="Text Box 9"/>
          <p:cNvSpPr txBox="1">
            <a:spLocks noChangeArrowheads="1"/>
          </p:cNvSpPr>
          <p:nvPr/>
        </p:nvSpPr>
        <p:spPr bwMode="auto">
          <a:xfrm>
            <a:off x="6511925" y="1885950"/>
            <a:ext cx="2432050" cy="2601913"/>
          </a:xfrm>
          <a:prstGeom prst="rect">
            <a:avLst/>
          </a:prstGeom>
          <a:noFill/>
          <a:ln w="38100">
            <a:solidFill>
              <a:schemeClr val="tx1"/>
            </a:solidFill>
            <a:miter lim="800000"/>
            <a:headEnd/>
            <a:tailEnd/>
          </a:ln>
        </p:spPr>
        <p:txBody>
          <a:bodyPr>
            <a:spAutoFit/>
          </a:bodyPr>
          <a:lstStyle/>
          <a:p>
            <a:pPr eaLnBrk="0" hangingPunct="0"/>
            <a:r>
              <a:rPr lang="en-US" dirty="0">
                <a:latin typeface="Verdana" pitchFamily="34" charset="0"/>
              </a:rPr>
              <a:t>Note:  if sufficient water is available the allocations are independent and equal to </a:t>
            </a:r>
          </a:p>
          <a:p>
            <a:pPr eaLnBrk="0" hangingPunct="0"/>
            <a:endParaRPr lang="en-US" dirty="0">
              <a:latin typeface="Verdana" pitchFamily="34" charset="0"/>
            </a:endParaRPr>
          </a:p>
          <a:p>
            <a:pPr eaLnBrk="0" hangingPunct="0"/>
            <a:endParaRPr lang="en-US" dirty="0">
              <a:latin typeface="Verdana" pitchFamily="34" charset="0"/>
            </a:endParaRPr>
          </a:p>
          <a:p>
            <a:pPr eaLnBrk="0" hangingPunct="0"/>
            <a:r>
              <a:rPr lang="en-US" dirty="0">
                <a:latin typeface="Verdana" pitchFamily="34" charset="0"/>
              </a:rPr>
              <a:t>How? See graph on last slide</a:t>
            </a:r>
          </a:p>
        </p:txBody>
      </p:sp>
      <p:graphicFrame>
        <p:nvGraphicFramePr>
          <p:cNvPr id="3078" name="Object 6"/>
          <p:cNvGraphicFramePr>
            <a:graphicFrameLocks noChangeAspect="1"/>
          </p:cNvGraphicFramePr>
          <p:nvPr/>
        </p:nvGraphicFramePr>
        <p:xfrm>
          <a:off x="6832600" y="3467100"/>
          <a:ext cx="1574800" cy="279400"/>
        </p:xfrm>
        <a:graphic>
          <a:graphicData uri="http://schemas.openxmlformats.org/presentationml/2006/ole">
            <p:oleObj spid="_x0000_s3078" name="Equation" r:id="rId8" imgW="1574640" imgH="279360" progId="Equation.3">
              <p:embed/>
            </p:oleObj>
          </a:graphicData>
        </a:graphic>
      </p:graphicFrame>
      <p:sp>
        <p:nvSpPr>
          <p:cNvPr id="50187" name="Rectangle 11"/>
          <p:cNvSpPr>
            <a:spLocks noChangeArrowheads="1"/>
          </p:cNvSpPr>
          <p:nvPr/>
        </p:nvSpPr>
        <p:spPr bwMode="auto">
          <a:xfrm>
            <a:off x="457200" y="2679700"/>
            <a:ext cx="6019800" cy="822325"/>
          </a:xfrm>
          <a:prstGeom prst="rect">
            <a:avLst/>
          </a:prstGeom>
          <a:noFill/>
          <a:ln w="9525">
            <a:noFill/>
            <a:miter lim="800000"/>
            <a:headEnd/>
            <a:tailEnd/>
          </a:ln>
        </p:spPr>
        <p:txBody>
          <a:bodyPr/>
          <a:lstStyle/>
          <a:p>
            <a:pPr marL="342900" indent="-342900">
              <a:spcBef>
                <a:spcPct val="20000"/>
              </a:spcBef>
              <a:buFont typeface="Arial" charset="0"/>
              <a:buChar char="•"/>
            </a:pPr>
            <a:r>
              <a:rPr kumimoji="1" lang="en-US" sz="3200"/>
              <a:t>Objective function:</a:t>
            </a:r>
            <a:r>
              <a:rPr kumimoji="1" lang="en-US" sz="3200">
                <a:solidFill>
                  <a:srgbClr val="FFFFFF"/>
                </a:solidFill>
              </a:rPr>
              <a:t/>
            </a:r>
            <a:br>
              <a:rPr kumimoji="1" lang="en-US" sz="3200">
                <a:solidFill>
                  <a:srgbClr val="FFFFFF"/>
                </a:solidFill>
              </a:rPr>
            </a:br>
            <a:endParaRPr kumimoji="1" lang="en-US" sz="3200">
              <a:solidFill>
                <a:srgbClr val="FFFFFF"/>
              </a:solidFill>
            </a:endParaRPr>
          </a:p>
        </p:txBody>
      </p:sp>
      <p:sp>
        <p:nvSpPr>
          <p:cNvPr id="50188" name="Rectangle 12"/>
          <p:cNvSpPr>
            <a:spLocks noChangeArrowheads="1"/>
          </p:cNvSpPr>
          <p:nvPr/>
        </p:nvSpPr>
        <p:spPr bwMode="auto">
          <a:xfrm>
            <a:off x="457200" y="4114800"/>
            <a:ext cx="8229600" cy="457200"/>
          </a:xfrm>
          <a:prstGeom prst="rect">
            <a:avLst/>
          </a:prstGeom>
          <a:noFill/>
          <a:ln w="9525">
            <a:noFill/>
            <a:miter lim="800000"/>
            <a:headEnd/>
            <a:tailEnd/>
          </a:ln>
        </p:spPr>
        <p:txBody>
          <a:bodyPr/>
          <a:lstStyle/>
          <a:p>
            <a:pPr marL="342900" indent="-342900">
              <a:spcBef>
                <a:spcPct val="20000"/>
              </a:spcBef>
              <a:buFontTx/>
              <a:buChar char="•"/>
            </a:pPr>
            <a:r>
              <a:rPr kumimoji="1" lang="en-US" sz="3200"/>
              <a:t>Optimization model:</a:t>
            </a:r>
          </a:p>
        </p:txBody>
      </p:sp>
      <p:sp>
        <p:nvSpPr>
          <p:cNvPr id="50189" name="Rectangle 13"/>
          <p:cNvSpPr>
            <a:spLocks noChangeArrowheads="1"/>
          </p:cNvSpPr>
          <p:nvPr/>
        </p:nvSpPr>
        <p:spPr bwMode="auto">
          <a:xfrm>
            <a:off x="457200" y="3429000"/>
            <a:ext cx="8229600" cy="708025"/>
          </a:xfrm>
          <a:prstGeom prst="rect">
            <a:avLst/>
          </a:prstGeom>
          <a:noFill/>
          <a:ln w="9525">
            <a:noFill/>
            <a:miter lim="800000"/>
            <a:headEnd/>
            <a:tailEnd/>
          </a:ln>
        </p:spPr>
        <p:txBody>
          <a:bodyPr/>
          <a:lstStyle/>
          <a:p>
            <a:pPr marL="342900" indent="-342900">
              <a:spcBef>
                <a:spcPct val="20000"/>
              </a:spcBef>
              <a:buFontTx/>
              <a:buChar char="•"/>
            </a:pPr>
            <a:r>
              <a:rPr kumimoji="1" lang="en-US" sz="3200"/>
              <a:t>Constraint:</a:t>
            </a:r>
            <a:br>
              <a:rPr kumimoji="1" lang="en-US" sz="3200"/>
            </a:br>
            <a:endParaRPr kumimoji="1" lang="en-US" sz="3200"/>
          </a:p>
        </p:txBody>
      </p:sp>
      <p:sp>
        <p:nvSpPr>
          <p:cNvPr id="3085" name="Explosion 1 13"/>
          <p:cNvSpPr>
            <a:spLocks noChangeArrowheads="1"/>
          </p:cNvSpPr>
          <p:nvPr/>
        </p:nvSpPr>
        <p:spPr bwMode="auto">
          <a:xfrm>
            <a:off x="5638800" y="4419600"/>
            <a:ext cx="3505200" cy="1828800"/>
          </a:xfrm>
          <a:prstGeom prst="irregularSeal1">
            <a:avLst/>
          </a:prstGeom>
          <a:solidFill>
            <a:schemeClr val="accent1"/>
          </a:solidFill>
          <a:ln w="12700" cap="sq" algn="ctr">
            <a:solidFill>
              <a:schemeClr val="tx1"/>
            </a:solidFill>
            <a:round/>
            <a:headEnd type="none" w="sm" len="sm"/>
            <a:tailEnd type="none" w="sm" len="sm"/>
          </a:ln>
        </p:spPr>
        <p:txBody>
          <a:bodyPr/>
          <a:lstStyle/>
          <a:p>
            <a:pPr algn="ctr"/>
            <a:r>
              <a:rPr lang="en-US"/>
              <a:t>Please Note the nomenclature of modeling</a:t>
            </a:r>
          </a:p>
        </p:txBody>
      </p:sp>
      <p:sp>
        <p:nvSpPr>
          <p:cNvPr id="14" name="Slide Number Placeholder 13"/>
          <p:cNvSpPr>
            <a:spLocks noGrp="1"/>
          </p:cNvSpPr>
          <p:nvPr>
            <p:ph type="sldNum" sz="quarter" idx="12"/>
          </p:nvPr>
        </p:nvSpPr>
        <p:spPr/>
        <p:txBody>
          <a:bodyPr/>
          <a:lstStyle/>
          <a:p>
            <a:pPr>
              <a:defRPr/>
            </a:pPr>
            <a:fld id="{FB6391DF-1079-4C40-B73D-F6E66BF99B94}"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18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8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8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P spid="50187" grpId="0" build="p"/>
      <p:bldP spid="50188" grpId="0" build="p"/>
      <p:bldP spid="5018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smtClean="0">
                <a:latin typeface="Times" pitchFamily="18" charset="0"/>
                <a:cs typeface="Times New Roman" pitchFamily="18" charset="0"/>
              </a:rPr>
              <a:t>Optimization problems </a:t>
            </a:r>
            <a:endParaRPr lang="en-US" b="1" smtClean="0">
              <a:solidFill>
                <a:srgbClr val="FFFFFF"/>
              </a:solidFill>
              <a:latin typeface="Times" pitchFamily="18" charset="0"/>
              <a:cs typeface="Times New Roman" pitchFamily="18" charset="0"/>
            </a:endParaRPr>
          </a:p>
        </p:txBody>
      </p:sp>
      <p:sp>
        <p:nvSpPr>
          <p:cNvPr id="18435" name="Rectangle 3"/>
          <p:cNvSpPr>
            <a:spLocks noGrp="1" noChangeArrowheads="1"/>
          </p:cNvSpPr>
          <p:nvPr>
            <p:ph type="body" idx="1"/>
          </p:nvPr>
        </p:nvSpPr>
        <p:spPr>
          <a:xfrm>
            <a:off x="762000" y="1905000"/>
            <a:ext cx="7645400" cy="611188"/>
          </a:xfrm>
        </p:spPr>
        <p:txBody>
          <a:bodyPr/>
          <a:lstStyle/>
          <a:p>
            <a:pPr>
              <a:buFont typeface="Wingdings" pitchFamily="2" charset="2"/>
              <a:buNone/>
            </a:pPr>
            <a:r>
              <a:rPr lang="en-US" smtClean="0">
                <a:latin typeface="Times" pitchFamily="18" charset="0"/>
                <a:cs typeface="Times New Roman" pitchFamily="18" charset="0"/>
              </a:rPr>
              <a:t>Find values of decision variables</a:t>
            </a:r>
            <a:endParaRPr lang="en-US" smtClean="0">
              <a:solidFill>
                <a:srgbClr val="FFFFFF"/>
              </a:solidFill>
              <a:latin typeface="Times" pitchFamily="18" charset="0"/>
              <a:cs typeface="Times New Roman" pitchFamily="18" charset="0"/>
            </a:endParaRPr>
          </a:p>
        </p:txBody>
      </p:sp>
      <p:graphicFrame>
        <p:nvGraphicFramePr>
          <p:cNvPr id="18436" name="Object 2"/>
          <p:cNvGraphicFramePr>
            <a:graphicFrameLocks noChangeAspect="1"/>
          </p:cNvGraphicFramePr>
          <p:nvPr/>
        </p:nvGraphicFramePr>
        <p:xfrm>
          <a:off x="3276600" y="2438400"/>
          <a:ext cx="661988" cy="1082675"/>
        </p:xfrm>
        <a:graphic>
          <a:graphicData uri="http://schemas.openxmlformats.org/presentationml/2006/ole">
            <p:oleObj spid="_x0000_s4098" name="Equation" r:id="rId4" imgW="660240" imgH="1079280" progId="Equation.3">
              <p:embed/>
            </p:oleObj>
          </a:graphicData>
        </a:graphic>
      </p:graphicFrame>
      <p:graphicFrame>
        <p:nvGraphicFramePr>
          <p:cNvPr id="18437" name="Object 3"/>
          <p:cNvGraphicFramePr>
            <a:graphicFrameLocks noChangeAspect="1"/>
          </p:cNvGraphicFramePr>
          <p:nvPr/>
        </p:nvGraphicFramePr>
        <p:xfrm>
          <a:off x="3124200" y="4572000"/>
          <a:ext cx="2349500" cy="365125"/>
        </p:xfrm>
        <a:graphic>
          <a:graphicData uri="http://schemas.openxmlformats.org/presentationml/2006/ole">
            <p:oleObj spid="_x0000_s4099" name="Equation" r:id="rId5" imgW="1549080" imgH="241200" progId="Equation.3">
              <p:embed/>
            </p:oleObj>
          </a:graphicData>
        </a:graphic>
      </p:graphicFrame>
      <p:sp>
        <p:nvSpPr>
          <p:cNvPr id="18438" name="Rectangle 6"/>
          <p:cNvSpPr>
            <a:spLocks noChangeArrowheads="1"/>
          </p:cNvSpPr>
          <p:nvPr/>
        </p:nvSpPr>
        <p:spPr bwMode="auto">
          <a:xfrm>
            <a:off x="889000" y="5067300"/>
            <a:ext cx="7772400" cy="825500"/>
          </a:xfrm>
          <a:prstGeom prst="rect">
            <a:avLst/>
          </a:prstGeom>
          <a:noFill/>
          <a:ln w="9525">
            <a:noFill/>
            <a:miter lim="800000"/>
            <a:headEnd/>
            <a:tailEnd/>
          </a:ln>
        </p:spPr>
        <p:txBody>
          <a:bodyPr/>
          <a:lstStyle/>
          <a:p>
            <a:pPr marL="342900" indent="-342900">
              <a:spcBef>
                <a:spcPct val="20000"/>
              </a:spcBef>
            </a:pPr>
            <a:r>
              <a:rPr kumimoji="1" lang="en-US" sz="3200">
                <a:latin typeface="Times" pitchFamily="18" charset="0"/>
                <a:cs typeface="Times New Roman" pitchFamily="18" charset="0"/>
              </a:rPr>
              <a:t>while satisfying constraints</a:t>
            </a:r>
            <a:r>
              <a:rPr kumimoji="1" lang="en-US" sz="3200">
                <a:solidFill>
                  <a:srgbClr val="FFFFFF"/>
                </a:solidFill>
                <a:latin typeface="Times" pitchFamily="18" charset="0"/>
                <a:cs typeface="Times New Roman" pitchFamily="18" charset="0"/>
              </a:rPr>
              <a:t> </a:t>
            </a:r>
          </a:p>
        </p:txBody>
      </p:sp>
      <p:graphicFrame>
        <p:nvGraphicFramePr>
          <p:cNvPr id="18439" name="Object 4"/>
          <p:cNvGraphicFramePr>
            <a:graphicFrameLocks noChangeAspect="1"/>
          </p:cNvGraphicFramePr>
          <p:nvPr/>
        </p:nvGraphicFramePr>
        <p:xfrm>
          <a:off x="2590800" y="5791200"/>
          <a:ext cx="3265488" cy="347663"/>
        </p:xfrm>
        <a:graphic>
          <a:graphicData uri="http://schemas.openxmlformats.org/presentationml/2006/ole">
            <p:oleObj spid="_x0000_s4100" name="Equation" r:id="rId6" imgW="1904760" imgH="228600" progId="Equation.3">
              <p:embed/>
            </p:oleObj>
          </a:graphicData>
        </a:graphic>
      </p:graphicFrame>
      <p:grpSp>
        <p:nvGrpSpPr>
          <p:cNvPr id="2" name="Group 8"/>
          <p:cNvGrpSpPr>
            <a:grpSpLocks/>
          </p:cNvGrpSpPr>
          <p:nvPr/>
        </p:nvGrpSpPr>
        <p:grpSpPr bwMode="auto">
          <a:xfrm>
            <a:off x="6350000" y="3035300"/>
            <a:ext cx="1968500" cy="1549400"/>
            <a:chOff x="4000" y="1912"/>
            <a:chExt cx="1240" cy="976"/>
          </a:xfrm>
        </p:grpSpPr>
        <p:sp>
          <p:nvSpPr>
            <p:cNvPr id="4128" name="Rectangle 9"/>
            <p:cNvSpPr>
              <a:spLocks noChangeArrowheads="1"/>
            </p:cNvSpPr>
            <p:nvPr/>
          </p:nvSpPr>
          <p:spPr bwMode="auto">
            <a:xfrm>
              <a:off x="4000" y="1912"/>
              <a:ext cx="1240" cy="976"/>
            </a:xfrm>
            <a:prstGeom prst="rect">
              <a:avLst/>
            </a:prstGeom>
            <a:solidFill>
              <a:srgbClr val="FFFFFF"/>
            </a:solidFill>
            <a:ln w="9525">
              <a:solidFill>
                <a:srgbClr val="000000"/>
              </a:solidFill>
              <a:miter lim="800000"/>
              <a:headEnd/>
              <a:tailEnd/>
            </a:ln>
          </p:spPr>
          <p:txBody>
            <a:bodyPr wrap="none" anchor="ctr"/>
            <a:lstStyle/>
            <a:p>
              <a:pPr algn="ctr"/>
              <a:endParaRPr kumimoji="1" lang="en-US" sz="1200" b="1">
                <a:solidFill>
                  <a:srgbClr val="000000"/>
                </a:solidFill>
              </a:endParaRPr>
            </a:p>
          </p:txBody>
        </p:sp>
        <p:sp>
          <p:nvSpPr>
            <p:cNvPr id="4129" name="Line 10"/>
            <p:cNvSpPr>
              <a:spLocks noChangeShapeType="1"/>
            </p:cNvSpPr>
            <p:nvPr/>
          </p:nvSpPr>
          <p:spPr bwMode="auto">
            <a:xfrm flipV="1">
              <a:off x="4216" y="1976"/>
              <a:ext cx="0" cy="756"/>
            </a:xfrm>
            <a:prstGeom prst="line">
              <a:avLst/>
            </a:prstGeom>
            <a:noFill/>
            <a:ln w="9525">
              <a:solidFill>
                <a:srgbClr val="000000"/>
              </a:solidFill>
              <a:round/>
              <a:headEnd/>
              <a:tailEnd type="triangle" w="med" len="med"/>
            </a:ln>
          </p:spPr>
          <p:txBody>
            <a:bodyPr/>
            <a:lstStyle/>
            <a:p>
              <a:endParaRPr lang="en-US"/>
            </a:p>
          </p:txBody>
        </p:sp>
        <p:sp>
          <p:nvSpPr>
            <p:cNvPr id="4130" name="Line 11"/>
            <p:cNvSpPr>
              <a:spLocks noChangeShapeType="1"/>
            </p:cNvSpPr>
            <p:nvPr/>
          </p:nvSpPr>
          <p:spPr bwMode="auto">
            <a:xfrm rot="5400000" flipV="1">
              <a:off x="4687" y="2270"/>
              <a:ext cx="0" cy="924"/>
            </a:xfrm>
            <a:prstGeom prst="line">
              <a:avLst/>
            </a:prstGeom>
            <a:noFill/>
            <a:ln w="9525">
              <a:solidFill>
                <a:srgbClr val="000000"/>
              </a:solidFill>
              <a:round/>
              <a:headEnd/>
              <a:tailEnd type="triangle" w="med" len="med"/>
            </a:ln>
          </p:spPr>
          <p:txBody>
            <a:bodyPr/>
            <a:lstStyle/>
            <a:p>
              <a:endParaRPr lang="en-US"/>
            </a:p>
          </p:txBody>
        </p:sp>
        <p:sp>
          <p:nvSpPr>
            <p:cNvPr id="4131" name="Freeform 12"/>
            <p:cNvSpPr>
              <a:spLocks/>
            </p:cNvSpPr>
            <p:nvPr/>
          </p:nvSpPr>
          <p:spPr bwMode="auto">
            <a:xfrm>
              <a:off x="4330" y="2048"/>
              <a:ext cx="621" cy="474"/>
            </a:xfrm>
            <a:custGeom>
              <a:avLst/>
              <a:gdLst>
                <a:gd name="T0" fmla="*/ 0 w 621"/>
                <a:gd name="T1" fmla="*/ 0 h 474"/>
                <a:gd name="T2" fmla="*/ 54 w 621"/>
                <a:gd name="T3" fmla="*/ 261 h 474"/>
                <a:gd name="T4" fmla="*/ 147 w 621"/>
                <a:gd name="T5" fmla="*/ 408 h 474"/>
                <a:gd name="T6" fmla="*/ 294 w 621"/>
                <a:gd name="T7" fmla="*/ 471 h 474"/>
                <a:gd name="T8" fmla="*/ 453 w 621"/>
                <a:gd name="T9" fmla="*/ 390 h 474"/>
                <a:gd name="T10" fmla="*/ 546 w 621"/>
                <a:gd name="T11" fmla="*/ 210 h 474"/>
                <a:gd name="T12" fmla="*/ 621 w 621"/>
                <a:gd name="T13" fmla="*/ 12 h 474"/>
                <a:gd name="T14" fmla="*/ 0 60000 65536"/>
                <a:gd name="T15" fmla="*/ 0 60000 65536"/>
                <a:gd name="T16" fmla="*/ 0 60000 65536"/>
                <a:gd name="T17" fmla="*/ 0 60000 65536"/>
                <a:gd name="T18" fmla="*/ 0 60000 65536"/>
                <a:gd name="T19" fmla="*/ 0 60000 65536"/>
                <a:gd name="T20" fmla="*/ 0 60000 65536"/>
                <a:gd name="T21" fmla="*/ 0 w 621"/>
                <a:gd name="T22" fmla="*/ 0 h 474"/>
                <a:gd name="T23" fmla="*/ 621 w 621"/>
                <a:gd name="T24" fmla="*/ 474 h 4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1" h="474">
                  <a:moveTo>
                    <a:pt x="0" y="0"/>
                  </a:moveTo>
                  <a:cubicBezTo>
                    <a:pt x="14" y="96"/>
                    <a:pt x="29" y="193"/>
                    <a:pt x="54" y="261"/>
                  </a:cubicBezTo>
                  <a:cubicBezTo>
                    <a:pt x="79" y="329"/>
                    <a:pt x="107" y="373"/>
                    <a:pt x="147" y="408"/>
                  </a:cubicBezTo>
                  <a:cubicBezTo>
                    <a:pt x="187" y="443"/>
                    <a:pt x="243" y="474"/>
                    <a:pt x="294" y="471"/>
                  </a:cubicBezTo>
                  <a:cubicBezTo>
                    <a:pt x="345" y="468"/>
                    <a:pt x="411" y="433"/>
                    <a:pt x="453" y="390"/>
                  </a:cubicBezTo>
                  <a:cubicBezTo>
                    <a:pt x="495" y="347"/>
                    <a:pt x="518" y="273"/>
                    <a:pt x="546" y="210"/>
                  </a:cubicBezTo>
                  <a:cubicBezTo>
                    <a:pt x="574" y="147"/>
                    <a:pt x="609" y="42"/>
                    <a:pt x="621" y="12"/>
                  </a:cubicBezTo>
                </a:path>
              </a:pathLst>
            </a:custGeom>
            <a:solidFill>
              <a:srgbClr val="FFFFFF"/>
            </a:solidFill>
            <a:ln w="25400">
              <a:solidFill>
                <a:srgbClr val="FF0000"/>
              </a:solidFill>
              <a:round/>
              <a:headEnd/>
              <a:tailEnd/>
            </a:ln>
          </p:spPr>
          <p:txBody>
            <a:bodyPr/>
            <a:lstStyle/>
            <a:p>
              <a:endParaRPr lang="en-US"/>
            </a:p>
          </p:txBody>
        </p:sp>
        <p:sp>
          <p:nvSpPr>
            <p:cNvPr id="4132" name="Rectangle 13"/>
            <p:cNvSpPr>
              <a:spLocks noChangeArrowheads="1"/>
            </p:cNvSpPr>
            <p:nvPr/>
          </p:nvSpPr>
          <p:spPr bwMode="auto">
            <a:xfrm>
              <a:off x="5050" y="2744"/>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x</a:t>
              </a:r>
            </a:p>
          </p:txBody>
        </p:sp>
        <p:sp>
          <p:nvSpPr>
            <p:cNvPr id="4133" name="Rectangle 14"/>
            <p:cNvSpPr>
              <a:spLocks noChangeArrowheads="1"/>
            </p:cNvSpPr>
            <p:nvPr/>
          </p:nvSpPr>
          <p:spPr bwMode="auto">
            <a:xfrm>
              <a:off x="4048" y="1940"/>
              <a:ext cx="15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f</a:t>
              </a:r>
              <a:r>
                <a:rPr kumimoji="1" lang="en-US" sz="1200">
                  <a:solidFill>
                    <a:srgbClr val="000000"/>
                  </a:solidFill>
                </a:rPr>
                <a:t>(</a:t>
              </a:r>
              <a:r>
                <a:rPr kumimoji="1" lang="en-US" sz="1200" i="1">
                  <a:solidFill>
                    <a:srgbClr val="000000"/>
                  </a:solidFill>
                </a:rPr>
                <a:t>x</a:t>
              </a:r>
              <a:r>
                <a:rPr kumimoji="1" lang="en-US" sz="1200">
                  <a:solidFill>
                    <a:srgbClr val="000000"/>
                  </a:solidFill>
                </a:rPr>
                <a:t>)</a:t>
              </a:r>
            </a:p>
          </p:txBody>
        </p:sp>
        <p:sp>
          <p:nvSpPr>
            <p:cNvPr id="4134" name="Line 15"/>
            <p:cNvSpPr>
              <a:spLocks noChangeShapeType="1"/>
            </p:cNvSpPr>
            <p:nvPr/>
          </p:nvSpPr>
          <p:spPr bwMode="auto">
            <a:xfrm>
              <a:off x="4615" y="2522"/>
              <a:ext cx="0" cy="198"/>
            </a:xfrm>
            <a:prstGeom prst="line">
              <a:avLst/>
            </a:prstGeom>
            <a:noFill/>
            <a:ln w="9525">
              <a:solidFill>
                <a:srgbClr val="000000"/>
              </a:solidFill>
              <a:prstDash val="sysDot"/>
              <a:round/>
              <a:headEnd/>
              <a:tailEnd type="triangle" w="med" len="med"/>
            </a:ln>
          </p:spPr>
          <p:txBody>
            <a:bodyPr/>
            <a:lstStyle/>
            <a:p>
              <a:endParaRPr lang="en-US"/>
            </a:p>
          </p:txBody>
        </p:sp>
        <p:sp>
          <p:nvSpPr>
            <p:cNvPr id="4135" name="Rectangle 16"/>
            <p:cNvSpPr>
              <a:spLocks noChangeArrowheads="1"/>
            </p:cNvSpPr>
            <p:nvPr/>
          </p:nvSpPr>
          <p:spPr bwMode="auto">
            <a:xfrm>
              <a:off x="4546" y="2756"/>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x*</a:t>
              </a:r>
            </a:p>
          </p:txBody>
        </p:sp>
        <p:sp>
          <p:nvSpPr>
            <p:cNvPr id="4136" name="Rectangle 17"/>
            <p:cNvSpPr>
              <a:spLocks noChangeArrowheads="1"/>
            </p:cNvSpPr>
            <p:nvPr/>
          </p:nvSpPr>
          <p:spPr bwMode="auto">
            <a:xfrm>
              <a:off x="4516" y="2138"/>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minimum</a:t>
              </a:r>
            </a:p>
          </p:txBody>
        </p:sp>
        <p:sp>
          <p:nvSpPr>
            <p:cNvPr id="4137" name="Line 18"/>
            <p:cNvSpPr>
              <a:spLocks noChangeShapeType="1"/>
            </p:cNvSpPr>
            <p:nvPr/>
          </p:nvSpPr>
          <p:spPr bwMode="auto">
            <a:xfrm>
              <a:off x="4549" y="2240"/>
              <a:ext cx="66" cy="270"/>
            </a:xfrm>
            <a:prstGeom prst="line">
              <a:avLst/>
            </a:prstGeom>
            <a:noFill/>
            <a:ln w="9525">
              <a:solidFill>
                <a:srgbClr val="000000"/>
              </a:solidFill>
              <a:round/>
              <a:headEnd/>
              <a:tailEnd type="triangle" w="med" len="med"/>
            </a:ln>
          </p:spPr>
          <p:txBody>
            <a:bodyPr/>
            <a:lstStyle/>
            <a:p>
              <a:endParaRPr lang="en-US"/>
            </a:p>
          </p:txBody>
        </p:sp>
      </p:grpSp>
      <p:grpSp>
        <p:nvGrpSpPr>
          <p:cNvPr id="3" name="Group 19"/>
          <p:cNvGrpSpPr>
            <a:grpSpLocks/>
          </p:cNvGrpSpPr>
          <p:nvPr/>
        </p:nvGrpSpPr>
        <p:grpSpPr bwMode="auto">
          <a:xfrm>
            <a:off x="6350000" y="4697413"/>
            <a:ext cx="1968500" cy="1549400"/>
            <a:chOff x="3216" y="3191"/>
            <a:chExt cx="1240" cy="976"/>
          </a:xfrm>
        </p:grpSpPr>
        <p:grpSp>
          <p:nvGrpSpPr>
            <p:cNvPr id="4110" name="Group 20"/>
            <p:cNvGrpSpPr>
              <a:grpSpLocks/>
            </p:cNvGrpSpPr>
            <p:nvPr/>
          </p:nvGrpSpPr>
          <p:grpSpPr bwMode="auto">
            <a:xfrm>
              <a:off x="3216" y="3191"/>
              <a:ext cx="1240" cy="976"/>
              <a:chOff x="3216" y="3191"/>
              <a:chExt cx="1240" cy="976"/>
            </a:xfrm>
          </p:grpSpPr>
          <p:sp>
            <p:nvSpPr>
              <p:cNvPr id="4112" name="Rectangle 21"/>
              <p:cNvSpPr>
                <a:spLocks noChangeArrowheads="1"/>
              </p:cNvSpPr>
              <p:nvPr/>
            </p:nvSpPr>
            <p:spPr bwMode="auto">
              <a:xfrm>
                <a:off x="3216" y="3191"/>
                <a:ext cx="1240" cy="976"/>
              </a:xfrm>
              <a:prstGeom prst="rect">
                <a:avLst/>
              </a:prstGeom>
              <a:solidFill>
                <a:srgbClr val="FFFFFF"/>
              </a:solidFill>
              <a:ln w="9525">
                <a:solidFill>
                  <a:srgbClr val="000000"/>
                </a:solidFill>
                <a:miter lim="800000"/>
                <a:headEnd/>
                <a:tailEnd/>
              </a:ln>
            </p:spPr>
            <p:txBody>
              <a:bodyPr wrap="none" anchor="ctr"/>
              <a:lstStyle/>
              <a:p>
                <a:pPr algn="ctr"/>
                <a:endParaRPr kumimoji="1" lang="en-US" sz="1200" b="1">
                  <a:solidFill>
                    <a:srgbClr val="000000"/>
                  </a:solidFill>
                </a:endParaRPr>
              </a:p>
            </p:txBody>
          </p:sp>
          <p:grpSp>
            <p:nvGrpSpPr>
              <p:cNvPr id="4113" name="Group 22"/>
              <p:cNvGrpSpPr>
                <a:grpSpLocks/>
              </p:cNvGrpSpPr>
              <p:nvPr/>
            </p:nvGrpSpPr>
            <p:grpSpPr bwMode="auto">
              <a:xfrm>
                <a:off x="3264" y="3219"/>
                <a:ext cx="1128" cy="942"/>
                <a:chOff x="3264" y="3219"/>
                <a:chExt cx="1128" cy="942"/>
              </a:xfrm>
            </p:grpSpPr>
            <p:sp>
              <p:nvSpPr>
                <p:cNvPr id="4114" name="Rectangle 23"/>
                <p:cNvSpPr>
                  <a:spLocks noChangeArrowheads="1"/>
                </p:cNvSpPr>
                <p:nvPr/>
              </p:nvSpPr>
              <p:spPr bwMode="auto">
                <a:xfrm>
                  <a:off x="3783" y="3885"/>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x*</a:t>
                  </a:r>
                </a:p>
              </p:txBody>
            </p:sp>
            <p:sp>
              <p:nvSpPr>
                <p:cNvPr id="4115" name="Line 24"/>
                <p:cNvSpPr>
                  <a:spLocks noChangeShapeType="1"/>
                </p:cNvSpPr>
                <p:nvPr/>
              </p:nvSpPr>
              <p:spPr bwMode="auto">
                <a:xfrm>
                  <a:off x="3738" y="3726"/>
                  <a:ext cx="0" cy="282"/>
                </a:xfrm>
                <a:prstGeom prst="line">
                  <a:avLst/>
                </a:prstGeom>
                <a:noFill/>
                <a:ln w="9525">
                  <a:solidFill>
                    <a:srgbClr val="000000"/>
                  </a:solidFill>
                  <a:round/>
                  <a:headEnd/>
                  <a:tailEnd type="triangle" w="med" len="med"/>
                </a:ln>
              </p:spPr>
              <p:txBody>
                <a:bodyPr/>
                <a:lstStyle/>
                <a:p>
                  <a:endParaRPr lang="en-US"/>
                </a:p>
              </p:txBody>
            </p:sp>
            <p:sp>
              <p:nvSpPr>
                <p:cNvPr id="4116" name="Line 25"/>
                <p:cNvSpPr>
                  <a:spLocks noChangeShapeType="1"/>
                </p:cNvSpPr>
                <p:nvPr/>
              </p:nvSpPr>
              <p:spPr bwMode="auto">
                <a:xfrm flipV="1">
                  <a:off x="3432" y="3255"/>
                  <a:ext cx="0" cy="756"/>
                </a:xfrm>
                <a:prstGeom prst="line">
                  <a:avLst/>
                </a:prstGeom>
                <a:noFill/>
                <a:ln w="9525">
                  <a:solidFill>
                    <a:srgbClr val="000000"/>
                  </a:solidFill>
                  <a:round/>
                  <a:headEnd/>
                  <a:tailEnd type="triangle" w="med" len="med"/>
                </a:ln>
              </p:spPr>
              <p:txBody>
                <a:bodyPr/>
                <a:lstStyle/>
                <a:p>
                  <a:endParaRPr lang="en-US"/>
                </a:p>
              </p:txBody>
            </p:sp>
            <p:sp>
              <p:nvSpPr>
                <p:cNvPr id="4117" name="Line 26"/>
                <p:cNvSpPr>
                  <a:spLocks noChangeShapeType="1"/>
                </p:cNvSpPr>
                <p:nvPr/>
              </p:nvSpPr>
              <p:spPr bwMode="auto">
                <a:xfrm rot="5400000" flipV="1">
                  <a:off x="3903" y="3549"/>
                  <a:ext cx="0" cy="924"/>
                </a:xfrm>
                <a:prstGeom prst="line">
                  <a:avLst/>
                </a:prstGeom>
                <a:noFill/>
                <a:ln w="9525">
                  <a:solidFill>
                    <a:srgbClr val="000000"/>
                  </a:solidFill>
                  <a:round/>
                  <a:headEnd/>
                  <a:tailEnd type="triangle" w="med" len="med"/>
                </a:ln>
              </p:spPr>
              <p:txBody>
                <a:bodyPr/>
                <a:lstStyle/>
                <a:p>
                  <a:endParaRPr lang="en-US"/>
                </a:p>
              </p:txBody>
            </p:sp>
            <p:sp>
              <p:nvSpPr>
                <p:cNvPr id="4118" name="Rectangle 27"/>
                <p:cNvSpPr>
                  <a:spLocks noChangeArrowheads="1"/>
                </p:cNvSpPr>
                <p:nvPr/>
              </p:nvSpPr>
              <p:spPr bwMode="auto">
                <a:xfrm>
                  <a:off x="4266" y="4023"/>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x</a:t>
                  </a:r>
                </a:p>
              </p:txBody>
            </p:sp>
            <p:sp>
              <p:nvSpPr>
                <p:cNvPr id="4119" name="Rectangle 28"/>
                <p:cNvSpPr>
                  <a:spLocks noChangeArrowheads="1"/>
                </p:cNvSpPr>
                <p:nvPr/>
              </p:nvSpPr>
              <p:spPr bwMode="auto">
                <a:xfrm>
                  <a:off x="3264" y="3219"/>
                  <a:ext cx="15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f</a:t>
                  </a:r>
                  <a:r>
                    <a:rPr kumimoji="1" lang="en-US" sz="1200">
                      <a:solidFill>
                        <a:srgbClr val="000000"/>
                      </a:solidFill>
                    </a:rPr>
                    <a:t>(</a:t>
                  </a:r>
                  <a:r>
                    <a:rPr kumimoji="1" lang="en-US" sz="1200" i="1">
                      <a:solidFill>
                        <a:srgbClr val="000000"/>
                      </a:solidFill>
                    </a:rPr>
                    <a:t>x</a:t>
                  </a:r>
                  <a:r>
                    <a:rPr kumimoji="1" lang="en-US" sz="1200">
                      <a:solidFill>
                        <a:srgbClr val="000000"/>
                      </a:solidFill>
                    </a:rPr>
                    <a:t>)</a:t>
                  </a:r>
                </a:p>
              </p:txBody>
            </p:sp>
            <p:sp>
              <p:nvSpPr>
                <p:cNvPr id="4120" name="Freeform 29"/>
                <p:cNvSpPr>
                  <a:spLocks/>
                </p:cNvSpPr>
                <p:nvPr/>
              </p:nvSpPr>
              <p:spPr bwMode="auto">
                <a:xfrm>
                  <a:off x="3507" y="3468"/>
                  <a:ext cx="735" cy="363"/>
                </a:xfrm>
                <a:custGeom>
                  <a:avLst/>
                  <a:gdLst>
                    <a:gd name="T0" fmla="*/ 0 w 735"/>
                    <a:gd name="T1" fmla="*/ 363 h 363"/>
                    <a:gd name="T2" fmla="*/ 54 w 735"/>
                    <a:gd name="T3" fmla="*/ 132 h 363"/>
                    <a:gd name="T4" fmla="*/ 114 w 735"/>
                    <a:gd name="T5" fmla="*/ 132 h 363"/>
                    <a:gd name="T6" fmla="*/ 198 w 735"/>
                    <a:gd name="T7" fmla="*/ 255 h 363"/>
                    <a:gd name="T8" fmla="*/ 345 w 735"/>
                    <a:gd name="T9" fmla="*/ 216 h 363"/>
                    <a:gd name="T10" fmla="*/ 408 w 735"/>
                    <a:gd name="T11" fmla="*/ 69 h 363"/>
                    <a:gd name="T12" fmla="*/ 534 w 735"/>
                    <a:gd name="T13" fmla="*/ 45 h 363"/>
                    <a:gd name="T14" fmla="*/ 609 w 735"/>
                    <a:gd name="T15" fmla="*/ 339 h 363"/>
                    <a:gd name="T16" fmla="*/ 735 w 735"/>
                    <a:gd name="T17" fmla="*/ 162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5"/>
                    <a:gd name="T28" fmla="*/ 0 h 363"/>
                    <a:gd name="T29" fmla="*/ 735 w 735"/>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5" h="363">
                      <a:moveTo>
                        <a:pt x="0" y="363"/>
                      </a:moveTo>
                      <a:cubicBezTo>
                        <a:pt x="17" y="266"/>
                        <a:pt x="35" y="170"/>
                        <a:pt x="54" y="132"/>
                      </a:cubicBezTo>
                      <a:cubicBezTo>
                        <a:pt x="73" y="94"/>
                        <a:pt x="90" y="112"/>
                        <a:pt x="114" y="132"/>
                      </a:cubicBezTo>
                      <a:cubicBezTo>
                        <a:pt x="138" y="152"/>
                        <a:pt x="160" y="241"/>
                        <a:pt x="198" y="255"/>
                      </a:cubicBezTo>
                      <a:cubicBezTo>
                        <a:pt x="236" y="269"/>
                        <a:pt x="310" y="247"/>
                        <a:pt x="345" y="216"/>
                      </a:cubicBezTo>
                      <a:cubicBezTo>
                        <a:pt x="380" y="185"/>
                        <a:pt x="377" y="97"/>
                        <a:pt x="408" y="69"/>
                      </a:cubicBezTo>
                      <a:cubicBezTo>
                        <a:pt x="439" y="41"/>
                        <a:pt x="501" y="0"/>
                        <a:pt x="534" y="45"/>
                      </a:cubicBezTo>
                      <a:cubicBezTo>
                        <a:pt x="567" y="90"/>
                        <a:pt x="576" y="320"/>
                        <a:pt x="609" y="339"/>
                      </a:cubicBezTo>
                      <a:cubicBezTo>
                        <a:pt x="642" y="358"/>
                        <a:pt x="688" y="260"/>
                        <a:pt x="735" y="162"/>
                      </a:cubicBezTo>
                    </a:path>
                  </a:pathLst>
                </a:custGeom>
                <a:solidFill>
                  <a:srgbClr val="FFFFFF"/>
                </a:solidFill>
                <a:ln w="25400">
                  <a:solidFill>
                    <a:srgbClr val="FF0000"/>
                  </a:solidFill>
                  <a:round/>
                  <a:headEnd/>
                  <a:tailEnd/>
                </a:ln>
              </p:spPr>
              <p:txBody>
                <a:bodyPr/>
                <a:lstStyle/>
                <a:p>
                  <a:endParaRPr lang="en-US"/>
                </a:p>
              </p:txBody>
            </p:sp>
            <p:sp>
              <p:nvSpPr>
                <p:cNvPr id="4121" name="Line 30"/>
                <p:cNvSpPr>
                  <a:spLocks noChangeShapeType="1"/>
                </p:cNvSpPr>
                <p:nvPr/>
              </p:nvSpPr>
              <p:spPr bwMode="auto">
                <a:xfrm>
                  <a:off x="3537" y="3723"/>
                  <a:ext cx="0" cy="324"/>
                </a:xfrm>
                <a:prstGeom prst="line">
                  <a:avLst/>
                </a:prstGeom>
                <a:noFill/>
                <a:ln w="9525">
                  <a:solidFill>
                    <a:srgbClr val="000000"/>
                  </a:solidFill>
                  <a:prstDash val="dash"/>
                  <a:round/>
                  <a:headEnd/>
                  <a:tailEnd/>
                </a:ln>
              </p:spPr>
              <p:txBody>
                <a:bodyPr/>
                <a:lstStyle/>
                <a:p>
                  <a:endParaRPr lang="en-US"/>
                </a:p>
              </p:txBody>
            </p:sp>
            <p:sp>
              <p:nvSpPr>
                <p:cNvPr id="4122" name="Line 31"/>
                <p:cNvSpPr>
                  <a:spLocks noChangeShapeType="1"/>
                </p:cNvSpPr>
                <p:nvPr/>
              </p:nvSpPr>
              <p:spPr bwMode="auto">
                <a:xfrm>
                  <a:off x="3990" y="3504"/>
                  <a:ext cx="0" cy="543"/>
                </a:xfrm>
                <a:prstGeom prst="line">
                  <a:avLst/>
                </a:prstGeom>
                <a:noFill/>
                <a:ln w="9525">
                  <a:solidFill>
                    <a:srgbClr val="000000"/>
                  </a:solidFill>
                  <a:prstDash val="dash"/>
                  <a:round/>
                  <a:headEnd/>
                  <a:tailEnd/>
                </a:ln>
              </p:spPr>
              <p:txBody>
                <a:bodyPr/>
                <a:lstStyle/>
                <a:p>
                  <a:endParaRPr lang="en-US"/>
                </a:p>
              </p:txBody>
            </p:sp>
            <p:sp>
              <p:nvSpPr>
                <p:cNvPr id="4123" name="Line 32"/>
                <p:cNvSpPr>
                  <a:spLocks noChangeShapeType="1"/>
                </p:cNvSpPr>
                <p:nvPr/>
              </p:nvSpPr>
              <p:spPr bwMode="auto">
                <a:xfrm>
                  <a:off x="3540" y="4050"/>
                  <a:ext cx="450" cy="0"/>
                </a:xfrm>
                <a:prstGeom prst="line">
                  <a:avLst/>
                </a:prstGeom>
                <a:noFill/>
                <a:ln w="9525">
                  <a:solidFill>
                    <a:srgbClr val="000000"/>
                  </a:solidFill>
                  <a:round/>
                  <a:headEnd type="stealth" w="med" len="med"/>
                  <a:tailEnd type="stealth" w="med" len="med"/>
                </a:ln>
              </p:spPr>
              <p:txBody>
                <a:bodyPr/>
                <a:lstStyle/>
                <a:p>
                  <a:endParaRPr lang="en-US"/>
                </a:p>
              </p:txBody>
            </p:sp>
            <p:sp>
              <p:nvSpPr>
                <p:cNvPr id="4124" name="Rectangle 33"/>
                <p:cNvSpPr>
                  <a:spLocks noChangeArrowheads="1"/>
                </p:cNvSpPr>
                <p:nvPr/>
              </p:nvSpPr>
              <p:spPr bwMode="auto">
                <a:xfrm>
                  <a:off x="3711" y="4059"/>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X</a:t>
                  </a:r>
                </a:p>
              </p:txBody>
            </p:sp>
            <p:sp>
              <p:nvSpPr>
                <p:cNvPr id="4125" name="Rectangle 34"/>
                <p:cNvSpPr>
                  <a:spLocks noChangeArrowheads="1"/>
                </p:cNvSpPr>
                <p:nvPr/>
              </p:nvSpPr>
              <p:spPr bwMode="auto">
                <a:xfrm>
                  <a:off x="3471" y="4056"/>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a</a:t>
                  </a:r>
                </a:p>
              </p:txBody>
            </p:sp>
            <p:sp>
              <p:nvSpPr>
                <p:cNvPr id="4126" name="Rectangle 35"/>
                <p:cNvSpPr>
                  <a:spLocks noChangeArrowheads="1"/>
                </p:cNvSpPr>
                <p:nvPr/>
              </p:nvSpPr>
              <p:spPr bwMode="auto">
                <a:xfrm>
                  <a:off x="3924" y="4056"/>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b</a:t>
                  </a:r>
                </a:p>
              </p:txBody>
            </p:sp>
            <p:sp>
              <p:nvSpPr>
                <p:cNvPr id="4127" name="Rectangle 36"/>
                <p:cNvSpPr>
                  <a:spLocks noChangeArrowheads="1"/>
                </p:cNvSpPr>
                <p:nvPr/>
              </p:nvSpPr>
              <p:spPr bwMode="auto">
                <a:xfrm>
                  <a:off x="3987" y="3285"/>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X=</a:t>
                  </a:r>
                  <a:r>
                    <a:rPr kumimoji="1" lang="en-US" sz="1200">
                      <a:solidFill>
                        <a:srgbClr val="000000"/>
                      </a:solidFill>
                    </a:rPr>
                    <a:t>{</a:t>
                  </a:r>
                  <a:r>
                    <a:rPr kumimoji="1" lang="en-US" sz="1200" i="1">
                      <a:solidFill>
                        <a:srgbClr val="000000"/>
                      </a:solidFill>
                    </a:rPr>
                    <a:t>x: a&lt;x&lt; b</a:t>
                  </a:r>
                  <a:r>
                    <a:rPr kumimoji="1" lang="en-US" sz="1200">
                      <a:solidFill>
                        <a:srgbClr val="000000"/>
                      </a:solidFill>
                    </a:rPr>
                    <a:t>}</a:t>
                  </a:r>
                </a:p>
              </p:txBody>
            </p:sp>
          </p:grpSp>
        </p:grpSp>
        <p:sp>
          <p:nvSpPr>
            <p:cNvPr id="4111" name="Rectangle 37"/>
            <p:cNvSpPr>
              <a:spLocks noChangeArrowheads="1"/>
            </p:cNvSpPr>
            <p:nvPr/>
          </p:nvSpPr>
          <p:spPr bwMode="auto">
            <a:xfrm>
              <a:off x="4005" y="3195"/>
              <a:ext cx="126" cy="102"/>
            </a:xfrm>
            <a:prstGeom prst="rect">
              <a:avLst/>
            </a:prstGeom>
            <a:solidFill>
              <a:srgbClr val="FFFFFF"/>
            </a:solidFill>
            <a:ln w="9525">
              <a:noFill/>
              <a:miter lim="800000"/>
              <a:headEnd/>
              <a:tailEnd/>
            </a:ln>
          </p:spPr>
          <p:txBody>
            <a:bodyPr wrap="none" anchor="ctr"/>
            <a:lstStyle/>
            <a:p>
              <a:pPr algn="ctr"/>
              <a:r>
                <a:rPr kumimoji="1" lang="en-US" sz="1200" i="1">
                  <a:solidFill>
                    <a:srgbClr val="000000"/>
                  </a:solidFill>
                </a:rPr>
                <a:t>Feasible region</a:t>
              </a:r>
            </a:p>
          </p:txBody>
        </p:sp>
      </p:grpSp>
      <p:sp>
        <p:nvSpPr>
          <p:cNvPr id="18470" name="Text Box 38"/>
          <p:cNvSpPr txBox="1">
            <a:spLocks noChangeArrowheads="1"/>
          </p:cNvSpPr>
          <p:nvPr/>
        </p:nvSpPr>
        <p:spPr bwMode="auto">
          <a:xfrm>
            <a:off x="1143000" y="2743200"/>
            <a:ext cx="1985963" cy="338138"/>
          </a:xfrm>
          <a:prstGeom prst="rect">
            <a:avLst/>
          </a:prstGeom>
          <a:noFill/>
          <a:ln w="9525">
            <a:noFill/>
            <a:miter lim="800000"/>
            <a:headEnd/>
            <a:tailEnd/>
          </a:ln>
        </p:spPr>
        <p:txBody>
          <a:bodyPr wrap="none">
            <a:spAutoFit/>
          </a:bodyPr>
          <a:lstStyle/>
          <a:p>
            <a:pPr algn="ctr"/>
            <a:r>
              <a:rPr kumimoji="1" lang="en-US" sz="1600" b="1">
                <a:solidFill>
                  <a:srgbClr val="00FF00"/>
                </a:solidFill>
              </a:rPr>
              <a:t>Decision variables</a:t>
            </a:r>
            <a:endParaRPr kumimoji="1" lang="en-US" sz="1600" b="1">
              <a:solidFill>
                <a:srgbClr val="FFFFFF"/>
              </a:solidFill>
            </a:endParaRPr>
          </a:p>
        </p:txBody>
      </p:sp>
      <p:sp>
        <p:nvSpPr>
          <p:cNvPr id="18471" name="Text Box 39"/>
          <p:cNvSpPr txBox="1">
            <a:spLocks noChangeArrowheads="1"/>
          </p:cNvSpPr>
          <p:nvPr/>
        </p:nvSpPr>
        <p:spPr bwMode="auto">
          <a:xfrm>
            <a:off x="1087438" y="4595813"/>
            <a:ext cx="1976437" cy="338137"/>
          </a:xfrm>
          <a:prstGeom prst="rect">
            <a:avLst/>
          </a:prstGeom>
          <a:noFill/>
          <a:ln w="9525">
            <a:noFill/>
            <a:miter lim="800000"/>
            <a:headEnd/>
            <a:tailEnd/>
          </a:ln>
        </p:spPr>
        <p:txBody>
          <a:bodyPr wrap="none">
            <a:spAutoFit/>
          </a:bodyPr>
          <a:lstStyle/>
          <a:p>
            <a:pPr algn="ctr"/>
            <a:r>
              <a:rPr kumimoji="1" lang="en-US" sz="1600" b="1">
                <a:solidFill>
                  <a:srgbClr val="00FF00"/>
                </a:solidFill>
              </a:rPr>
              <a:t>Objective function</a:t>
            </a:r>
            <a:endParaRPr kumimoji="1" lang="en-US" sz="1600" b="1">
              <a:solidFill>
                <a:srgbClr val="FFFFFF"/>
              </a:solidFill>
            </a:endParaRPr>
          </a:p>
        </p:txBody>
      </p:sp>
      <p:sp>
        <p:nvSpPr>
          <p:cNvPr id="18472" name="Rectangle 40"/>
          <p:cNvSpPr>
            <a:spLocks noChangeArrowheads="1"/>
          </p:cNvSpPr>
          <p:nvPr/>
        </p:nvSpPr>
        <p:spPr bwMode="auto">
          <a:xfrm>
            <a:off x="838200" y="3505200"/>
            <a:ext cx="5524500" cy="1587500"/>
          </a:xfrm>
          <a:prstGeom prst="rect">
            <a:avLst/>
          </a:prstGeom>
          <a:noFill/>
          <a:ln w="9525">
            <a:noFill/>
            <a:miter lim="800000"/>
            <a:headEnd/>
            <a:tailEnd/>
          </a:ln>
        </p:spPr>
        <p:txBody>
          <a:bodyPr/>
          <a:lstStyle/>
          <a:p>
            <a:pPr marL="342900" indent="-342900">
              <a:spcBef>
                <a:spcPct val="20000"/>
              </a:spcBef>
            </a:pPr>
            <a:r>
              <a:rPr kumimoji="1" lang="en-US" sz="3200">
                <a:latin typeface="Times" pitchFamily="18" charset="0"/>
                <a:cs typeface="Times New Roman" pitchFamily="18" charset="0"/>
              </a:rPr>
              <a:t>which optimize (max. or min.) an objective function</a:t>
            </a:r>
            <a:r>
              <a:rPr kumimoji="1" lang="en-US" sz="3200">
                <a:solidFill>
                  <a:srgbClr val="FFFFFF"/>
                </a:solidFill>
                <a:latin typeface="Times" pitchFamily="18" charset="0"/>
                <a:cs typeface="Times New Roman" pitchFamily="18" charset="0"/>
              </a:rPr>
              <a:t> </a:t>
            </a:r>
          </a:p>
        </p:txBody>
      </p:sp>
      <p:sp>
        <p:nvSpPr>
          <p:cNvPr id="18473" name="Text Box 41"/>
          <p:cNvSpPr txBox="1">
            <a:spLocks noChangeArrowheads="1"/>
          </p:cNvSpPr>
          <p:nvPr/>
        </p:nvSpPr>
        <p:spPr bwMode="auto">
          <a:xfrm>
            <a:off x="1108075" y="5757863"/>
            <a:ext cx="1323975" cy="338137"/>
          </a:xfrm>
          <a:prstGeom prst="rect">
            <a:avLst/>
          </a:prstGeom>
          <a:noFill/>
          <a:ln w="9525">
            <a:noFill/>
            <a:miter lim="800000"/>
            <a:headEnd/>
            <a:tailEnd/>
          </a:ln>
        </p:spPr>
        <p:txBody>
          <a:bodyPr wrap="none">
            <a:spAutoFit/>
          </a:bodyPr>
          <a:lstStyle/>
          <a:p>
            <a:pPr algn="ctr"/>
            <a:r>
              <a:rPr kumimoji="1" lang="en-US" sz="1600" b="1">
                <a:solidFill>
                  <a:srgbClr val="00FF00"/>
                </a:solidFill>
              </a:rPr>
              <a:t>Constraints</a:t>
            </a:r>
            <a:endParaRPr kumimoji="1" lang="en-US" sz="1600" b="1">
              <a:solidFill>
                <a:srgbClr val="FFFFFF"/>
              </a:solidFill>
            </a:endParaRPr>
          </a:p>
        </p:txBody>
      </p:sp>
      <p:sp>
        <p:nvSpPr>
          <p:cNvPr id="42" name="Slide Number Placeholder 41"/>
          <p:cNvSpPr>
            <a:spLocks noGrp="1"/>
          </p:cNvSpPr>
          <p:nvPr>
            <p:ph type="sldNum" sz="quarter" idx="12"/>
          </p:nvPr>
        </p:nvSpPr>
        <p:spPr/>
        <p:txBody>
          <a:bodyPr/>
          <a:lstStyle/>
          <a:p>
            <a:pPr>
              <a:defRPr/>
            </a:pPr>
            <a:fld id="{FB6391DF-1079-4C40-B73D-F6E66BF99B94}"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847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184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472">
                                            <p:txEl>
                                              <p:pRg st="0" end="0"/>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8471"/>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499"/>
                                          </p:stCondLst>
                                        </p:cTn>
                                        <p:tgtEl>
                                          <p:spTgt spid="184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438"/>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18473"/>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499"/>
                                          </p:stCondLst>
                                        </p:cTn>
                                        <p:tgtEl>
                                          <p:spTgt spid="184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P spid="18438" grpId="0" autoUpdateAnimBg="0"/>
      <p:bldP spid="18470" grpId="0" autoUpdateAnimBg="0"/>
      <p:bldP spid="18471" grpId="0" autoUpdateAnimBg="0"/>
      <p:bldP spid="18472" grpId="0" build="p" autoUpdateAnimBg="0"/>
      <p:bldP spid="1847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600" b="1" smtClean="0"/>
              <a:t>Types of Optimization Models</a:t>
            </a:r>
          </a:p>
        </p:txBody>
      </p:sp>
      <p:sp>
        <p:nvSpPr>
          <p:cNvPr id="19459" name="Rectangle 3"/>
          <p:cNvSpPr>
            <a:spLocks noGrp="1" noChangeArrowheads="1"/>
          </p:cNvSpPr>
          <p:nvPr>
            <p:ph idx="1"/>
          </p:nvPr>
        </p:nvSpPr>
        <p:spPr/>
        <p:txBody>
          <a:bodyPr/>
          <a:lstStyle/>
          <a:p>
            <a:pPr>
              <a:lnSpc>
                <a:spcPct val="80000"/>
              </a:lnSpc>
            </a:pPr>
            <a:r>
              <a:rPr lang="en-US" sz="3100" b="1" dirty="0" smtClean="0"/>
              <a:t>Linear programming</a:t>
            </a:r>
          </a:p>
          <a:p>
            <a:pPr lvl="1">
              <a:lnSpc>
                <a:spcPct val="80000"/>
              </a:lnSpc>
            </a:pPr>
            <a:r>
              <a:rPr lang="en-US" dirty="0" smtClean="0"/>
              <a:t>Objective function and constraints are linear</a:t>
            </a:r>
          </a:p>
          <a:p>
            <a:pPr>
              <a:lnSpc>
                <a:spcPct val="80000"/>
              </a:lnSpc>
            </a:pPr>
            <a:r>
              <a:rPr lang="en-US" sz="3100" b="1" dirty="0" smtClean="0"/>
              <a:t>Non-linear programming</a:t>
            </a:r>
          </a:p>
          <a:p>
            <a:pPr lvl="1">
              <a:lnSpc>
                <a:spcPct val="80000"/>
              </a:lnSpc>
            </a:pPr>
            <a:r>
              <a:rPr lang="en-US" dirty="0" smtClean="0"/>
              <a:t>Search techniques</a:t>
            </a:r>
          </a:p>
          <a:p>
            <a:pPr lvl="2">
              <a:lnSpc>
                <a:spcPct val="80000"/>
              </a:lnSpc>
            </a:pPr>
            <a:r>
              <a:rPr lang="en-US" dirty="0" smtClean="0"/>
              <a:t>Quadratic programming</a:t>
            </a:r>
          </a:p>
          <a:p>
            <a:pPr lvl="2">
              <a:lnSpc>
                <a:spcPct val="80000"/>
              </a:lnSpc>
            </a:pPr>
            <a:r>
              <a:rPr lang="en-US" dirty="0" smtClean="0"/>
              <a:t>Genetic algorithm</a:t>
            </a:r>
          </a:p>
          <a:p>
            <a:pPr>
              <a:lnSpc>
                <a:spcPct val="80000"/>
              </a:lnSpc>
            </a:pPr>
            <a:r>
              <a:rPr lang="en-US" sz="3100" b="1" dirty="0" smtClean="0"/>
              <a:t>Dynamic programming</a:t>
            </a:r>
          </a:p>
          <a:p>
            <a:pPr lvl="1">
              <a:lnSpc>
                <a:spcPct val="80000"/>
              </a:lnSpc>
            </a:pPr>
            <a:r>
              <a:rPr lang="en-US" dirty="0" smtClean="0"/>
              <a:t>Multi-stage programming</a:t>
            </a:r>
          </a:p>
          <a:p>
            <a:pPr lvl="1">
              <a:lnSpc>
                <a:spcPct val="80000"/>
              </a:lnSpc>
            </a:pPr>
            <a:r>
              <a:rPr lang="en-US" sz="2600" b="1" dirty="0" smtClean="0"/>
              <a:t>Stochastic Dynamic programming</a:t>
            </a:r>
          </a:p>
          <a:p>
            <a:pPr>
              <a:lnSpc>
                <a:spcPct val="80000"/>
              </a:lnSpc>
            </a:pPr>
            <a:r>
              <a:rPr lang="en-US" sz="3100" b="1" dirty="0" smtClean="0"/>
              <a:t>Multi-objective optimization</a:t>
            </a:r>
          </a:p>
        </p:txBody>
      </p:sp>
      <p:sp>
        <p:nvSpPr>
          <p:cNvPr id="4" name="Rectangle 3"/>
          <p:cNvSpPr/>
          <p:nvPr/>
        </p:nvSpPr>
        <p:spPr>
          <a:xfrm>
            <a:off x="6858000" y="4190762"/>
            <a:ext cx="2286000" cy="1600438"/>
          </a:xfrm>
          <a:prstGeom prst="rect">
            <a:avLst/>
          </a:prstGeom>
          <a:solidFill>
            <a:srgbClr val="DBF296"/>
          </a:solidFill>
        </p:spPr>
        <p:txBody>
          <a:bodyPr wrap="square">
            <a:spAutoFit/>
          </a:bodyPr>
          <a:lstStyle/>
          <a:p>
            <a:r>
              <a:rPr lang="en-US" sz="1400" dirty="0" smtClean="0"/>
              <a:t>Dynamic programming is an approach to </a:t>
            </a:r>
            <a:r>
              <a:rPr lang="en-US" sz="1400" b="1" dirty="0" smtClean="0"/>
              <a:t>optimization</a:t>
            </a:r>
            <a:r>
              <a:rPr lang="en-US" sz="1400" dirty="0" smtClean="0"/>
              <a:t> that restates a </a:t>
            </a:r>
            <a:r>
              <a:rPr lang="en-US" sz="1400" dirty="0" err="1" smtClean="0"/>
              <a:t>multiperiod</a:t>
            </a:r>
            <a:r>
              <a:rPr lang="en-US" sz="1400" dirty="0" smtClean="0"/>
              <a:t> or multistep </a:t>
            </a:r>
            <a:r>
              <a:rPr lang="en-US" sz="1400" b="1" dirty="0" smtClean="0"/>
              <a:t>optimization problem</a:t>
            </a:r>
            <a:r>
              <a:rPr lang="en-US" sz="1400" dirty="0" smtClean="0"/>
              <a:t> in recursive form.</a:t>
            </a:r>
            <a:endParaRPr lang="en-US" sz="1400" dirty="0"/>
          </a:p>
        </p:txBody>
      </p:sp>
      <p:sp>
        <p:nvSpPr>
          <p:cNvPr id="5" name="Slide Number Placeholder 4"/>
          <p:cNvSpPr>
            <a:spLocks noGrp="1"/>
          </p:cNvSpPr>
          <p:nvPr>
            <p:ph type="sldNum" sz="quarter" idx="12"/>
          </p:nvPr>
        </p:nvSpPr>
        <p:spPr/>
        <p:txBody>
          <a:bodyPr/>
          <a:lstStyle/>
          <a:p>
            <a:pPr>
              <a:defRPr/>
            </a:pPr>
            <a:fld id="{FB6391DF-1079-4C40-B73D-F6E66BF99B94}" type="slidenum">
              <a:rPr lang="en-US" smtClean="0"/>
              <a:pPr>
                <a:defRPr/>
              </a:pPr>
              <a:t>33</a:t>
            </a:fld>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p:cTn id="13"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p:cTn id="19"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p:cTn id="25"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9459">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9459">
                                            <p:txEl>
                                              <p:pRg st="4" end="4"/>
                                            </p:txEl>
                                          </p:spTgt>
                                        </p:tgtEl>
                                        <p:attrNameLst>
                                          <p:attrName>style.visibility</p:attrName>
                                        </p:attrNameLst>
                                      </p:cBhvr>
                                      <p:to>
                                        <p:strVal val="visible"/>
                                      </p:to>
                                    </p:set>
                                    <p:anim calcmode="lin" valueType="num">
                                      <p:cBhvr>
                                        <p:cTn id="29"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9459">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9459">
                                            <p:txEl>
                                              <p:pRg st="5" end="5"/>
                                            </p:txEl>
                                          </p:spTgt>
                                        </p:tgtEl>
                                        <p:attrNameLst>
                                          <p:attrName>style.visibility</p:attrName>
                                        </p:attrNameLst>
                                      </p:cBhvr>
                                      <p:to>
                                        <p:strVal val="visible"/>
                                      </p:to>
                                    </p:set>
                                    <p:anim calcmode="lin" valueType="num">
                                      <p:cBhvr>
                                        <p:cTn id="33"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945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9459">
                                            <p:txEl>
                                              <p:pRg st="6" end="6"/>
                                            </p:txEl>
                                          </p:spTgt>
                                        </p:tgtEl>
                                        <p:attrNameLst>
                                          <p:attrName>style.visibility</p:attrName>
                                        </p:attrNameLst>
                                      </p:cBhvr>
                                      <p:to>
                                        <p:strVal val="visible"/>
                                      </p:to>
                                    </p:set>
                                    <p:anim calcmode="lin" valueType="num">
                                      <p:cBhvr>
                                        <p:cTn id="39" dur="500" fill="hold"/>
                                        <p:tgtEl>
                                          <p:spTgt spid="19459">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1945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19459">
                                            <p:txEl>
                                              <p:pRg st="7" end="7"/>
                                            </p:txEl>
                                          </p:spTgt>
                                        </p:tgtEl>
                                        <p:attrNameLst>
                                          <p:attrName>style.visibility</p:attrName>
                                        </p:attrNameLst>
                                      </p:cBhvr>
                                      <p:to>
                                        <p:strVal val="visible"/>
                                      </p:to>
                                    </p:set>
                                    <p:anim calcmode="lin" valueType="num">
                                      <p:cBhvr>
                                        <p:cTn id="50" dur="500" fill="hold"/>
                                        <p:tgtEl>
                                          <p:spTgt spid="19459">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19459">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9459">
                                            <p:txEl>
                                              <p:pRg st="8" end="8"/>
                                            </p:txEl>
                                          </p:spTgt>
                                        </p:tgtEl>
                                        <p:attrNameLst>
                                          <p:attrName>style.visibility</p:attrName>
                                        </p:attrNameLst>
                                      </p:cBhvr>
                                      <p:to>
                                        <p:strVal val="visible"/>
                                      </p:to>
                                    </p:set>
                                    <p:anim calcmode="lin" valueType="num">
                                      <p:cBhvr>
                                        <p:cTn id="56" dur="500" fill="hold"/>
                                        <p:tgtEl>
                                          <p:spTgt spid="19459">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19459">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9459">
                                            <p:txEl>
                                              <p:pRg st="9" end="9"/>
                                            </p:txEl>
                                          </p:spTgt>
                                        </p:tgtEl>
                                        <p:attrNameLst>
                                          <p:attrName>style.visibility</p:attrName>
                                        </p:attrNameLst>
                                      </p:cBhvr>
                                      <p:to>
                                        <p:strVal val="visible"/>
                                      </p:to>
                                    </p:set>
                                    <p:anim calcmode="lin" valueType="num">
                                      <p:cBhvr>
                                        <p:cTn id="62" dur="500" fill="hold"/>
                                        <p:tgtEl>
                                          <p:spTgt spid="19459">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19459">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bldLvl="2" autoUpdateAnimBg="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smtClean="0">
                <a:cs typeface="Times New Roman" pitchFamily="18" charset="0"/>
              </a:rPr>
              <a:t>Types of Math Programming</a:t>
            </a:r>
            <a:endParaRPr lang="en-US" b="1" smtClean="0">
              <a:solidFill>
                <a:srgbClr val="FFFFFF"/>
              </a:solidFill>
              <a:cs typeface="Times New Roman" pitchFamily="18" charset="0"/>
            </a:endParaRPr>
          </a:p>
        </p:txBody>
      </p:sp>
      <p:sp>
        <p:nvSpPr>
          <p:cNvPr id="21507" name="Rectangle 3"/>
          <p:cNvSpPr>
            <a:spLocks noGrp="1" noChangeArrowheads="1"/>
          </p:cNvSpPr>
          <p:nvPr>
            <p:ph type="body" idx="1"/>
          </p:nvPr>
        </p:nvSpPr>
        <p:spPr>
          <a:xfrm>
            <a:off x="1371600" y="1981200"/>
            <a:ext cx="2425700" cy="736600"/>
          </a:xfrm>
        </p:spPr>
        <p:txBody>
          <a:bodyPr/>
          <a:lstStyle/>
          <a:p>
            <a:pPr>
              <a:buFontTx/>
              <a:buNone/>
            </a:pPr>
            <a:r>
              <a:rPr lang="en-US" smtClean="0"/>
              <a:t>Nonlinear</a:t>
            </a:r>
            <a:endParaRPr lang="en-US" i="1" smtClean="0">
              <a:solidFill>
                <a:srgbClr val="FFFFFF"/>
              </a:solidFill>
            </a:endParaRPr>
          </a:p>
        </p:txBody>
      </p:sp>
      <p:sp>
        <p:nvSpPr>
          <p:cNvPr id="21508" name="Rectangle 4"/>
          <p:cNvSpPr>
            <a:spLocks noChangeArrowheads="1"/>
          </p:cNvSpPr>
          <p:nvPr/>
        </p:nvSpPr>
        <p:spPr bwMode="auto">
          <a:xfrm>
            <a:off x="5902325" y="2032000"/>
            <a:ext cx="2019300" cy="825500"/>
          </a:xfrm>
          <a:prstGeom prst="rect">
            <a:avLst/>
          </a:prstGeom>
          <a:noFill/>
          <a:ln w="9525">
            <a:noFill/>
            <a:miter lim="800000"/>
            <a:headEnd/>
            <a:tailEnd/>
          </a:ln>
        </p:spPr>
        <p:txBody>
          <a:bodyPr/>
          <a:lstStyle/>
          <a:p>
            <a:pPr marL="342900" indent="-342900">
              <a:spcBef>
                <a:spcPct val="20000"/>
              </a:spcBef>
            </a:pPr>
            <a:r>
              <a:rPr kumimoji="1" lang="en-US" sz="3200"/>
              <a:t>Linear</a:t>
            </a:r>
            <a:endParaRPr kumimoji="1" lang="en-US" sz="3200">
              <a:solidFill>
                <a:srgbClr val="FFFFFF"/>
              </a:solidFill>
            </a:endParaRPr>
          </a:p>
        </p:txBody>
      </p:sp>
      <p:graphicFrame>
        <p:nvGraphicFramePr>
          <p:cNvPr id="21509" name="Object 2"/>
          <p:cNvGraphicFramePr>
            <a:graphicFrameLocks noChangeAspect="1"/>
          </p:cNvGraphicFramePr>
          <p:nvPr/>
        </p:nvGraphicFramePr>
        <p:xfrm>
          <a:off x="1447800" y="2895600"/>
          <a:ext cx="1676400" cy="1862138"/>
        </p:xfrm>
        <a:graphic>
          <a:graphicData uri="http://schemas.openxmlformats.org/presentationml/2006/ole">
            <p:oleObj spid="_x0000_s5122" name="Equation" r:id="rId4" imgW="1028520" imgH="1143000" progId="Equation.3">
              <p:embed/>
            </p:oleObj>
          </a:graphicData>
        </a:graphic>
      </p:graphicFrame>
      <p:graphicFrame>
        <p:nvGraphicFramePr>
          <p:cNvPr id="21510" name="Object 3"/>
          <p:cNvGraphicFramePr>
            <a:graphicFrameLocks noChangeAspect="1"/>
          </p:cNvGraphicFramePr>
          <p:nvPr/>
        </p:nvGraphicFramePr>
        <p:xfrm>
          <a:off x="5943600" y="2667000"/>
          <a:ext cx="2376488" cy="2252663"/>
        </p:xfrm>
        <a:graphic>
          <a:graphicData uri="http://schemas.openxmlformats.org/presentationml/2006/ole">
            <p:oleObj spid="_x0000_s5123" name="Equation" r:id="rId5" imgW="2260440" imgH="1917360" progId="Equation.3">
              <p:embed/>
            </p:oleObj>
          </a:graphicData>
        </a:graphic>
      </p:graphicFrame>
      <p:sp>
        <p:nvSpPr>
          <p:cNvPr id="21511" name="Rectangle 7"/>
          <p:cNvSpPr>
            <a:spLocks noChangeArrowheads="1"/>
          </p:cNvSpPr>
          <p:nvPr/>
        </p:nvSpPr>
        <p:spPr bwMode="auto">
          <a:xfrm>
            <a:off x="3744913" y="2032000"/>
            <a:ext cx="2120900" cy="825500"/>
          </a:xfrm>
          <a:prstGeom prst="rect">
            <a:avLst/>
          </a:prstGeom>
          <a:noFill/>
          <a:ln w="9525">
            <a:noFill/>
            <a:miter lim="800000"/>
            <a:headEnd/>
            <a:tailEnd/>
          </a:ln>
        </p:spPr>
        <p:txBody>
          <a:bodyPr/>
          <a:lstStyle/>
          <a:p>
            <a:pPr marL="342900" indent="-342900">
              <a:spcBef>
                <a:spcPct val="20000"/>
              </a:spcBef>
            </a:pPr>
            <a:r>
              <a:rPr kumimoji="1" lang="en-US" sz="3200"/>
              <a:t>Classic</a:t>
            </a:r>
            <a:endParaRPr kumimoji="1" lang="en-US" sz="3200">
              <a:solidFill>
                <a:srgbClr val="FFFFFF"/>
              </a:solidFill>
            </a:endParaRPr>
          </a:p>
        </p:txBody>
      </p:sp>
      <p:graphicFrame>
        <p:nvGraphicFramePr>
          <p:cNvPr id="21512" name="Object 4"/>
          <p:cNvGraphicFramePr>
            <a:graphicFrameLocks noChangeAspect="1"/>
          </p:cNvGraphicFramePr>
          <p:nvPr/>
        </p:nvGraphicFramePr>
        <p:xfrm>
          <a:off x="3733800" y="2895600"/>
          <a:ext cx="1411288" cy="1665288"/>
        </p:xfrm>
        <a:graphic>
          <a:graphicData uri="http://schemas.openxmlformats.org/presentationml/2006/ole">
            <p:oleObj spid="_x0000_s5124" name="Equation" r:id="rId6" imgW="1409400" imgH="1663560" progId="Equation.3">
              <p:embed/>
            </p:oleObj>
          </a:graphicData>
        </a:graphic>
      </p:graphicFrame>
      <p:sp>
        <p:nvSpPr>
          <p:cNvPr id="9" name="Slide Number Placeholder 8"/>
          <p:cNvSpPr>
            <a:spLocks noGrp="1"/>
          </p:cNvSpPr>
          <p:nvPr>
            <p:ph type="sldNum" sz="quarter" idx="12"/>
          </p:nvPr>
        </p:nvSpPr>
        <p:spPr/>
        <p:txBody>
          <a:bodyPr/>
          <a:lstStyle/>
          <a:p>
            <a:pPr>
              <a:defRPr/>
            </a:pPr>
            <a:fld id="{FB6391DF-1079-4C40-B73D-F6E66BF99B94}"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1507">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499"/>
                                          </p:stCondLst>
                                        </p:cTn>
                                        <p:tgtEl>
                                          <p:spTgt spid="21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1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215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1508"/>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499"/>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advAuto="0"/>
      <p:bldP spid="21508" grpId="0" autoUpdateAnimBg="0"/>
      <p:bldP spid="2151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smtClean="0"/>
              <a:t>Linear Programming</a:t>
            </a:r>
            <a:endParaRPr lang="en-US" b="1" smtClean="0">
              <a:solidFill>
                <a:srgbClr val="FFFFFF"/>
              </a:solidFill>
            </a:endParaRPr>
          </a:p>
        </p:txBody>
      </p:sp>
      <p:sp>
        <p:nvSpPr>
          <p:cNvPr id="6149" name="Rectangle 3"/>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en-US"/>
          </a:p>
        </p:txBody>
      </p:sp>
      <p:graphicFrame>
        <p:nvGraphicFramePr>
          <p:cNvPr id="22532" name="Object 2"/>
          <p:cNvGraphicFramePr>
            <a:graphicFrameLocks noChangeAspect="1"/>
          </p:cNvGraphicFramePr>
          <p:nvPr/>
        </p:nvGraphicFramePr>
        <p:xfrm>
          <a:off x="4876800" y="3352800"/>
          <a:ext cx="2506663" cy="2074863"/>
        </p:xfrm>
        <a:graphic>
          <a:graphicData uri="http://schemas.openxmlformats.org/presentationml/2006/ole">
            <p:oleObj spid="_x0000_s6146" name="Equation" r:id="rId4" imgW="2501640" imgH="2070000" progId="Equation.3">
              <p:embed/>
            </p:oleObj>
          </a:graphicData>
        </a:graphic>
      </p:graphicFrame>
      <p:graphicFrame>
        <p:nvGraphicFramePr>
          <p:cNvPr id="22533" name="Object 3"/>
          <p:cNvGraphicFramePr>
            <a:graphicFrameLocks noChangeAspect="1"/>
          </p:cNvGraphicFramePr>
          <p:nvPr>
            <p:ph idx="1"/>
          </p:nvPr>
        </p:nvGraphicFramePr>
        <p:xfrm>
          <a:off x="1320800" y="3048000"/>
          <a:ext cx="2635250" cy="2030413"/>
        </p:xfrm>
        <a:graphic>
          <a:graphicData uri="http://schemas.openxmlformats.org/presentationml/2006/ole">
            <p:oleObj spid="_x0000_s6147" name="Equation" r:id="rId5" imgW="2260440" imgH="1917360" progId="Equation.3">
              <p:embed/>
            </p:oleObj>
          </a:graphicData>
        </a:graphic>
      </p:graphicFrame>
      <p:sp>
        <p:nvSpPr>
          <p:cNvPr id="22534" name="Text Box 6"/>
          <p:cNvSpPr txBox="1">
            <a:spLocks noChangeArrowheads="1"/>
          </p:cNvSpPr>
          <p:nvPr/>
        </p:nvSpPr>
        <p:spPr bwMode="auto">
          <a:xfrm>
            <a:off x="1858963" y="2465388"/>
            <a:ext cx="2165350" cy="457200"/>
          </a:xfrm>
          <a:prstGeom prst="rect">
            <a:avLst/>
          </a:prstGeom>
          <a:noFill/>
          <a:ln w="9525">
            <a:noFill/>
            <a:miter lim="800000"/>
            <a:headEnd/>
            <a:tailEnd/>
          </a:ln>
        </p:spPr>
        <p:txBody>
          <a:bodyPr wrap="none">
            <a:spAutoFit/>
          </a:bodyPr>
          <a:lstStyle/>
          <a:p>
            <a:pPr algn="ctr"/>
            <a:r>
              <a:rPr kumimoji="1" lang="en-US" sz="2400" b="1"/>
              <a:t>General Form</a:t>
            </a:r>
            <a:endParaRPr kumimoji="1" lang="en-US" sz="2400" b="1">
              <a:solidFill>
                <a:srgbClr val="FFFFFF"/>
              </a:solidFill>
            </a:endParaRPr>
          </a:p>
        </p:txBody>
      </p:sp>
      <p:sp>
        <p:nvSpPr>
          <p:cNvPr id="22535" name="Text Box 7"/>
          <p:cNvSpPr txBox="1">
            <a:spLocks noChangeArrowheads="1"/>
          </p:cNvSpPr>
          <p:nvPr/>
        </p:nvSpPr>
        <p:spPr bwMode="auto">
          <a:xfrm>
            <a:off x="5272088" y="2389188"/>
            <a:ext cx="1438275" cy="457200"/>
          </a:xfrm>
          <a:prstGeom prst="rect">
            <a:avLst/>
          </a:prstGeom>
          <a:noFill/>
          <a:ln w="9525">
            <a:noFill/>
            <a:miter lim="800000"/>
            <a:headEnd/>
            <a:tailEnd/>
          </a:ln>
        </p:spPr>
        <p:txBody>
          <a:bodyPr wrap="none">
            <a:spAutoFit/>
          </a:bodyPr>
          <a:lstStyle/>
          <a:p>
            <a:pPr algn="ctr"/>
            <a:r>
              <a:rPr kumimoji="1" lang="en-US" sz="2400" b="1"/>
              <a:t>Example</a:t>
            </a:r>
            <a:endParaRPr kumimoji="1" lang="en-US" sz="2400" b="1">
              <a:solidFill>
                <a:srgbClr val="FFFFFF"/>
              </a:solidFill>
            </a:endParaRPr>
          </a:p>
        </p:txBody>
      </p:sp>
      <p:sp>
        <p:nvSpPr>
          <p:cNvPr id="8" name="Slide Number Placeholder 7"/>
          <p:cNvSpPr>
            <a:spLocks noGrp="1"/>
          </p:cNvSpPr>
          <p:nvPr>
            <p:ph type="sldNum" sz="quarter" idx="12"/>
          </p:nvPr>
        </p:nvSpPr>
        <p:spPr/>
        <p:txBody>
          <a:bodyPr/>
          <a:lstStyle/>
          <a:p>
            <a:pPr>
              <a:defRPr/>
            </a:pPr>
            <a:fld id="{FB6391DF-1079-4C40-B73D-F6E66BF99B94}"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53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25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2532"/>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4" grpId="0" autoUpdateAnimBg="0"/>
      <p:bldP spid="2253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smtClean="0"/>
              <a:t>Linear Prog. Example: </a:t>
            </a:r>
            <a:br>
              <a:rPr lang="en-US" sz="4000" smtClean="0"/>
            </a:br>
            <a:r>
              <a:rPr lang="en-US" sz="3600" smtClean="0"/>
              <a:t>Reservoir without hydropower</a:t>
            </a:r>
            <a:endParaRPr lang="en-US" sz="4000" smtClean="0"/>
          </a:p>
        </p:txBody>
      </p:sp>
      <p:grpSp>
        <p:nvGrpSpPr>
          <p:cNvPr id="48131" name="Group 3"/>
          <p:cNvGrpSpPr>
            <a:grpSpLocks/>
          </p:cNvGrpSpPr>
          <p:nvPr/>
        </p:nvGrpSpPr>
        <p:grpSpPr bwMode="auto">
          <a:xfrm>
            <a:off x="1639888" y="1916113"/>
            <a:ext cx="6604000" cy="4614862"/>
            <a:chOff x="1033" y="1207"/>
            <a:chExt cx="4160" cy="2907"/>
          </a:xfrm>
        </p:grpSpPr>
        <p:sp>
          <p:nvSpPr>
            <p:cNvPr id="48133" name="Rectangle 4"/>
            <p:cNvSpPr>
              <a:spLocks noChangeArrowheads="1"/>
            </p:cNvSpPr>
            <p:nvPr/>
          </p:nvSpPr>
          <p:spPr bwMode="auto">
            <a:xfrm>
              <a:off x="1033" y="1207"/>
              <a:ext cx="4160" cy="2907"/>
            </a:xfrm>
            <a:prstGeom prst="rect">
              <a:avLst/>
            </a:prstGeom>
            <a:solidFill>
              <a:schemeClr val="bg1"/>
            </a:solidFill>
            <a:ln w="28575">
              <a:solidFill>
                <a:schemeClr val="tx1"/>
              </a:solidFill>
              <a:miter lim="800000"/>
              <a:headEnd/>
              <a:tailEnd/>
            </a:ln>
          </p:spPr>
          <p:txBody>
            <a:bodyPr wrap="none" anchor="ctr"/>
            <a:lstStyle/>
            <a:p>
              <a:endParaRPr lang="en-US"/>
            </a:p>
          </p:txBody>
        </p:sp>
        <p:grpSp>
          <p:nvGrpSpPr>
            <p:cNvPr id="48134" name="Group 5"/>
            <p:cNvGrpSpPr>
              <a:grpSpLocks/>
            </p:cNvGrpSpPr>
            <p:nvPr/>
          </p:nvGrpSpPr>
          <p:grpSpPr bwMode="auto">
            <a:xfrm>
              <a:off x="1104" y="1302"/>
              <a:ext cx="3984" cy="960"/>
              <a:chOff x="720" y="672"/>
              <a:chExt cx="3984" cy="960"/>
            </a:xfrm>
          </p:grpSpPr>
          <p:grpSp>
            <p:nvGrpSpPr>
              <p:cNvPr id="48147" name="Group 6"/>
              <p:cNvGrpSpPr>
                <a:grpSpLocks/>
              </p:cNvGrpSpPr>
              <p:nvPr/>
            </p:nvGrpSpPr>
            <p:grpSpPr bwMode="auto">
              <a:xfrm>
                <a:off x="720" y="768"/>
                <a:ext cx="3984" cy="864"/>
                <a:chOff x="720" y="768"/>
                <a:chExt cx="3984" cy="864"/>
              </a:xfrm>
            </p:grpSpPr>
            <p:sp>
              <p:nvSpPr>
                <p:cNvPr id="48152" name="Freeform 7"/>
                <p:cNvSpPr>
                  <a:spLocks/>
                </p:cNvSpPr>
                <p:nvPr/>
              </p:nvSpPr>
              <p:spPr bwMode="auto">
                <a:xfrm>
                  <a:off x="1392" y="768"/>
                  <a:ext cx="2496" cy="864"/>
                </a:xfrm>
                <a:custGeom>
                  <a:avLst/>
                  <a:gdLst>
                    <a:gd name="T0" fmla="*/ 2496 w 2496"/>
                    <a:gd name="T1" fmla="*/ 0 h 864"/>
                    <a:gd name="T2" fmla="*/ 2496 w 2496"/>
                    <a:gd name="T3" fmla="*/ 864 h 864"/>
                    <a:gd name="T4" fmla="*/ 0 w 2496"/>
                    <a:gd name="T5" fmla="*/ 432 h 864"/>
                    <a:gd name="T6" fmla="*/ 2496 w 2496"/>
                    <a:gd name="T7" fmla="*/ 0 h 864"/>
                    <a:gd name="T8" fmla="*/ 0 60000 65536"/>
                    <a:gd name="T9" fmla="*/ 0 60000 65536"/>
                    <a:gd name="T10" fmla="*/ 0 60000 65536"/>
                    <a:gd name="T11" fmla="*/ 0 60000 65536"/>
                    <a:gd name="T12" fmla="*/ 0 w 2496"/>
                    <a:gd name="T13" fmla="*/ 0 h 864"/>
                    <a:gd name="T14" fmla="*/ 2496 w 2496"/>
                    <a:gd name="T15" fmla="*/ 864 h 864"/>
                  </a:gdLst>
                  <a:ahLst/>
                  <a:cxnLst>
                    <a:cxn ang="T8">
                      <a:pos x="T0" y="T1"/>
                    </a:cxn>
                    <a:cxn ang="T9">
                      <a:pos x="T2" y="T3"/>
                    </a:cxn>
                    <a:cxn ang="T10">
                      <a:pos x="T4" y="T5"/>
                    </a:cxn>
                    <a:cxn ang="T11">
                      <a:pos x="T6" y="T7"/>
                    </a:cxn>
                  </a:cxnLst>
                  <a:rect l="T12" t="T13" r="T14" b="T15"/>
                  <a:pathLst>
                    <a:path w="2496" h="864">
                      <a:moveTo>
                        <a:pt x="2496" y="0"/>
                      </a:moveTo>
                      <a:lnTo>
                        <a:pt x="2496" y="864"/>
                      </a:lnTo>
                      <a:lnTo>
                        <a:pt x="0" y="432"/>
                      </a:lnTo>
                      <a:lnTo>
                        <a:pt x="2496" y="0"/>
                      </a:lnTo>
                      <a:close/>
                    </a:path>
                  </a:pathLst>
                </a:custGeom>
                <a:solidFill>
                  <a:srgbClr val="3366FF">
                    <a:alpha val="50195"/>
                  </a:srgbClr>
                </a:solidFill>
                <a:ln w="38100">
                  <a:solidFill>
                    <a:schemeClr val="tx1"/>
                  </a:solidFill>
                  <a:round/>
                  <a:headEnd/>
                  <a:tailEnd/>
                </a:ln>
              </p:spPr>
              <p:txBody>
                <a:bodyPr/>
                <a:lstStyle/>
                <a:p>
                  <a:endParaRPr lang="en-US"/>
                </a:p>
              </p:txBody>
            </p:sp>
            <p:sp>
              <p:nvSpPr>
                <p:cNvPr id="48153" name="Line 8"/>
                <p:cNvSpPr>
                  <a:spLocks noChangeShapeType="1"/>
                </p:cNvSpPr>
                <p:nvPr/>
              </p:nvSpPr>
              <p:spPr bwMode="auto">
                <a:xfrm>
                  <a:off x="720" y="1200"/>
                  <a:ext cx="720" cy="0"/>
                </a:xfrm>
                <a:prstGeom prst="line">
                  <a:avLst/>
                </a:prstGeom>
                <a:noFill/>
                <a:ln w="76200">
                  <a:solidFill>
                    <a:srgbClr val="3366FF"/>
                  </a:solidFill>
                  <a:round/>
                  <a:headEnd/>
                  <a:tailEnd type="triangle" w="med" len="med"/>
                </a:ln>
              </p:spPr>
              <p:txBody>
                <a:bodyPr/>
                <a:lstStyle/>
                <a:p>
                  <a:endParaRPr lang="en-US"/>
                </a:p>
              </p:txBody>
            </p:sp>
            <p:sp>
              <p:nvSpPr>
                <p:cNvPr id="48154" name="Line 9"/>
                <p:cNvSpPr>
                  <a:spLocks noChangeShapeType="1"/>
                </p:cNvSpPr>
                <p:nvPr/>
              </p:nvSpPr>
              <p:spPr bwMode="auto">
                <a:xfrm>
                  <a:off x="3888" y="1200"/>
                  <a:ext cx="816" cy="0"/>
                </a:xfrm>
                <a:prstGeom prst="line">
                  <a:avLst/>
                </a:prstGeom>
                <a:noFill/>
                <a:ln w="76200">
                  <a:solidFill>
                    <a:srgbClr val="3366FF"/>
                  </a:solidFill>
                  <a:round/>
                  <a:headEnd/>
                  <a:tailEnd type="triangle" w="med" len="med"/>
                </a:ln>
              </p:spPr>
              <p:txBody>
                <a:bodyPr/>
                <a:lstStyle/>
                <a:p>
                  <a:endParaRPr lang="en-US"/>
                </a:p>
              </p:txBody>
            </p:sp>
          </p:grpSp>
          <p:sp>
            <p:nvSpPr>
              <p:cNvPr id="48148" name="Text Box 10"/>
              <p:cNvSpPr txBox="1">
                <a:spLocks noChangeArrowheads="1"/>
              </p:cNvSpPr>
              <p:nvPr/>
            </p:nvSpPr>
            <p:spPr bwMode="auto">
              <a:xfrm>
                <a:off x="912" y="912"/>
                <a:ext cx="175" cy="230"/>
              </a:xfrm>
              <a:prstGeom prst="rect">
                <a:avLst/>
              </a:prstGeom>
              <a:noFill/>
              <a:ln w="9525">
                <a:noFill/>
                <a:miter lim="800000"/>
                <a:headEnd/>
                <a:tailEnd/>
              </a:ln>
            </p:spPr>
            <p:txBody>
              <a:bodyPr wrap="none" lIns="0" tIns="0" rIns="0" bIns="0">
                <a:spAutoFit/>
              </a:bodyPr>
              <a:lstStyle/>
              <a:p>
                <a:r>
                  <a:rPr lang="en-US" sz="2400" b="1" i="1"/>
                  <a:t>Q</a:t>
                </a:r>
                <a:r>
                  <a:rPr lang="en-US" sz="2400" b="1" i="1" baseline="-25000"/>
                  <a:t>t</a:t>
                </a:r>
              </a:p>
            </p:txBody>
          </p:sp>
          <p:sp>
            <p:nvSpPr>
              <p:cNvPr id="48149" name="Text Box 11"/>
              <p:cNvSpPr txBox="1">
                <a:spLocks noChangeArrowheads="1"/>
              </p:cNvSpPr>
              <p:nvPr/>
            </p:nvSpPr>
            <p:spPr bwMode="auto">
              <a:xfrm>
                <a:off x="4128" y="912"/>
                <a:ext cx="164" cy="230"/>
              </a:xfrm>
              <a:prstGeom prst="rect">
                <a:avLst/>
              </a:prstGeom>
              <a:noFill/>
              <a:ln w="9525">
                <a:noFill/>
                <a:miter lim="800000"/>
                <a:headEnd/>
                <a:tailEnd/>
              </a:ln>
            </p:spPr>
            <p:txBody>
              <a:bodyPr wrap="none" lIns="0" tIns="0" rIns="0" bIns="0">
                <a:spAutoFit/>
              </a:bodyPr>
              <a:lstStyle/>
              <a:p>
                <a:r>
                  <a:rPr lang="en-US" sz="2400" b="1" i="1"/>
                  <a:t>R</a:t>
                </a:r>
                <a:r>
                  <a:rPr lang="en-US" sz="2400" b="1" i="1" baseline="-25000"/>
                  <a:t>t</a:t>
                </a:r>
              </a:p>
            </p:txBody>
          </p:sp>
          <p:sp>
            <p:nvSpPr>
              <p:cNvPr id="48150" name="Text Box 12"/>
              <p:cNvSpPr txBox="1">
                <a:spLocks noChangeArrowheads="1"/>
              </p:cNvSpPr>
              <p:nvPr/>
            </p:nvSpPr>
            <p:spPr bwMode="auto">
              <a:xfrm>
                <a:off x="2592" y="672"/>
                <a:ext cx="143" cy="230"/>
              </a:xfrm>
              <a:prstGeom prst="rect">
                <a:avLst/>
              </a:prstGeom>
              <a:noFill/>
              <a:ln w="9525">
                <a:noFill/>
                <a:miter lim="800000"/>
                <a:headEnd/>
                <a:tailEnd/>
              </a:ln>
            </p:spPr>
            <p:txBody>
              <a:bodyPr wrap="none" lIns="0" tIns="0" rIns="0" bIns="0">
                <a:spAutoFit/>
              </a:bodyPr>
              <a:lstStyle/>
              <a:p>
                <a:r>
                  <a:rPr lang="en-US" sz="2400" b="1" i="1"/>
                  <a:t>S</a:t>
                </a:r>
                <a:r>
                  <a:rPr lang="en-US" sz="2400" b="1" i="1" baseline="-25000"/>
                  <a:t>t</a:t>
                </a:r>
              </a:p>
            </p:txBody>
          </p:sp>
          <p:sp>
            <p:nvSpPr>
              <p:cNvPr id="48151" name="Text Box 13"/>
              <p:cNvSpPr txBox="1">
                <a:spLocks noChangeArrowheads="1"/>
              </p:cNvSpPr>
              <p:nvPr/>
            </p:nvSpPr>
            <p:spPr bwMode="auto">
              <a:xfrm>
                <a:off x="3216" y="1056"/>
                <a:ext cx="128" cy="230"/>
              </a:xfrm>
              <a:prstGeom prst="rect">
                <a:avLst/>
              </a:prstGeom>
              <a:noFill/>
              <a:ln w="9525">
                <a:noFill/>
                <a:miter lim="800000"/>
                <a:headEnd/>
                <a:tailEnd/>
              </a:ln>
            </p:spPr>
            <p:txBody>
              <a:bodyPr wrap="none" lIns="0" tIns="0" rIns="0" bIns="0">
                <a:spAutoFit/>
              </a:bodyPr>
              <a:lstStyle/>
              <a:p>
                <a:r>
                  <a:rPr lang="en-US" sz="2400" b="1" i="1"/>
                  <a:t>K</a:t>
                </a:r>
                <a:endParaRPr lang="en-US" sz="2400" b="1" i="1" baseline="-25000"/>
              </a:p>
            </p:txBody>
          </p:sp>
        </p:grpSp>
        <p:grpSp>
          <p:nvGrpSpPr>
            <p:cNvPr id="48135" name="Group 14"/>
            <p:cNvGrpSpPr>
              <a:grpSpLocks/>
            </p:cNvGrpSpPr>
            <p:nvPr/>
          </p:nvGrpSpPr>
          <p:grpSpPr bwMode="auto">
            <a:xfrm>
              <a:off x="1680" y="2262"/>
              <a:ext cx="3264" cy="1742"/>
              <a:chOff x="1296" y="1632"/>
              <a:chExt cx="3264" cy="1742"/>
            </a:xfrm>
          </p:grpSpPr>
          <p:sp>
            <p:nvSpPr>
              <p:cNvPr id="48136" name="Freeform 15"/>
              <p:cNvSpPr>
                <a:spLocks/>
              </p:cNvSpPr>
              <p:nvPr/>
            </p:nvSpPr>
            <p:spPr bwMode="auto">
              <a:xfrm>
                <a:off x="2064" y="2400"/>
                <a:ext cx="1584" cy="738"/>
              </a:xfrm>
              <a:custGeom>
                <a:avLst/>
                <a:gdLst>
                  <a:gd name="T0" fmla="*/ 0 w 1584"/>
                  <a:gd name="T1" fmla="*/ 0 h 738"/>
                  <a:gd name="T2" fmla="*/ 1584 w 1584"/>
                  <a:gd name="T3" fmla="*/ 0 h 738"/>
                  <a:gd name="T4" fmla="*/ 1527 w 1584"/>
                  <a:gd name="T5" fmla="*/ 738 h 738"/>
                  <a:gd name="T6" fmla="*/ 1095 w 1584"/>
                  <a:gd name="T7" fmla="*/ 621 h 738"/>
                  <a:gd name="T8" fmla="*/ 1074 w 1584"/>
                  <a:gd name="T9" fmla="*/ 600 h 738"/>
                  <a:gd name="T10" fmla="*/ 1053 w 1584"/>
                  <a:gd name="T11" fmla="*/ 591 h 738"/>
                  <a:gd name="T12" fmla="*/ 897 w 1584"/>
                  <a:gd name="T13" fmla="*/ 507 h 738"/>
                  <a:gd name="T14" fmla="*/ 822 w 1584"/>
                  <a:gd name="T15" fmla="*/ 456 h 738"/>
                  <a:gd name="T16" fmla="*/ 654 w 1584"/>
                  <a:gd name="T17" fmla="*/ 435 h 738"/>
                  <a:gd name="T18" fmla="*/ 561 w 1584"/>
                  <a:gd name="T19" fmla="*/ 369 h 738"/>
                  <a:gd name="T20" fmla="*/ 486 w 1584"/>
                  <a:gd name="T21" fmla="*/ 288 h 738"/>
                  <a:gd name="T22" fmla="*/ 423 w 1584"/>
                  <a:gd name="T23" fmla="*/ 234 h 738"/>
                  <a:gd name="T24" fmla="*/ 318 w 1584"/>
                  <a:gd name="T25" fmla="*/ 192 h 738"/>
                  <a:gd name="T26" fmla="*/ 318 w 1584"/>
                  <a:gd name="T27" fmla="*/ 192 h 738"/>
                  <a:gd name="T28" fmla="*/ 267 w 1584"/>
                  <a:gd name="T29" fmla="*/ 150 h 738"/>
                  <a:gd name="T30" fmla="*/ 129 w 1584"/>
                  <a:gd name="T31" fmla="*/ 87 h 738"/>
                  <a:gd name="T32" fmla="*/ 24 w 1584"/>
                  <a:gd name="T33" fmla="*/ 24 h 738"/>
                  <a:gd name="T34" fmla="*/ 0 w 1584"/>
                  <a:gd name="T35" fmla="*/ 0 h 7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4"/>
                  <a:gd name="T55" fmla="*/ 0 h 738"/>
                  <a:gd name="T56" fmla="*/ 1584 w 1584"/>
                  <a:gd name="T57" fmla="*/ 738 h 7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4" h="738">
                    <a:moveTo>
                      <a:pt x="0" y="0"/>
                    </a:moveTo>
                    <a:lnTo>
                      <a:pt x="1584" y="0"/>
                    </a:lnTo>
                    <a:lnTo>
                      <a:pt x="1527" y="738"/>
                    </a:lnTo>
                    <a:lnTo>
                      <a:pt x="1095" y="621"/>
                    </a:lnTo>
                    <a:lnTo>
                      <a:pt x="1074" y="600"/>
                    </a:lnTo>
                    <a:lnTo>
                      <a:pt x="1053" y="591"/>
                    </a:lnTo>
                    <a:lnTo>
                      <a:pt x="897" y="507"/>
                    </a:lnTo>
                    <a:lnTo>
                      <a:pt x="822" y="456"/>
                    </a:lnTo>
                    <a:lnTo>
                      <a:pt x="654" y="435"/>
                    </a:lnTo>
                    <a:lnTo>
                      <a:pt x="561" y="369"/>
                    </a:lnTo>
                    <a:lnTo>
                      <a:pt x="486" y="288"/>
                    </a:lnTo>
                    <a:lnTo>
                      <a:pt x="423" y="234"/>
                    </a:lnTo>
                    <a:lnTo>
                      <a:pt x="318" y="192"/>
                    </a:lnTo>
                    <a:lnTo>
                      <a:pt x="267" y="150"/>
                    </a:lnTo>
                    <a:lnTo>
                      <a:pt x="129" y="87"/>
                    </a:lnTo>
                    <a:lnTo>
                      <a:pt x="24" y="24"/>
                    </a:lnTo>
                    <a:lnTo>
                      <a:pt x="0" y="0"/>
                    </a:lnTo>
                    <a:close/>
                  </a:path>
                </a:pathLst>
              </a:custGeom>
              <a:solidFill>
                <a:srgbClr val="3366FF">
                  <a:alpha val="50195"/>
                </a:srgbClr>
              </a:solidFill>
              <a:ln w="25400">
                <a:noFill/>
                <a:round/>
                <a:headEnd/>
                <a:tailEnd/>
              </a:ln>
            </p:spPr>
            <p:txBody>
              <a:bodyPr/>
              <a:lstStyle/>
              <a:p>
                <a:endParaRPr lang="en-US"/>
              </a:p>
            </p:txBody>
          </p:sp>
          <p:sp>
            <p:nvSpPr>
              <p:cNvPr id="48137" name="Freeform 16"/>
              <p:cNvSpPr>
                <a:spLocks/>
              </p:cNvSpPr>
              <p:nvPr/>
            </p:nvSpPr>
            <p:spPr bwMode="auto">
              <a:xfrm>
                <a:off x="1296" y="1872"/>
                <a:ext cx="3162" cy="1502"/>
              </a:xfrm>
              <a:custGeom>
                <a:avLst/>
                <a:gdLst>
                  <a:gd name="T0" fmla="*/ 3162 w 3162"/>
                  <a:gd name="T1" fmla="*/ 1488 h 1502"/>
                  <a:gd name="T2" fmla="*/ 3015 w 3162"/>
                  <a:gd name="T3" fmla="*/ 1500 h 1502"/>
                  <a:gd name="T4" fmla="*/ 2931 w 3162"/>
                  <a:gd name="T5" fmla="*/ 1488 h 1502"/>
                  <a:gd name="T6" fmla="*/ 2880 w 3162"/>
                  <a:gd name="T7" fmla="*/ 1479 h 1502"/>
                  <a:gd name="T8" fmla="*/ 2400 w 3162"/>
                  <a:gd name="T9" fmla="*/ 1350 h 1502"/>
                  <a:gd name="T10" fmla="*/ 2208 w 3162"/>
                  <a:gd name="T11" fmla="*/ 1299 h 1502"/>
                  <a:gd name="T12" fmla="*/ 1776 w 3162"/>
                  <a:gd name="T13" fmla="*/ 1183 h 1502"/>
                  <a:gd name="T14" fmla="*/ 1536 w 3162"/>
                  <a:gd name="T15" fmla="*/ 1044 h 1502"/>
                  <a:gd name="T16" fmla="*/ 1296 w 3162"/>
                  <a:gd name="T17" fmla="*/ 980 h 1502"/>
                  <a:gd name="T18" fmla="*/ 1152 w 3162"/>
                  <a:gd name="T19" fmla="*/ 836 h 1502"/>
                  <a:gd name="T20" fmla="*/ 1008 w 3162"/>
                  <a:gd name="T21" fmla="*/ 753 h 1502"/>
                  <a:gd name="T22" fmla="*/ 864 w 3162"/>
                  <a:gd name="T23" fmla="*/ 670 h 1502"/>
                  <a:gd name="T24" fmla="*/ 672 w 3162"/>
                  <a:gd name="T25" fmla="*/ 559 h 1502"/>
                  <a:gd name="T26" fmla="*/ 528 w 3162"/>
                  <a:gd name="T27" fmla="*/ 415 h 1502"/>
                  <a:gd name="T28" fmla="*/ 432 w 3162"/>
                  <a:gd name="T29" fmla="*/ 360 h 1502"/>
                  <a:gd name="T30" fmla="*/ 336 w 3162"/>
                  <a:gd name="T31" fmla="*/ 305 h 1502"/>
                  <a:gd name="T32" fmla="*/ 240 w 3162"/>
                  <a:gd name="T33" fmla="*/ 209 h 1502"/>
                  <a:gd name="T34" fmla="*/ 96 w 3162"/>
                  <a:gd name="T35" fmla="*/ 65 h 1502"/>
                  <a:gd name="T36" fmla="*/ 0 w 3162"/>
                  <a:gd name="T37" fmla="*/ 10 h 1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2"/>
                  <a:gd name="T58" fmla="*/ 0 h 1502"/>
                  <a:gd name="T59" fmla="*/ 3162 w 3162"/>
                  <a:gd name="T60" fmla="*/ 1502 h 1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2" h="1502">
                    <a:moveTo>
                      <a:pt x="3162" y="1488"/>
                    </a:moveTo>
                    <a:cubicBezTo>
                      <a:pt x="3138" y="1490"/>
                      <a:pt x="3053" y="1500"/>
                      <a:pt x="3015" y="1500"/>
                    </a:cubicBezTo>
                    <a:cubicBezTo>
                      <a:pt x="2977" y="1500"/>
                      <a:pt x="2953" y="1491"/>
                      <a:pt x="2931" y="1488"/>
                    </a:cubicBezTo>
                    <a:cubicBezTo>
                      <a:pt x="2909" y="1485"/>
                      <a:pt x="2968" y="1502"/>
                      <a:pt x="2880" y="1479"/>
                    </a:cubicBezTo>
                    <a:cubicBezTo>
                      <a:pt x="2792" y="1456"/>
                      <a:pt x="2512" y="1380"/>
                      <a:pt x="2400" y="1350"/>
                    </a:cubicBezTo>
                    <a:cubicBezTo>
                      <a:pt x="2288" y="1320"/>
                      <a:pt x="2312" y="1327"/>
                      <a:pt x="2208" y="1299"/>
                    </a:cubicBezTo>
                    <a:cubicBezTo>
                      <a:pt x="2104" y="1271"/>
                      <a:pt x="1888" y="1225"/>
                      <a:pt x="1776" y="1183"/>
                    </a:cubicBezTo>
                    <a:cubicBezTo>
                      <a:pt x="1664" y="1141"/>
                      <a:pt x="1616" y="1078"/>
                      <a:pt x="1536" y="1044"/>
                    </a:cubicBezTo>
                    <a:cubicBezTo>
                      <a:pt x="1456" y="1010"/>
                      <a:pt x="1360" y="1015"/>
                      <a:pt x="1296" y="980"/>
                    </a:cubicBezTo>
                    <a:cubicBezTo>
                      <a:pt x="1232" y="945"/>
                      <a:pt x="1200" y="874"/>
                      <a:pt x="1152" y="836"/>
                    </a:cubicBezTo>
                    <a:cubicBezTo>
                      <a:pt x="1104" y="798"/>
                      <a:pt x="1056" y="781"/>
                      <a:pt x="1008" y="753"/>
                    </a:cubicBezTo>
                    <a:cubicBezTo>
                      <a:pt x="960" y="725"/>
                      <a:pt x="920" y="702"/>
                      <a:pt x="864" y="670"/>
                    </a:cubicBezTo>
                    <a:cubicBezTo>
                      <a:pt x="808" y="638"/>
                      <a:pt x="728" y="601"/>
                      <a:pt x="672" y="559"/>
                    </a:cubicBezTo>
                    <a:cubicBezTo>
                      <a:pt x="616" y="517"/>
                      <a:pt x="568" y="448"/>
                      <a:pt x="528" y="415"/>
                    </a:cubicBezTo>
                    <a:cubicBezTo>
                      <a:pt x="488" y="382"/>
                      <a:pt x="464" y="378"/>
                      <a:pt x="432" y="360"/>
                    </a:cubicBezTo>
                    <a:cubicBezTo>
                      <a:pt x="400" y="342"/>
                      <a:pt x="368" y="330"/>
                      <a:pt x="336" y="305"/>
                    </a:cubicBezTo>
                    <a:cubicBezTo>
                      <a:pt x="304" y="280"/>
                      <a:pt x="280" y="249"/>
                      <a:pt x="240" y="209"/>
                    </a:cubicBezTo>
                    <a:cubicBezTo>
                      <a:pt x="200" y="169"/>
                      <a:pt x="136" y="98"/>
                      <a:pt x="96" y="65"/>
                    </a:cubicBezTo>
                    <a:cubicBezTo>
                      <a:pt x="56" y="32"/>
                      <a:pt x="56" y="0"/>
                      <a:pt x="0" y="10"/>
                    </a:cubicBezTo>
                  </a:path>
                </a:pathLst>
              </a:custGeom>
              <a:noFill/>
              <a:ln w="203200">
                <a:pattFill prst="shingle">
                  <a:fgClr>
                    <a:srgbClr val="993300"/>
                  </a:fgClr>
                  <a:bgClr>
                    <a:srgbClr val="FFFFFF"/>
                  </a:bgClr>
                </a:pattFill>
                <a:round/>
                <a:headEnd/>
                <a:tailEnd/>
              </a:ln>
            </p:spPr>
            <p:txBody>
              <a:bodyPr/>
              <a:lstStyle/>
              <a:p>
                <a:endParaRPr lang="en-US"/>
              </a:p>
            </p:txBody>
          </p:sp>
          <p:sp>
            <p:nvSpPr>
              <p:cNvPr id="48138" name="Freeform 17"/>
              <p:cNvSpPr>
                <a:spLocks/>
              </p:cNvSpPr>
              <p:nvPr/>
            </p:nvSpPr>
            <p:spPr bwMode="auto">
              <a:xfrm>
                <a:off x="1392" y="1846"/>
                <a:ext cx="3168" cy="1498"/>
              </a:xfrm>
              <a:custGeom>
                <a:avLst/>
                <a:gdLst>
                  <a:gd name="T0" fmla="*/ 3168 w 3168"/>
                  <a:gd name="T1" fmla="*/ 1466 h 1498"/>
                  <a:gd name="T2" fmla="*/ 2928 w 3168"/>
                  <a:gd name="T3" fmla="*/ 1466 h 1498"/>
                  <a:gd name="T4" fmla="*/ 2880 w 3168"/>
                  <a:gd name="T5" fmla="*/ 1479 h 1498"/>
                  <a:gd name="T6" fmla="*/ 2400 w 3168"/>
                  <a:gd name="T7" fmla="*/ 1350 h 1498"/>
                  <a:gd name="T8" fmla="*/ 2208 w 3168"/>
                  <a:gd name="T9" fmla="*/ 1299 h 1498"/>
                  <a:gd name="T10" fmla="*/ 1776 w 3168"/>
                  <a:gd name="T11" fmla="*/ 1183 h 1498"/>
                  <a:gd name="T12" fmla="*/ 1536 w 3168"/>
                  <a:gd name="T13" fmla="*/ 1044 h 1498"/>
                  <a:gd name="T14" fmla="*/ 1296 w 3168"/>
                  <a:gd name="T15" fmla="*/ 980 h 1498"/>
                  <a:gd name="T16" fmla="*/ 1152 w 3168"/>
                  <a:gd name="T17" fmla="*/ 836 h 1498"/>
                  <a:gd name="T18" fmla="*/ 1008 w 3168"/>
                  <a:gd name="T19" fmla="*/ 753 h 1498"/>
                  <a:gd name="T20" fmla="*/ 864 w 3168"/>
                  <a:gd name="T21" fmla="*/ 670 h 1498"/>
                  <a:gd name="T22" fmla="*/ 672 w 3168"/>
                  <a:gd name="T23" fmla="*/ 559 h 1498"/>
                  <a:gd name="T24" fmla="*/ 528 w 3168"/>
                  <a:gd name="T25" fmla="*/ 415 h 1498"/>
                  <a:gd name="T26" fmla="*/ 432 w 3168"/>
                  <a:gd name="T27" fmla="*/ 360 h 1498"/>
                  <a:gd name="T28" fmla="*/ 336 w 3168"/>
                  <a:gd name="T29" fmla="*/ 305 h 1498"/>
                  <a:gd name="T30" fmla="*/ 240 w 3168"/>
                  <a:gd name="T31" fmla="*/ 209 h 1498"/>
                  <a:gd name="T32" fmla="*/ 96 w 3168"/>
                  <a:gd name="T33" fmla="*/ 65 h 1498"/>
                  <a:gd name="T34" fmla="*/ 0 w 3168"/>
                  <a:gd name="T35" fmla="*/ 10 h 1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8"/>
                  <a:gd name="T55" fmla="*/ 0 h 1498"/>
                  <a:gd name="T56" fmla="*/ 3168 w 3168"/>
                  <a:gd name="T57" fmla="*/ 1498 h 1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8" h="1498">
                    <a:moveTo>
                      <a:pt x="3168" y="1466"/>
                    </a:moveTo>
                    <a:cubicBezTo>
                      <a:pt x="3072" y="1465"/>
                      <a:pt x="2976" y="1464"/>
                      <a:pt x="2928" y="1466"/>
                    </a:cubicBezTo>
                    <a:cubicBezTo>
                      <a:pt x="2880" y="1468"/>
                      <a:pt x="2968" y="1498"/>
                      <a:pt x="2880" y="1479"/>
                    </a:cubicBezTo>
                    <a:cubicBezTo>
                      <a:pt x="2792" y="1460"/>
                      <a:pt x="2512" y="1380"/>
                      <a:pt x="2400" y="1350"/>
                    </a:cubicBezTo>
                    <a:cubicBezTo>
                      <a:pt x="2288" y="1320"/>
                      <a:pt x="2312" y="1327"/>
                      <a:pt x="2208" y="1299"/>
                    </a:cubicBezTo>
                    <a:cubicBezTo>
                      <a:pt x="2104" y="1271"/>
                      <a:pt x="1888" y="1225"/>
                      <a:pt x="1776" y="1183"/>
                    </a:cubicBezTo>
                    <a:cubicBezTo>
                      <a:pt x="1664" y="1141"/>
                      <a:pt x="1616" y="1078"/>
                      <a:pt x="1536" y="1044"/>
                    </a:cubicBezTo>
                    <a:cubicBezTo>
                      <a:pt x="1456" y="1010"/>
                      <a:pt x="1360" y="1015"/>
                      <a:pt x="1296" y="980"/>
                    </a:cubicBezTo>
                    <a:cubicBezTo>
                      <a:pt x="1232" y="945"/>
                      <a:pt x="1200" y="874"/>
                      <a:pt x="1152" y="836"/>
                    </a:cubicBezTo>
                    <a:cubicBezTo>
                      <a:pt x="1104" y="798"/>
                      <a:pt x="1056" y="781"/>
                      <a:pt x="1008" y="753"/>
                    </a:cubicBezTo>
                    <a:cubicBezTo>
                      <a:pt x="960" y="725"/>
                      <a:pt x="920" y="702"/>
                      <a:pt x="864" y="670"/>
                    </a:cubicBezTo>
                    <a:cubicBezTo>
                      <a:pt x="808" y="638"/>
                      <a:pt x="728" y="601"/>
                      <a:pt x="672" y="559"/>
                    </a:cubicBezTo>
                    <a:cubicBezTo>
                      <a:pt x="616" y="517"/>
                      <a:pt x="568" y="448"/>
                      <a:pt x="528" y="415"/>
                    </a:cubicBezTo>
                    <a:cubicBezTo>
                      <a:pt x="488" y="382"/>
                      <a:pt x="464" y="378"/>
                      <a:pt x="432" y="360"/>
                    </a:cubicBezTo>
                    <a:cubicBezTo>
                      <a:pt x="400" y="342"/>
                      <a:pt x="368" y="330"/>
                      <a:pt x="336" y="305"/>
                    </a:cubicBezTo>
                    <a:cubicBezTo>
                      <a:pt x="304" y="280"/>
                      <a:pt x="280" y="249"/>
                      <a:pt x="240" y="209"/>
                    </a:cubicBezTo>
                    <a:cubicBezTo>
                      <a:pt x="200" y="169"/>
                      <a:pt x="136" y="98"/>
                      <a:pt x="96" y="65"/>
                    </a:cubicBezTo>
                    <a:cubicBezTo>
                      <a:pt x="56" y="32"/>
                      <a:pt x="56" y="0"/>
                      <a:pt x="0" y="10"/>
                    </a:cubicBezTo>
                  </a:path>
                </a:pathLst>
              </a:custGeom>
              <a:noFill/>
              <a:ln w="63500">
                <a:solidFill>
                  <a:schemeClr val="tx1"/>
                </a:solidFill>
                <a:round/>
                <a:headEnd/>
                <a:tailEnd/>
              </a:ln>
            </p:spPr>
            <p:txBody>
              <a:bodyPr/>
              <a:lstStyle/>
              <a:p>
                <a:endParaRPr lang="en-US"/>
              </a:p>
            </p:txBody>
          </p:sp>
          <p:sp>
            <p:nvSpPr>
              <p:cNvPr id="48139" name="Freeform 18" descr="Diagonal brick"/>
              <p:cNvSpPr>
                <a:spLocks/>
              </p:cNvSpPr>
              <p:nvPr/>
            </p:nvSpPr>
            <p:spPr bwMode="auto">
              <a:xfrm>
                <a:off x="3600" y="1968"/>
                <a:ext cx="528" cy="1344"/>
              </a:xfrm>
              <a:custGeom>
                <a:avLst/>
                <a:gdLst>
                  <a:gd name="T0" fmla="*/ 0 w 528"/>
                  <a:gd name="T1" fmla="*/ 1152 h 1344"/>
                  <a:gd name="T2" fmla="*/ 96 w 528"/>
                  <a:gd name="T3" fmla="*/ 48 h 1344"/>
                  <a:gd name="T4" fmla="*/ 192 w 528"/>
                  <a:gd name="T5" fmla="*/ 0 h 1344"/>
                  <a:gd name="T6" fmla="*/ 288 w 528"/>
                  <a:gd name="T7" fmla="*/ 0 h 1344"/>
                  <a:gd name="T8" fmla="*/ 336 w 528"/>
                  <a:gd name="T9" fmla="*/ 144 h 1344"/>
                  <a:gd name="T10" fmla="*/ 528 w 528"/>
                  <a:gd name="T11" fmla="*/ 1344 h 1344"/>
                  <a:gd name="T12" fmla="*/ 0 w 528"/>
                  <a:gd name="T13" fmla="*/ 1152 h 1344"/>
                  <a:gd name="T14" fmla="*/ 0 60000 65536"/>
                  <a:gd name="T15" fmla="*/ 0 60000 65536"/>
                  <a:gd name="T16" fmla="*/ 0 60000 65536"/>
                  <a:gd name="T17" fmla="*/ 0 60000 65536"/>
                  <a:gd name="T18" fmla="*/ 0 60000 65536"/>
                  <a:gd name="T19" fmla="*/ 0 60000 65536"/>
                  <a:gd name="T20" fmla="*/ 0 60000 65536"/>
                  <a:gd name="T21" fmla="*/ 0 w 528"/>
                  <a:gd name="T22" fmla="*/ 0 h 1344"/>
                  <a:gd name="T23" fmla="*/ 528 w 528"/>
                  <a:gd name="T24" fmla="*/ 1344 h 1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1344">
                    <a:moveTo>
                      <a:pt x="0" y="1152"/>
                    </a:moveTo>
                    <a:lnTo>
                      <a:pt x="96" y="48"/>
                    </a:lnTo>
                    <a:lnTo>
                      <a:pt x="192" y="0"/>
                    </a:lnTo>
                    <a:lnTo>
                      <a:pt x="288" y="0"/>
                    </a:lnTo>
                    <a:lnTo>
                      <a:pt x="336" y="144"/>
                    </a:lnTo>
                    <a:lnTo>
                      <a:pt x="528" y="1344"/>
                    </a:lnTo>
                    <a:lnTo>
                      <a:pt x="0" y="1152"/>
                    </a:lnTo>
                    <a:close/>
                  </a:path>
                </a:pathLst>
              </a:custGeom>
              <a:pattFill prst="diagBrick">
                <a:fgClr>
                  <a:srgbClr val="993300"/>
                </a:fgClr>
                <a:bgClr>
                  <a:schemeClr val="bg1"/>
                </a:bgClr>
              </a:pattFill>
              <a:ln w="38100">
                <a:solidFill>
                  <a:schemeClr val="tx1"/>
                </a:solidFill>
                <a:round/>
                <a:headEnd/>
                <a:tailEnd/>
              </a:ln>
            </p:spPr>
            <p:txBody>
              <a:bodyPr/>
              <a:lstStyle/>
              <a:p>
                <a:endParaRPr lang="en-US"/>
              </a:p>
            </p:txBody>
          </p:sp>
          <p:sp>
            <p:nvSpPr>
              <p:cNvPr id="48140" name="Line 19"/>
              <p:cNvSpPr>
                <a:spLocks noChangeShapeType="1"/>
              </p:cNvSpPr>
              <p:nvPr/>
            </p:nvSpPr>
            <p:spPr bwMode="auto">
              <a:xfrm>
                <a:off x="3600" y="2928"/>
                <a:ext cx="720" cy="240"/>
              </a:xfrm>
              <a:prstGeom prst="line">
                <a:avLst/>
              </a:prstGeom>
              <a:noFill/>
              <a:ln w="76200">
                <a:solidFill>
                  <a:srgbClr val="3366FF"/>
                </a:solidFill>
                <a:round/>
                <a:headEnd/>
                <a:tailEnd type="triangle" w="med" len="med"/>
              </a:ln>
            </p:spPr>
            <p:txBody>
              <a:bodyPr/>
              <a:lstStyle/>
              <a:p>
                <a:endParaRPr lang="en-US"/>
              </a:p>
            </p:txBody>
          </p:sp>
          <p:sp>
            <p:nvSpPr>
              <p:cNvPr id="48141" name="Line 20"/>
              <p:cNvSpPr>
                <a:spLocks noChangeShapeType="1"/>
              </p:cNvSpPr>
              <p:nvPr/>
            </p:nvSpPr>
            <p:spPr bwMode="auto">
              <a:xfrm flipH="1">
                <a:off x="1584" y="2016"/>
                <a:ext cx="2112" cy="0"/>
              </a:xfrm>
              <a:prstGeom prst="line">
                <a:avLst/>
              </a:prstGeom>
              <a:noFill/>
              <a:ln w="9525">
                <a:solidFill>
                  <a:schemeClr val="tx1"/>
                </a:solidFill>
                <a:round/>
                <a:headEnd/>
                <a:tailEnd/>
              </a:ln>
            </p:spPr>
            <p:txBody>
              <a:bodyPr/>
              <a:lstStyle/>
              <a:p>
                <a:endParaRPr lang="en-US"/>
              </a:p>
            </p:txBody>
          </p:sp>
          <p:sp>
            <p:nvSpPr>
              <p:cNvPr id="48142" name="Text Box 21"/>
              <p:cNvSpPr txBox="1">
                <a:spLocks noChangeArrowheads="1"/>
              </p:cNvSpPr>
              <p:nvPr/>
            </p:nvSpPr>
            <p:spPr bwMode="auto">
              <a:xfrm>
                <a:off x="4368" y="2976"/>
                <a:ext cx="164" cy="230"/>
              </a:xfrm>
              <a:prstGeom prst="rect">
                <a:avLst/>
              </a:prstGeom>
              <a:noFill/>
              <a:ln w="9525">
                <a:noFill/>
                <a:miter lim="800000"/>
                <a:headEnd/>
                <a:tailEnd/>
              </a:ln>
            </p:spPr>
            <p:txBody>
              <a:bodyPr wrap="none" lIns="0" tIns="0" rIns="0" bIns="0">
                <a:spAutoFit/>
              </a:bodyPr>
              <a:lstStyle/>
              <a:p>
                <a:r>
                  <a:rPr lang="en-US" sz="2400" b="1" i="1"/>
                  <a:t>R</a:t>
                </a:r>
                <a:r>
                  <a:rPr lang="en-US" sz="2400" b="1" i="1" baseline="-25000"/>
                  <a:t>t</a:t>
                </a:r>
              </a:p>
            </p:txBody>
          </p:sp>
          <p:sp>
            <p:nvSpPr>
              <p:cNvPr id="48143" name="Text Box 22"/>
              <p:cNvSpPr txBox="1">
                <a:spLocks noChangeArrowheads="1"/>
              </p:cNvSpPr>
              <p:nvPr/>
            </p:nvSpPr>
            <p:spPr bwMode="auto">
              <a:xfrm>
                <a:off x="2592" y="1776"/>
                <a:ext cx="128" cy="230"/>
              </a:xfrm>
              <a:prstGeom prst="rect">
                <a:avLst/>
              </a:prstGeom>
              <a:noFill/>
              <a:ln w="9525">
                <a:noFill/>
                <a:miter lim="800000"/>
                <a:headEnd/>
                <a:tailEnd/>
              </a:ln>
            </p:spPr>
            <p:txBody>
              <a:bodyPr wrap="none" lIns="0" tIns="0" rIns="0" bIns="0">
                <a:spAutoFit/>
              </a:bodyPr>
              <a:lstStyle/>
              <a:p>
                <a:r>
                  <a:rPr lang="en-US" sz="2400" b="1" i="1"/>
                  <a:t>K</a:t>
                </a:r>
                <a:endParaRPr lang="en-US" sz="2400" b="1" i="1" baseline="-25000"/>
              </a:p>
            </p:txBody>
          </p:sp>
          <p:sp>
            <p:nvSpPr>
              <p:cNvPr id="48144" name="Text Box 23"/>
              <p:cNvSpPr txBox="1">
                <a:spLocks noChangeArrowheads="1"/>
              </p:cNvSpPr>
              <p:nvPr/>
            </p:nvSpPr>
            <p:spPr bwMode="auto">
              <a:xfrm>
                <a:off x="2976" y="2592"/>
                <a:ext cx="143" cy="230"/>
              </a:xfrm>
              <a:prstGeom prst="rect">
                <a:avLst/>
              </a:prstGeom>
              <a:noFill/>
              <a:ln w="9525">
                <a:noFill/>
                <a:miter lim="800000"/>
                <a:headEnd/>
                <a:tailEnd/>
              </a:ln>
            </p:spPr>
            <p:txBody>
              <a:bodyPr wrap="none" lIns="0" tIns="0" rIns="0" bIns="0">
                <a:spAutoFit/>
              </a:bodyPr>
              <a:lstStyle/>
              <a:p>
                <a:r>
                  <a:rPr lang="en-US" sz="2400" b="1" i="1"/>
                  <a:t>S</a:t>
                </a:r>
                <a:r>
                  <a:rPr lang="en-US" sz="2400" b="1" i="1" baseline="-25000"/>
                  <a:t>t</a:t>
                </a:r>
              </a:p>
            </p:txBody>
          </p:sp>
          <p:sp>
            <p:nvSpPr>
              <p:cNvPr id="48145" name="Line 24"/>
              <p:cNvSpPr>
                <a:spLocks noChangeShapeType="1"/>
              </p:cNvSpPr>
              <p:nvPr/>
            </p:nvSpPr>
            <p:spPr bwMode="auto">
              <a:xfrm>
                <a:off x="1536" y="1824"/>
                <a:ext cx="576" cy="480"/>
              </a:xfrm>
              <a:prstGeom prst="line">
                <a:avLst/>
              </a:prstGeom>
              <a:noFill/>
              <a:ln w="76200">
                <a:solidFill>
                  <a:srgbClr val="3366FF"/>
                </a:solidFill>
                <a:round/>
                <a:headEnd/>
                <a:tailEnd type="triangle" w="med" len="med"/>
              </a:ln>
            </p:spPr>
            <p:txBody>
              <a:bodyPr/>
              <a:lstStyle/>
              <a:p>
                <a:endParaRPr lang="en-US"/>
              </a:p>
            </p:txBody>
          </p:sp>
          <p:sp>
            <p:nvSpPr>
              <p:cNvPr id="48146" name="Text Box 25"/>
              <p:cNvSpPr txBox="1">
                <a:spLocks noChangeArrowheads="1"/>
              </p:cNvSpPr>
              <p:nvPr/>
            </p:nvSpPr>
            <p:spPr bwMode="auto">
              <a:xfrm>
                <a:off x="1632" y="1632"/>
                <a:ext cx="175" cy="230"/>
              </a:xfrm>
              <a:prstGeom prst="rect">
                <a:avLst/>
              </a:prstGeom>
              <a:noFill/>
              <a:ln w="9525">
                <a:noFill/>
                <a:miter lim="800000"/>
                <a:headEnd/>
                <a:tailEnd/>
              </a:ln>
            </p:spPr>
            <p:txBody>
              <a:bodyPr wrap="none" lIns="0" tIns="0" rIns="0" bIns="0">
                <a:spAutoFit/>
              </a:bodyPr>
              <a:lstStyle/>
              <a:p>
                <a:r>
                  <a:rPr lang="en-US" sz="2400" b="1" i="1"/>
                  <a:t>Q</a:t>
                </a:r>
                <a:r>
                  <a:rPr lang="en-US" sz="2400" b="1" i="1" baseline="-25000"/>
                  <a:t>t</a:t>
                </a:r>
              </a:p>
            </p:txBody>
          </p:sp>
        </p:grpSp>
      </p:grpSp>
      <p:sp>
        <p:nvSpPr>
          <p:cNvPr id="48132" name="Line 26"/>
          <p:cNvSpPr>
            <a:spLocks noChangeShapeType="1"/>
          </p:cNvSpPr>
          <p:nvPr/>
        </p:nvSpPr>
        <p:spPr bwMode="auto">
          <a:xfrm flipH="1">
            <a:off x="5410200" y="5648325"/>
            <a:ext cx="914400" cy="0"/>
          </a:xfrm>
          <a:prstGeom prst="line">
            <a:avLst/>
          </a:prstGeom>
          <a:noFill/>
          <a:ln w="9525">
            <a:solidFill>
              <a:schemeClr val="tx1"/>
            </a:solidFill>
            <a:round/>
            <a:headEnd/>
            <a:tailEnd/>
          </a:ln>
        </p:spPr>
        <p:txBody>
          <a:bodyPr/>
          <a:lstStyle/>
          <a:p>
            <a:endParaRPr lang="en-US"/>
          </a:p>
        </p:txBody>
      </p:sp>
      <p:sp>
        <p:nvSpPr>
          <p:cNvPr id="27" name="Slide Number Placeholder 26"/>
          <p:cNvSpPr>
            <a:spLocks noGrp="1"/>
          </p:cNvSpPr>
          <p:nvPr>
            <p:ph type="sldNum" sz="quarter" idx="12"/>
          </p:nvPr>
        </p:nvSpPr>
        <p:spPr/>
        <p:txBody>
          <a:bodyPr/>
          <a:lstStyle/>
          <a:p>
            <a:pPr>
              <a:defRPr/>
            </a:pPr>
            <a:fld id="{FB6391DF-1079-4C40-B73D-F6E66BF99B94}"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990600" y="284163"/>
            <a:ext cx="4225925" cy="1316037"/>
          </a:xfrm>
        </p:spPr>
        <p:txBody>
          <a:bodyPr/>
          <a:lstStyle/>
          <a:p>
            <a:r>
              <a:rPr lang="en-US" b="1" smtClean="0"/>
              <a:t>Max Y, Given K</a:t>
            </a:r>
          </a:p>
        </p:txBody>
      </p:sp>
      <p:sp>
        <p:nvSpPr>
          <p:cNvPr id="7172" name="Rectangle 3"/>
          <p:cNvSpPr>
            <a:spLocks noGrp="1" noChangeArrowheads="1"/>
          </p:cNvSpPr>
          <p:nvPr>
            <p:ph type="body" idx="1"/>
          </p:nvPr>
        </p:nvSpPr>
        <p:spPr/>
        <p:txBody>
          <a:bodyPr/>
          <a:lstStyle/>
          <a:p>
            <a:r>
              <a:rPr lang="en-US" dirty="0" smtClean="0"/>
              <a:t>Maximize constant release by varying release policy, if capacity and inflows are given. </a:t>
            </a:r>
          </a:p>
          <a:p>
            <a:pPr lvl="1"/>
            <a:r>
              <a:rPr lang="en-US" sz="2000" b="1" i="1" dirty="0" smtClean="0"/>
              <a:t>Q</a:t>
            </a:r>
            <a:r>
              <a:rPr lang="en-US" sz="2000" b="1" i="1" baseline="-25000" dirty="0" smtClean="0"/>
              <a:t>t</a:t>
            </a:r>
            <a:r>
              <a:rPr lang="en-US" sz="2000" b="1" i="1" dirty="0" smtClean="0"/>
              <a:t> </a:t>
            </a:r>
            <a:r>
              <a:rPr lang="en-US" sz="2000" b="1" dirty="0" smtClean="0"/>
              <a:t>	Inflows to the reservoir</a:t>
            </a:r>
            <a:endParaRPr lang="en-US" sz="2000" b="1" baseline="-25000" dirty="0" smtClean="0"/>
          </a:p>
          <a:p>
            <a:pPr lvl="1"/>
            <a:r>
              <a:rPr lang="en-US" sz="2000" b="1" i="1" dirty="0" smtClean="0"/>
              <a:t>S</a:t>
            </a:r>
            <a:r>
              <a:rPr lang="en-US" sz="2000" b="1" i="1" baseline="-25000" dirty="0" smtClean="0"/>
              <a:t>t</a:t>
            </a:r>
            <a:r>
              <a:rPr lang="en-US" sz="2000" b="1" dirty="0" smtClean="0"/>
              <a:t>	Storage volumes in the reservoir</a:t>
            </a:r>
            <a:endParaRPr lang="en-US" sz="2000" b="1" i="1" baseline="-25000" dirty="0" smtClean="0"/>
          </a:p>
          <a:p>
            <a:pPr lvl="1"/>
            <a:r>
              <a:rPr lang="en-US" sz="2000" b="1" i="1" dirty="0" smtClean="0"/>
              <a:t>Y	</a:t>
            </a:r>
            <a:r>
              <a:rPr lang="en-US" sz="2000" b="1" dirty="0" smtClean="0"/>
              <a:t>	Constant release (yield) from the reservoir</a:t>
            </a:r>
            <a:endParaRPr lang="en-US" sz="2000" b="1" i="1" baseline="-25000" dirty="0" smtClean="0"/>
          </a:p>
          <a:p>
            <a:pPr lvl="1"/>
            <a:r>
              <a:rPr lang="en-US" sz="2000" b="1" i="1" dirty="0" smtClean="0"/>
              <a:t>K</a:t>
            </a:r>
            <a:r>
              <a:rPr lang="en-US" sz="2000" b="1" dirty="0" smtClean="0"/>
              <a:t>	Capacity of the reservoir</a:t>
            </a:r>
            <a:endParaRPr lang="en-US" sz="2000" b="1" i="1" dirty="0" smtClean="0"/>
          </a:p>
        </p:txBody>
      </p:sp>
      <p:grpSp>
        <p:nvGrpSpPr>
          <p:cNvPr id="7173" name="Group 4"/>
          <p:cNvGrpSpPr>
            <a:grpSpLocks/>
          </p:cNvGrpSpPr>
          <p:nvPr/>
        </p:nvGrpSpPr>
        <p:grpSpPr bwMode="auto">
          <a:xfrm>
            <a:off x="6019800" y="3810000"/>
            <a:ext cx="2705100" cy="1311275"/>
            <a:chOff x="3492" y="167"/>
            <a:chExt cx="1704" cy="826"/>
          </a:xfrm>
        </p:grpSpPr>
        <p:sp>
          <p:nvSpPr>
            <p:cNvPr id="7174" name="Text Box 5"/>
            <p:cNvSpPr txBox="1">
              <a:spLocks noChangeArrowheads="1"/>
            </p:cNvSpPr>
            <p:nvPr/>
          </p:nvSpPr>
          <p:spPr bwMode="auto">
            <a:xfrm>
              <a:off x="3492" y="471"/>
              <a:ext cx="376" cy="250"/>
            </a:xfrm>
            <a:prstGeom prst="rect">
              <a:avLst/>
            </a:prstGeom>
            <a:noFill/>
            <a:ln w="9525">
              <a:noFill/>
              <a:miter lim="800000"/>
              <a:headEnd/>
              <a:tailEnd/>
            </a:ln>
          </p:spPr>
          <p:txBody>
            <a:bodyPr>
              <a:spAutoFit/>
            </a:bodyPr>
            <a:lstStyle/>
            <a:p>
              <a:pPr algn="ctr"/>
              <a:r>
                <a:rPr kumimoji="1" lang="en-US" sz="2000" b="1" i="1"/>
                <a:t>Q</a:t>
              </a:r>
              <a:r>
                <a:rPr kumimoji="1" lang="en-US" sz="2000" b="1" i="1" baseline="-25000"/>
                <a:t>t</a:t>
              </a:r>
            </a:p>
          </p:txBody>
        </p:sp>
        <p:sp>
          <p:nvSpPr>
            <p:cNvPr id="7175" name="Line 6"/>
            <p:cNvSpPr>
              <a:spLocks noChangeShapeType="1"/>
            </p:cNvSpPr>
            <p:nvPr/>
          </p:nvSpPr>
          <p:spPr bwMode="auto">
            <a:xfrm>
              <a:off x="3792" y="600"/>
              <a:ext cx="360" cy="0"/>
            </a:xfrm>
            <a:prstGeom prst="line">
              <a:avLst/>
            </a:prstGeom>
            <a:noFill/>
            <a:ln w="38100">
              <a:solidFill>
                <a:srgbClr val="00FFFF"/>
              </a:solidFill>
              <a:round/>
              <a:headEnd/>
              <a:tailEnd type="triangle" w="med" len="med"/>
            </a:ln>
          </p:spPr>
          <p:txBody>
            <a:bodyPr/>
            <a:lstStyle/>
            <a:p>
              <a:endParaRPr lang="en-US"/>
            </a:p>
          </p:txBody>
        </p:sp>
        <p:sp>
          <p:nvSpPr>
            <p:cNvPr id="7176" name="AutoShape 7"/>
            <p:cNvSpPr>
              <a:spLocks noChangeArrowheads="1"/>
            </p:cNvSpPr>
            <p:nvPr/>
          </p:nvSpPr>
          <p:spPr bwMode="auto">
            <a:xfrm rot="-5400000">
              <a:off x="4160" y="432"/>
              <a:ext cx="304" cy="336"/>
            </a:xfrm>
            <a:prstGeom prst="triangle">
              <a:avLst>
                <a:gd name="adj" fmla="val 50000"/>
              </a:avLst>
            </a:prstGeom>
            <a:solidFill>
              <a:srgbClr val="00FFFF"/>
            </a:solidFill>
            <a:ln w="9525">
              <a:solidFill>
                <a:schemeClr val="tx1"/>
              </a:solidFill>
              <a:miter lim="800000"/>
              <a:headEnd/>
              <a:tailEnd/>
            </a:ln>
          </p:spPr>
          <p:txBody>
            <a:bodyPr wrap="none" anchor="ctr"/>
            <a:lstStyle/>
            <a:p>
              <a:endParaRPr lang="en-US"/>
            </a:p>
          </p:txBody>
        </p:sp>
        <p:sp>
          <p:nvSpPr>
            <p:cNvPr id="7177" name="Line 8"/>
            <p:cNvSpPr>
              <a:spLocks noChangeShapeType="1"/>
            </p:cNvSpPr>
            <p:nvPr/>
          </p:nvSpPr>
          <p:spPr bwMode="auto">
            <a:xfrm>
              <a:off x="4480" y="600"/>
              <a:ext cx="360" cy="0"/>
            </a:xfrm>
            <a:prstGeom prst="line">
              <a:avLst/>
            </a:prstGeom>
            <a:noFill/>
            <a:ln w="38100">
              <a:solidFill>
                <a:srgbClr val="00FFFF"/>
              </a:solidFill>
              <a:round/>
              <a:headEnd/>
              <a:tailEnd type="triangle" w="med" len="med"/>
            </a:ln>
          </p:spPr>
          <p:txBody>
            <a:bodyPr/>
            <a:lstStyle/>
            <a:p>
              <a:endParaRPr lang="en-US"/>
            </a:p>
          </p:txBody>
        </p:sp>
        <p:sp>
          <p:nvSpPr>
            <p:cNvPr id="7178" name="Text Box 9"/>
            <p:cNvSpPr txBox="1">
              <a:spLocks noChangeArrowheads="1"/>
            </p:cNvSpPr>
            <p:nvPr/>
          </p:nvSpPr>
          <p:spPr bwMode="auto">
            <a:xfrm>
              <a:off x="4820" y="583"/>
              <a:ext cx="376" cy="183"/>
            </a:xfrm>
            <a:prstGeom prst="rect">
              <a:avLst/>
            </a:prstGeom>
            <a:noFill/>
            <a:ln w="9525">
              <a:noFill/>
              <a:miter lim="800000"/>
              <a:headEnd/>
              <a:tailEnd/>
            </a:ln>
          </p:spPr>
          <p:txBody>
            <a:bodyPr>
              <a:spAutoFit/>
            </a:bodyPr>
            <a:lstStyle/>
            <a:p>
              <a:pPr algn="ctr"/>
              <a:endParaRPr kumimoji="1" lang="en-US" sz="2000" b="1" i="1" baseline="-25000"/>
            </a:p>
          </p:txBody>
        </p:sp>
        <p:sp>
          <p:nvSpPr>
            <p:cNvPr id="7179" name="Text Box 10"/>
            <p:cNvSpPr txBox="1">
              <a:spLocks noChangeArrowheads="1"/>
            </p:cNvSpPr>
            <p:nvPr/>
          </p:nvSpPr>
          <p:spPr bwMode="auto">
            <a:xfrm>
              <a:off x="4148" y="743"/>
              <a:ext cx="376" cy="250"/>
            </a:xfrm>
            <a:prstGeom prst="rect">
              <a:avLst/>
            </a:prstGeom>
            <a:noFill/>
            <a:ln w="9525">
              <a:noFill/>
              <a:miter lim="800000"/>
              <a:headEnd/>
              <a:tailEnd/>
            </a:ln>
          </p:spPr>
          <p:txBody>
            <a:bodyPr>
              <a:spAutoFit/>
            </a:bodyPr>
            <a:lstStyle/>
            <a:p>
              <a:pPr algn="ctr"/>
              <a:r>
                <a:rPr kumimoji="1" lang="en-US" sz="2000" b="1" i="1"/>
                <a:t>K</a:t>
              </a:r>
              <a:endParaRPr kumimoji="1" lang="en-US" sz="2000" b="1" i="1" baseline="-25000"/>
            </a:p>
          </p:txBody>
        </p:sp>
        <p:sp>
          <p:nvSpPr>
            <p:cNvPr id="7180" name="Text Box 11"/>
            <p:cNvSpPr txBox="1">
              <a:spLocks noChangeArrowheads="1"/>
            </p:cNvSpPr>
            <p:nvPr/>
          </p:nvSpPr>
          <p:spPr bwMode="auto">
            <a:xfrm>
              <a:off x="4156" y="167"/>
              <a:ext cx="376" cy="250"/>
            </a:xfrm>
            <a:prstGeom prst="rect">
              <a:avLst/>
            </a:prstGeom>
            <a:noFill/>
            <a:ln w="9525">
              <a:noFill/>
              <a:miter lim="800000"/>
              <a:headEnd/>
              <a:tailEnd/>
            </a:ln>
          </p:spPr>
          <p:txBody>
            <a:bodyPr>
              <a:spAutoFit/>
            </a:bodyPr>
            <a:lstStyle/>
            <a:p>
              <a:pPr algn="ctr"/>
              <a:r>
                <a:rPr kumimoji="1" lang="en-US" sz="2000" b="1" i="1"/>
                <a:t>S</a:t>
              </a:r>
              <a:r>
                <a:rPr kumimoji="1" lang="en-US" sz="2000" b="1" i="1" baseline="-25000"/>
                <a:t>t</a:t>
              </a:r>
            </a:p>
          </p:txBody>
        </p:sp>
        <p:sp>
          <p:nvSpPr>
            <p:cNvPr id="7181" name="Text Box 12"/>
            <p:cNvSpPr txBox="1">
              <a:spLocks noChangeArrowheads="1"/>
            </p:cNvSpPr>
            <p:nvPr/>
          </p:nvSpPr>
          <p:spPr bwMode="auto">
            <a:xfrm>
              <a:off x="4796" y="367"/>
              <a:ext cx="376" cy="250"/>
            </a:xfrm>
            <a:prstGeom prst="rect">
              <a:avLst/>
            </a:prstGeom>
            <a:noFill/>
            <a:ln w="9525">
              <a:noFill/>
              <a:miter lim="800000"/>
              <a:headEnd/>
              <a:tailEnd/>
            </a:ln>
          </p:spPr>
          <p:txBody>
            <a:bodyPr>
              <a:spAutoFit/>
            </a:bodyPr>
            <a:lstStyle/>
            <a:p>
              <a:pPr algn="ctr"/>
              <a:r>
                <a:rPr kumimoji="1" lang="en-US" sz="2000" b="1" i="1"/>
                <a:t>Y</a:t>
              </a:r>
              <a:endParaRPr kumimoji="1" lang="en-US" sz="2000" b="1" i="1" baseline="-25000"/>
            </a:p>
          </p:txBody>
        </p:sp>
      </p:grpSp>
      <p:graphicFrame>
        <p:nvGraphicFramePr>
          <p:cNvPr id="7170" name="Object 2"/>
          <p:cNvGraphicFramePr>
            <a:graphicFrameLocks noChangeAspect="1"/>
          </p:cNvGraphicFramePr>
          <p:nvPr/>
        </p:nvGraphicFramePr>
        <p:xfrm>
          <a:off x="2603500" y="4822825"/>
          <a:ext cx="4848225" cy="1238250"/>
        </p:xfrm>
        <a:graphic>
          <a:graphicData uri="http://schemas.openxmlformats.org/presentationml/2006/ole">
            <p:oleObj spid="_x0000_s7170" name="Equation" r:id="rId4" imgW="3479760" imgH="888840" progId="Equation.3">
              <p:embed/>
            </p:oleObj>
          </a:graphicData>
        </a:graphic>
      </p:graphicFrame>
      <p:sp>
        <p:nvSpPr>
          <p:cNvPr id="14" name="Slide Number Placeholder 13"/>
          <p:cNvSpPr>
            <a:spLocks noGrp="1"/>
          </p:cNvSpPr>
          <p:nvPr>
            <p:ph type="sldNum" sz="quarter" idx="12"/>
          </p:nvPr>
        </p:nvSpPr>
        <p:spPr/>
        <p:txBody>
          <a:bodyPr/>
          <a:lstStyle/>
          <a:p>
            <a:pPr>
              <a:defRPr/>
            </a:pPr>
            <a:fld id="{FB6391DF-1079-4C40-B73D-F6E66BF99B94}"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smtClean="0"/>
              <a:t>Nonlinear Programming</a:t>
            </a:r>
            <a:endParaRPr lang="en-US" b="1" smtClean="0">
              <a:solidFill>
                <a:srgbClr val="FFFFFF"/>
              </a:solidFill>
            </a:endParaRPr>
          </a:p>
        </p:txBody>
      </p:sp>
      <p:sp>
        <p:nvSpPr>
          <p:cNvPr id="8197" name="Rectangle 3"/>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en-US"/>
          </a:p>
        </p:txBody>
      </p:sp>
      <p:sp>
        <p:nvSpPr>
          <p:cNvPr id="24580" name="Text Box 4"/>
          <p:cNvSpPr txBox="1">
            <a:spLocks noChangeArrowheads="1"/>
          </p:cNvSpPr>
          <p:nvPr/>
        </p:nvSpPr>
        <p:spPr bwMode="auto">
          <a:xfrm>
            <a:off x="1528763" y="2528888"/>
            <a:ext cx="2165350" cy="457200"/>
          </a:xfrm>
          <a:prstGeom prst="rect">
            <a:avLst/>
          </a:prstGeom>
          <a:noFill/>
          <a:ln w="9525">
            <a:noFill/>
            <a:miter lim="800000"/>
            <a:headEnd/>
            <a:tailEnd/>
          </a:ln>
        </p:spPr>
        <p:txBody>
          <a:bodyPr wrap="none">
            <a:spAutoFit/>
          </a:bodyPr>
          <a:lstStyle/>
          <a:p>
            <a:pPr algn="ctr"/>
            <a:r>
              <a:rPr kumimoji="1" lang="en-US" sz="2400" b="1"/>
              <a:t>General Form</a:t>
            </a:r>
            <a:endParaRPr kumimoji="1" lang="en-US" sz="2400" b="1">
              <a:solidFill>
                <a:srgbClr val="FFFFFF"/>
              </a:solidFill>
            </a:endParaRPr>
          </a:p>
        </p:txBody>
      </p:sp>
      <p:sp>
        <p:nvSpPr>
          <p:cNvPr id="24581" name="Text Box 5"/>
          <p:cNvSpPr txBox="1">
            <a:spLocks noChangeArrowheads="1"/>
          </p:cNvSpPr>
          <p:nvPr/>
        </p:nvSpPr>
        <p:spPr bwMode="auto">
          <a:xfrm>
            <a:off x="5233988" y="2528888"/>
            <a:ext cx="1438275" cy="457200"/>
          </a:xfrm>
          <a:prstGeom prst="rect">
            <a:avLst/>
          </a:prstGeom>
          <a:noFill/>
          <a:ln w="9525">
            <a:noFill/>
            <a:miter lim="800000"/>
            <a:headEnd/>
            <a:tailEnd/>
          </a:ln>
        </p:spPr>
        <p:txBody>
          <a:bodyPr wrap="none">
            <a:spAutoFit/>
          </a:bodyPr>
          <a:lstStyle/>
          <a:p>
            <a:pPr algn="ctr"/>
            <a:r>
              <a:rPr kumimoji="1" lang="en-US" sz="2400" b="1"/>
              <a:t>Example</a:t>
            </a:r>
            <a:endParaRPr kumimoji="1" lang="en-US" sz="2400" b="1">
              <a:solidFill>
                <a:srgbClr val="FFFFFF"/>
              </a:solidFill>
            </a:endParaRPr>
          </a:p>
        </p:txBody>
      </p:sp>
      <p:graphicFrame>
        <p:nvGraphicFramePr>
          <p:cNvPr id="24582" name="Object 2"/>
          <p:cNvGraphicFramePr>
            <a:graphicFrameLocks noChangeAspect="1"/>
          </p:cNvGraphicFramePr>
          <p:nvPr>
            <p:ph idx="1"/>
          </p:nvPr>
        </p:nvGraphicFramePr>
        <p:xfrm>
          <a:off x="2057400" y="3394075"/>
          <a:ext cx="1411288" cy="1652588"/>
        </p:xfrm>
        <a:graphic>
          <a:graphicData uri="http://schemas.openxmlformats.org/presentationml/2006/ole">
            <p:oleObj spid="_x0000_s8194" name="Equation" r:id="rId4" imgW="1409400" imgH="1650960" progId="Equation.3">
              <p:embed/>
            </p:oleObj>
          </a:graphicData>
        </a:graphic>
      </p:graphicFrame>
      <p:sp>
        <p:nvSpPr>
          <p:cNvPr id="8200" name="Rectangle 7"/>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24584" name="Object 3"/>
          <p:cNvGraphicFramePr>
            <a:graphicFrameLocks noChangeAspect="1"/>
          </p:cNvGraphicFramePr>
          <p:nvPr/>
        </p:nvGraphicFramePr>
        <p:xfrm>
          <a:off x="5105400" y="3429000"/>
          <a:ext cx="2374900" cy="1333500"/>
        </p:xfrm>
        <a:graphic>
          <a:graphicData uri="http://schemas.openxmlformats.org/presentationml/2006/ole">
            <p:oleObj spid="_x0000_s8195" name="Equation" r:id="rId5" imgW="2374560" imgH="1333440" progId="Equation.3">
              <p:embed/>
            </p:oleObj>
          </a:graphicData>
        </a:graphic>
      </p:graphicFrame>
      <p:sp>
        <p:nvSpPr>
          <p:cNvPr id="9" name="Slide Number Placeholder 8"/>
          <p:cNvSpPr>
            <a:spLocks noGrp="1"/>
          </p:cNvSpPr>
          <p:nvPr>
            <p:ph type="sldNum" sz="quarter" idx="12"/>
          </p:nvPr>
        </p:nvSpPr>
        <p:spPr/>
        <p:txBody>
          <a:bodyPr/>
          <a:lstStyle/>
          <a:p>
            <a:pPr>
              <a:defRPr/>
            </a:pPr>
            <a:fld id="{FB6391DF-1079-4C40-B73D-F6E66BF99B94}"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2458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4581"/>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499"/>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0" grpId="0" autoUpdateAnimBg="0"/>
      <p:bldP spid="2458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smtClean="0"/>
              <a:t>Example of non-linear model</a:t>
            </a:r>
            <a:br>
              <a:rPr lang="en-US" b="1" smtClean="0"/>
            </a:br>
            <a:r>
              <a:rPr lang="en-US" sz="2800" b="1" smtClean="0"/>
              <a:t>Reservoir with hydropower</a:t>
            </a:r>
            <a:endParaRPr lang="en-US" b="1" smtClean="0"/>
          </a:p>
        </p:txBody>
      </p:sp>
      <p:grpSp>
        <p:nvGrpSpPr>
          <p:cNvPr id="49155" name="Group 3"/>
          <p:cNvGrpSpPr>
            <a:grpSpLocks/>
          </p:cNvGrpSpPr>
          <p:nvPr/>
        </p:nvGrpSpPr>
        <p:grpSpPr bwMode="auto">
          <a:xfrm>
            <a:off x="814388" y="1916113"/>
            <a:ext cx="7835900" cy="4614862"/>
            <a:chOff x="513" y="1207"/>
            <a:chExt cx="4936" cy="2907"/>
          </a:xfrm>
        </p:grpSpPr>
        <p:sp>
          <p:nvSpPr>
            <p:cNvPr id="49157" name="Rectangle 4"/>
            <p:cNvSpPr>
              <a:spLocks noChangeArrowheads="1"/>
            </p:cNvSpPr>
            <p:nvPr/>
          </p:nvSpPr>
          <p:spPr bwMode="auto">
            <a:xfrm>
              <a:off x="513" y="1207"/>
              <a:ext cx="4936" cy="2907"/>
            </a:xfrm>
            <a:prstGeom prst="rect">
              <a:avLst/>
            </a:prstGeom>
            <a:solidFill>
              <a:schemeClr val="bg1"/>
            </a:solidFill>
            <a:ln w="9525">
              <a:noFill/>
              <a:miter lim="800000"/>
              <a:headEnd/>
              <a:tailEnd/>
            </a:ln>
          </p:spPr>
          <p:txBody>
            <a:bodyPr wrap="none" anchor="ctr"/>
            <a:lstStyle/>
            <a:p>
              <a:endParaRPr lang="en-US"/>
            </a:p>
          </p:txBody>
        </p:sp>
        <p:grpSp>
          <p:nvGrpSpPr>
            <p:cNvPr id="49158" name="Group 5"/>
            <p:cNvGrpSpPr>
              <a:grpSpLocks/>
            </p:cNvGrpSpPr>
            <p:nvPr/>
          </p:nvGrpSpPr>
          <p:grpSpPr bwMode="auto">
            <a:xfrm>
              <a:off x="856" y="1286"/>
              <a:ext cx="3792" cy="976"/>
              <a:chOff x="1296" y="1286"/>
              <a:chExt cx="3792" cy="976"/>
            </a:xfrm>
          </p:grpSpPr>
          <p:sp>
            <p:nvSpPr>
              <p:cNvPr id="49178" name="Freeform 6"/>
              <p:cNvSpPr>
                <a:spLocks/>
              </p:cNvSpPr>
              <p:nvPr/>
            </p:nvSpPr>
            <p:spPr bwMode="auto">
              <a:xfrm>
                <a:off x="1776" y="1398"/>
                <a:ext cx="2496" cy="864"/>
              </a:xfrm>
              <a:custGeom>
                <a:avLst/>
                <a:gdLst>
                  <a:gd name="T0" fmla="*/ 2496 w 2496"/>
                  <a:gd name="T1" fmla="*/ 0 h 864"/>
                  <a:gd name="T2" fmla="*/ 2496 w 2496"/>
                  <a:gd name="T3" fmla="*/ 864 h 864"/>
                  <a:gd name="T4" fmla="*/ 0 w 2496"/>
                  <a:gd name="T5" fmla="*/ 432 h 864"/>
                  <a:gd name="T6" fmla="*/ 2496 w 2496"/>
                  <a:gd name="T7" fmla="*/ 0 h 864"/>
                  <a:gd name="T8" fmla="*/ 0 60000 65536"/>
                  <a:gd name="T9" fmla="*/ 0 60000 65536"/>
                  <a:gd name="T10" fmla="*/ 0 60000 65536"/>
                  <a:gd name="T11" fmla="*/ 0 60000 65536"/>
                  <a:gd name="T12" fmla="*/ 0 w 2496"/>
                  <a:gd name="T13" fmla="*/ 0 h 864"/>
                  <a:gd name="T14" fmla="*/ 2496 w 2496"/>
                  <a:gd name="T15" fmla="*/ 864 h 864"/>
                </a:gdLst>
                <a:ahLst/>
                <a:cxnLst>
                  <a:cxn ang="T8">
                    <a:pos x="T0" y="T1"/>
                  </a:cxn>
                  <a:cxn ang="T9">
                    <a:pos x="T2" y="T3"/>
                  </a:cxn>
                  <a:cxn ang="T10">
                    <a:pos x="T4" y="T5"/>
                  </a:cxn>
                  <a:cxn ang="T11">
                    <a:pos x="T6" y="T7"/>
                  </a:cxn>
                </a:cxnLst>
                <a:rect l="T12" t="T13" r="T14" b="T15"/>
                <a:pathLst>
                  <a:path w="2496" h="864">
                    <a:moveTo>
                      <a:pt x="2496" y="0"/>
                    </a:moveTo>
                    <a:lnTo>
                      <a:pt x="2496" y="864"/>
                    </a:lnTo>
                    <a:lnTo>
                      <a:pt x="0" y="432"/>
                    </a:lnTo>
                    <a:lnTo>
                      <a:pt x="2496" y="0"/>
                    </a:lnTo>
                    <a:close/>
                  </a:path>
                </a:pathLst>
              </a:custGeom>
              <a:solidFill>
                <a:srgbClr val="3366FF">
                  <a:alpha val="50195"/>
                </a:srgbClr>
              </a:solidFill>
              <a:ln w="38100">
                <a:solidFill>
                  <a:schemeClr val="tx1"/>
                </a:solidFill>
                <a:round/>
                <a:headEnd/>
                <a:tailEnd/>
              </a:ln>
            </p:spPr>
            <p:txBody>
              <a:bodyPr/>
              <a:lstStyle/>
              <a:p>
                <a:endParaRPr lang="en-US"/>
              </a:p>
            </p:txBody>
          </p:sp>
          <p:sp>
            <p:nvSpPr>
              <p:cNvPr id="49179" name="Line 7"/>
              <p:cNvSpPr>
                <a:spLocks noChangeShapeType="1"/>
              </p:cNvSpPr>
              <p:nvPr/>
            </p:nvSpPr>
            <p:spPr bwMode="auto">
              <a:xfrm>
                <a:off x="1360" y="1830"/>
                <a:ext cx="464" cy="0"/>
              </a:xfrm>
              <a:prstGeom prst="line">
                <a:avLst/>
              </a:prstGeom>
              <a:noFill/>
              <a:ln w="76200">
                <a:solidFill>
                  <a:srgbClr val="3366FF"/>
                </a:solidFill>
                <a:round/>
                <a:headEnd/>
                <a:tailEnd type="triangle" w="med" len="med"/>
              </a:ln>
            </p:spPr>
            <p:txBody>
              <a:bodyPr/>
              <a:lstStyle/>
              <a:p>
                <a:endParaRPr lang="en-US"/>
              </a:p>
            </p:txBody>
          </p:sp>
          <p:sp>
            <p:nvSpPr>
              <p:cNvPr id="49180" name="Line 8"/>
              <p:cNvSpPr>
                <a:spLocks noChangeShapeType="1"/>
              </p:cNvSpPr>
              <p:nvPr/>
            </p:nvSpPr>
            <p:spPr bwMode="auto">
              <a:xfrm>
                <a:off x="4272" y="1830"/>
                <a:ext cx="816" cy="0"/>
              </a:xfrm>
              <a:prstGeom prst="line">
                <a:avLst/>
              </a:prstGeom>
              <a:noFill/>
              <a:ln w="76200">
                <a:solidFill>
                  <a:srgbClr val="3366FF"/>
                </a:solidFill>
                <a:round/>
                <a:headEnd/>
                <a:tailEnd type="triangle" w="med" len="med"/>
              </a:ln>
            </p:spPr>
            <p:txBody>
              <a:bodyPr/>
              <a:lstStyle/>
              <a:p>
                <a:endParaRPr lang="en-US"/>
              </a:p>
            </p:txBody>
          </p:sp>
          <p:sp>
            <p:nvSpPr>
              <p:cNvPr id="49181" name="Text Box 9"/>
              <p:cNvSpPr txBox="1">
                <a:spLocks noChangeArrowheads="1"/>
              </p:cNvSpPr>
              <p:nvPr/>
            </p:nvSpPr>
            <p:spPr bwMode="auto">
              <a:xfrm>
                <a:off x="1296" y="1542"/>
                <a:ext cx="175" cy="230"/>
              </a:xfrm>
              <a:prstGeom prst="rect">
                <a:avLst/>
              </a:prstGeom>
              <a:noFill/>
              <a:ln w="9525">
                <a:noFill/>
                <a:miter lim="800000"/>
                <a:headEnd/>
                <a:tailEnd/>
              </a:ln>
            </p:spPr>
            <p:txBody>
              <a:bodyPr wrap="none" lIns="0" tIns="0" rIns="0" bIns="0">
                <a:spAutoFit/>
              </a:bodyPr>
              <a:lstStyle/>
              <a:p>
                <a:r>
                  <a:rPr lang="en-US" sz="2400" b="1" i="1"/>
                  <a:t>Q</a:t>
                </a:r>
                <a:r>
                  <a:rPr lang="en-US" sz="2400" b="1" i="1" baseline="-25000"/>
                  <a:t>t</a:t>
                </a:r>
              </a:p>
            </p:txBody>
          </p:sp>
          <p:sp>
            <p:nvSpPr>
              <p:cNvPr id="49182" name="Text Box 10"/>
              <p:cNvSpPr txBox="1">
                <a:spLocks noChangeArrowheads="1"/>
              </p:cNvSpPr>
              <p:nvPr/>
            </p:nvSpPr>
            <p:spPr bwMode="auto">
              <a:xfrm>
                <a:off x="4512" y="1542"/>
                <a:ext cx="164" cy="230"/>
              </a:xfrm>
              <a:prstGeom prst="rect">
                <a:avLst/>
              </a:prstGeom>
              <a:noFill/>
              <a:ln w="9525">
                <a:noFill/>
                <a:miter lim="800000"/>
                <a:headEnd/>
                <a:tailEnd/>
              </a:ln>
            </p:spPr>
            <p:txBody>
              <a:bodyPr wrap="none" lIns="0" tIns="0" rIns="0" bIns="0">
                <a:spAutoFit/>
              </a:bodyPr>
              <a:lstStyle/>
              <a:p>
                <a:r>
                  <a:rPr lang="en-US" sz="2400" b="1" i="1"/>
                  <a:t>R</a:t>
                </a:r>
                <a:r>
                  <a:rPr lang="en-US" sz="2400" b="1" i="1" baseline="-25000"/>
                  <a:t>t</a:t>
                </a:r>
              </a:p>
            </p:txBody>
          </p:sp>
          <p:sp>
            <p:nvSpPr>
              <p:cNvPr id="49183" name="Text Box 11"/>
              <p:cNvSpPr txBox="1">
                <a:spLocks noChangeArrowheads="1"/>
              </p:cNvSpPr>
              <p:nvPr/>
            </p:nvSpPr>
            <p:spPr bwMode="auto">
              <a:xfrm>
                <a:off x="2976" y="1302"/>
                <a:ext cx="143" cy="230"/>
              </a:xfrm>
              <a:prstGeom prst="rect">
                <a:avLst/>
              </a:prstGeom>
              <a:noFill/>
              <a:ln w="9525">
                <a:noFill/>
                <a:miter lim="800000"/>
                <a:headEnd/>
                <a:tailEnd/>
              </a:ln>
            </p:spPr>
            <p:txBody>
              <a:bodyPr wrap="none" lIns="0" tIns="0" rIns="0" bIns="0">
                <a:spAutoFit/>
              </a:bodyPr>
              <a:lstStyle/>
              <a:p>
                <a:r>
                  <a:rPr lang="en-US" sz="2400" b="1" i="1"/>
                  <a:t>S</a:t>
                </a:r>
                <a:r>
                  <a:rPr lang="en-US" sz="2400" b="1" i="1" baseline="-25000"/>
                  <a:t>t</a:t>
                </a:r>
              </a:p>
            </p:txBody>
          </p:sp>
          <p:sp>
            <p:nvSpPr>
              <p:cNvPr id="49184" name="Text Box 12"/>
              <p:cNvSpPr txBox="1">
                <a:spLocks noChangeArrowheads="1"/>
              </p:cNvSpPr>
              <p:nvPr/>
            </p:nvSpPr>
            <p:spPr bwMode="auto">
              <a:xfrm>
                <a:off x="3600" y="1686"/>
                <a:ext cx="128" cy="230"/>
              </a:xfrm>
              <a:prstGeom prst="rect">
                <a:avLst/>
              </a:prstGeom>
              <a:noFill/>
              <a:ln w="9525">
                <a:noFill/>
                <a:miter lim="800000"/>
                <a:headEnd/>
                <a:tailEnd/>
              </a:ln>
            </p:spPr>
            <p:txBody>
              <a:bodyPr wrap="none" lIns="0" tIns="0" rIns="0" bIns="0">
                <a:spAutoFit/>
              </a:bodyPr>
              <a:lstStyle/>
              <a:p>
                <a:r>
                  <a:rPr lang="en-US" sz="2400" b="1" i="1"/>
                  <a:t>K</a:t>
                </a:r>
                <a:endParaRPr lang="en-US" sz="2400" b="1" i="1" baseline="-25000"/>
              </a:p>
            </p:txBody>
          </p:sp>
          <p:sp>
            <p:nvSpPr>
              <p:cNvPr id="49185" name="Rectangle 13"/>
              <p:cNvSpPr>
                <a:spLocks noChangeArrowheads="1"/>
              </p:cNvSpPr>
              <p:nvPr/>
            </p:nvSpPr>
            <p:spPr bwMode="auto">
              <a:xfrm>
                <a:off x="4272" y="1712"/>
                <a:ext cx="136" cy="224"/>
              </a:xfrm>
              <a:prstGeom prst="rect">
                <a:avLst/>
              </a:prstGeom>
              <a:solidFill>
                <a:srgbClr val="FF0000"/>
              </a:solidFill>
              <a:ln w="19050">
                <a:solidFill>
                  <a:schemeClr val="tx1"/>
                </a:solidFill>
                <a:miter lim="800000"/>
                <a:headEnd/>
                <a:tailEnd/>
              </a:ln>
            </p:spPr>
            <p:txBody>
              <a:bodyPr wrap="none" anchor="ctr"/>
              <a:lstStyle/>
              <a:p>
                <a:endParaRPr lang="en-US"/>
              </a:p>
            </p:txBody>
          </p:sp>
          <p:sp>
            <p:nvSpPr>
              <p:cNvPr id="49186" name="Text Box 14"/>
              <p:cNvSpPr txBox="1">
                <a:spLocks noChangeArrowheads="1"/>
              </p:cNvSpPr>
              <p:nvPr/>
            </p:nvSpPr>
            <p:spPr bwMode="auto">
              <a:xfrm>
                <a:off x="4360" y="1966"/>
                <a:ext cx="153" cy="230"/>
              </a:xfrm>
              <a:prstGeom prst="rect">
                <a:avLst/>
              </a:prstGeom>
              <a:noFill/>
              <a:ln w="9525">
                <a:noFill/>
                <a:miter lim="800000"/>
                <a:headEnd/>
                <a:tailEnd/>
              </a:ln>
            </p:spPr>
            <p:txBody>
              <a:bodyPr wrap="none" lIns="0" tIns="0" rIns="0" bIns="0">
                <a:spAutoFit/>
              </a:bodyPr>
              <a:lstStyle/>
              <a:p>
                <a:r>
                  <a:rPr lang="en-US" sz="2400" b="1" i="1"/>
                  <a:t>P</a:t>
                </a:r>
                <a:r>
                  <a:rPr lang="en-US" sz="2400" b="1" i="1" baseline="-25000"/>
                  <a:t>t</a:t>
                </a:r>
              </a:p>
            </p:txBody>
          </p:sp>
          <p:sp>
            <p:nvSpPr>
              <p:cNvPr id="49187" name="Text Box 15"/>
              <p:cNvSpPr txBox="1">
                <a:spLocks noChangeArrowheads="1"/>
              </p:cNvSpPr>
              <p:nvPr/>
            </p:nvSpPr>
            <p:spPr bwMode="auto">
              <a:xfrm>
                <a:off x="1848" y="1286"/>
                <a:ext cx="153" cy="230"/>
              </a:xfrm>
              <a:prstGeom prst="rect">
                <a:avLst/>
              </a:prstGeom>
              <a:noFill/>
              <a:ln w="9525">
                <a:noFill/>
                <a:miter lim="800000"/>
                <a:headEnd/>
                <a:tailEnd/>
              </a:ln>
            </p:spPr>
            <p:txBody>
              <a:bodyPr wrap="none" lIns="0" tIns="0" rIns="0" bIns="0">
                <a:spAutoFit/>
              </a:bodyPr>
              <a:lstStyle/>
              <a:p>
                <a:r>
                  <a:rPr lang="en-US" sz="2400" b="1" i="1"/>
                  <a:t>L</a:t>
                </a:r>
                <a:r>
                  <a:rPr lang="en-US" sz="2400" b="1" i="1" baseline="-25000"/>
                  <a:t>t</a:t>
                </a:r>
              </a:p>
            </p:txBody>
          </p:sp>
          <p:sp>
            <p:nvSpPr>
              <p:cNvPr id="49188" name="Freeform 16"/>
              <p:cNvSpPr>
                <a:spLocks/>
              </p:cNvSpPr>
              <p:nvPr/>
            </p:nvSpPr>
            <p:spPr bwMode="auto">
              <a:xfrm>
                <a:off x="2032" y="1376"/>
                <a:ext cx="640" cy="448"/>
              </a:xfrm>
              <a:custGeom>
                <a:avLst/>
                <a:gdLst>
                  <a:gd name="T0" fmla="*/ 640 w 640"/>
                  <a:gd name="T1" fmla="*/ 448 h 448"/>
                  <a:gd name="T2" fmla="*/ 560 w 640"/>
                  <a:gd name="T3" fmla="*/ 424 h 448"/>
                  <a:gd name="T4" fmla="*/ 536 w 640"/>
                  <a:gd name="T5" fmla="*/ 312 h 448"/>
                  <a:gd name="T6" fmla="*/ 392 w 640"/>
                  <a:gd name="T7" fmla="*/ 280 h 448"/>
                  <a:gd name="T8" fmla="*/ 312 w 640"/>
                  <a:gd name="T9" fmla="*/ 168 h 448"/>
                  <a:gd name="T10" fmla="*/ 144 w 640"/>
                  <a:gd name="T11" fmla="*/ 144 h 448"/>
                  <a:gd name="T12" fmla="*/ 144 w 640"/>
                  <a:gd name="T13" fmla="*/ 88 h 448"/>
                  <a:gd name="T14" fmla="*/ 0 w 640"/>
                  <a:gd name="T15" fmla="*/ 0 h 448"/>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448"/>
                  <a:gd name="T26" fmla="*/ 640 w 64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448">
                    <a:moveTo>
                      <a:pt x="640" y="448"/>
                    </a:moveTo>
                    <a:cubicBezTo>
                      <a:pt x="608" y="447"/>
                      <a:pt x="577" y="447"/>
                      <a:pt x="560" y="424"/>
                    </a:cubicBezTo>
                    <a:cubicBezTo>
                      <a:pt x="543" y="401"/>
                      <a:pt x="564" y="336"/>
                      <a:pt x="536" y="312"/>
                    </a:cubicBezTo>
                    <a:cubicBezTo>
                      <a:pt x="508" y="288"/>
                      <a:pt x="429" y="304"/>
                      <a:pt x="392" y="280"/>
                    </a:cubicBezTo>
                    <a:cubicBezTo>
                      <a:pt x="355" y="256"/>
                      <a:pt x="353" y="191"/>
                      <a:pt x="312" y="168"/>
                    </a:cubicBezTo>
                    <a:cubicBezTo>
                      <a:pt x="271" y="145"/>
                      <a:pt x="172" y="157"/>
                      <a:pt x="144" y="144"/>
                    </a:cubicBezTo>
                    <a:cubicBezTo>
                      <a:pt x="116" y="131"/>
                      <a:pt x="168" y="112"/>
                      <a:pt x="144" y="88"/>
                    </a:cubicBezTo>
                    <a:cubicBezTo>
                      <a:pt x="120" y="64"/>
                      <a:pt x="60" y="32"/>
                      <a:pt x="0" y="0"/>
                    </a:cubicBezTo>
                  </a:path>
                </a:pathLst>
              </a:custGeom>
              <a:noFill/>
              <a:ln w="38100">
                <a:solidFill>
                  <a:srgbClr val="3366FF"/>
                </a:solidFill>
                <a:round/>
                <a:headEnd/>
                <a:tailEnd type="triangle" w="med" len="med"/>
              </a:ln>
            </p:spPr>
            <p:txBody>
              <a:bodyPr/>
              <a:lstStyle/>
              <a:p>
                <a:endParaRPr lang="en-US"/>
              </a:p>
            </p:txBody>
          </p:sp>
        </p:grpSp>
        <p:grpSp>
          <p:nvGrpSpPr>
            <p:cNvPr id="49159" name="Group 17"/>
            <p:cNvGrpSpPr>
              <a:grpSpLocks/>
            </p:cNvGrpSpPr>
            <p:nvPr/>
          </p:nvGrpSpPr>
          <p:grpSpPr bwMode="auto">
            <a:xfrm>
              <a:off x="1296" y="2406"/>
              <a:ext cx="3488" cy="1598"/>
              <a:chOff x="1680" y="2406"/>
              <a:chExt cx="3488" cy="1598"/>
            </a:xfrm>
          </p:grpSpPr>
          <p:sp>
            <p:nvSpPr>
              <p:cNvPr id="49160" name="Rectangle 18"/>
              <p:cNvSpPr>
                <a:spLocks noChangeArrowheads="1"/>
              </p:cNvSpPr>
              <p:nvPr/>
            </p:nvSpPr>
            <p:spPr bwMode="auto">
              <a:xfrm>
                <a:off x="4496" y="3808"/>
                <a:ext cx="672" cy="144"/>
              </a:xfrm>
              <a:prstGeom prst="rect">
                <a:avLst/>
              </a:prstGeom>
              <a:solidFill>
                <a:srgbClr val="3366FF">
                  <a:alpha val="50195"/>
                </a:srgbClr>
              </a:solidFill>
              <a:ln w="9525">
                <a:noFill/>
                <a:miter lim="800000"/>
                <a:headEnd/>
                <a:tailEnd/>
              </a:ln>
            </p:spPr>
            <p:txBody>
              <a:bodyPr wrap="none" anchor="ctr"/>
              <a:lstStyle/>
              <a:p>
                <a:endParaRPr lang="en-US"/>
              </a:p>
            </p:txBody>
          </p:sp>
          <p:sp>
            <p:nvSpPr>
              <p:cNvPr id="49161" name="Freeform 19"/>
              <p:cNvSpPr>
                <a:spLocks/>
              </p:cNvSpPr>
              <p:nvPr/>
            </p:nvSpPr>
            <p:spPr bwMode="auto">
              <a:xfrm>
                <a:off x="2448" y="3030"/>
                <a:ext cx="1584" cy="738"/>
              </a:xfrm>
              <a:custGeom>
                <a:avLst/>
                <a:gdLst>
                  <a:gd name="T0" fmla="*/ 0 w 1584"/>
                  <a:gd name="T1" fmla="*/ 0 h 738"/>
                  <a:gd name="T2" fmla="*/ 1584 w 1584"/>
                  <a:gd name="T3" fmla="*/ 0 h 738"/>
                  <a:gd name="T4" fmla="*/ 1527 w 1584"/>
                  <a:gd name="T5" fmla="*/ 738 h 738"/>
                  <a:gd name="T6" fmla="*/ 1095 w 1584"/>
                  <a:gd name="T7" fmla="*/ 621 h 738"/>
                  <a:gd name="T8" fmla="*/ 1074 w 1584"/>
                  <a:gd name="T9" fmla="*/ 600 h 738"/>
                  <a:gd name="T10" fmla="*/ 1053 w 1584"/>
                  <a:gd name="T11" fmla="*/ 591 h 738"/>
                  <a:gd name="T12" fmla="*/ 897 w 1584"/>
                  <a:gd name="T13" fmla="*/ 507 h 738"/>
                  <a:gd name="T14" fmla="*/ 822 w 1584"/>
                  <a:gd name="T15" fmla="*/ 456 h 738"/>
                  <a:gd name="T16" fmla="*/ 654 w 1584"/>
                  <a:gd name="T17" fmla="*/ 435 h 738"/>
                  <a:gd name="T18" fmla="*/ 561 w 1584"/>
                  <a:gd name="T19" fmla="*/ 369 h 738"/>
                  <a:gd name="T20" fmla="*/ 486 w 1584"/>
                  <a:gd name="T21" fmla="*/ 288 h 738"/>
                  <a:gd name="T22" fmla="*/ 423 w 1584"/>
                  <a:gd name="T23" fmla="*/ 234 h 738"/>
                  <a:gd name="T24" fmla="*/ 318 w 1584"/>
                  <a:gd name="T25" fmla="*/ 192 h 738"/>
                  <a:gd name="T26" fmla="*/ 318 w 1584"/>
                  <a:gd name="T27" fmla="*/ 192 h 738"/>
                  <a:gd name="T28" fmla="*/ 267 w 1584"/>
                  <a:gd name="T29" fmla="*/ 150 h 738"/>
                  <a:gd name="T30" fmla="*/ 129 w 1584"/>
                  <a:gd name="T31" fmla="*/ 87 h 738"/>
                  <a:gd name="T32" fmla="*/ 24 w 1584"/>
                  <a:gd name="T33" fmla="*/ 24 h 738"/>
                  <a:gd name="T34" fmla="*/ 0 w 1584"/>
                  <a:gd name="T35" fmla="*/ 0 h 7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4"/>
                  <a:gd name="T55" fmla="*/ 0 h 738"/>
                  <a:gd name="T56" fmla="*/ 1584 w 1584"/>
                  <a:gd name="T57" fmla="*/ 738 h 7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4" h="738">
                    <a:moveTo>
                      <a:pt x="0" y="0"/>
                    </a:moveTo>
                    <a:lnTo>
                      <a:pt x="1584" y="0"/>
                    </a:lnTo>
                    <a:lnTo>
                      <a:pt x="1527" y="738"/>
                    </a:lnTo>
                    <a:lnTo>
                      <a:pt x="1095" y="621"/>
                    </a:lnTo>
                    <a:lnTo>
                      <a:pt x="1074" y="600"/>
                    </a:lnTo>
                    <a:lnTo>
                      <a:pt x="1053" y="591"/>
                    </a:lnTo>
                    <a:lnTo>
                      <a:pt x="897" y="507"/>
                    </a:lnTo>
                    <a:lnTo>
                      <a:pt x="822" y="456"/>
                    </a:lnTo>
                    <a:lnTo>
                      <a:pt x="654" y="435"/>
                    </a:lnTo>
                    <a:lnTo>
                      <a:pt x="561" y="369"/>
                    </a:lnTo>
                    <a:lnTo>
                      <a:pt x="486" y="288"/>
                    </a:lnTo>
                    <a:lnTo>
                      <a:pt x="423" y="234"/>
                    </a:lnTo>
                    <a:lnTo>
                      <a:pt x="318" y="192"/>
                    </a:lnTo>
                    <a:lnTo>
                      <a:pt x="267" y="150"/>
                    </a:lnTo>
                    <a:lnTo>
                      <a:pt x="129" y="87"/>
                    </a:lnTo>
                    <a:lnTo>
                      <a:pt x="24" y="24"/>
                    </a:lnTo>
                    <a:lnTo>
                      <a:pt x="0" y="0"/>
                    </a:lnTo>
                    <a:close/>
                  </a:path>
                </a:pathLst>
              </a:custGeom>
              <a:solidFill>
                <a:srgbClr val="3366FF">
                  <a:alpha val="50195"/>
                </a:srgbClr>
              </a:solidFill>
              <a:ln w="25400">
                <a:noFill/>
                <a:round/>
                <a:headEnd/>
                <a:tailEnd/>
              </a:ln>
            </p:spPr>
            <p:txBody>
              <a:bodyPr/>
              <a:lstStyle/>
              <a:p>
                <a:endParaRPr lang="en-US"/>
              </a:p>
            </p:txBody>
          </p:sp>
          <p:sp>
            <p:nvSpPr>
              <p:cNvPr id="49162" name="Freeform 20"/>
              <p:cNvSpPr>
                <a:spLocks/>
              </p:cNvSpPr>
              <p:nvPr/>
            </p:nvSpPr>
            <p:spPr bwMode="auto">
              <a:xfrm>
                <a:off x="1680" y="2502"/>
                <a:ext cx="3162" cy="1502"/>
              </a:xfrm>
              <a:custGeom>
                <a:avLst/>
                <a:gdLst>
                  <a:gd name="T0" fmla="*/ 3162 w 3162"/>
                  <a:gd name="T1" fmla="*/ 1488 h 1502"/>
                  <a:gd name="T2" fmla="*/ 3015 w 3162"/>
                  <a:gd name="T3" fmla="*/ 1500 h 1502"/>
                  <a:gd name="T4" fmla="*/ 2931 w 3162"/>
                  <a:gd name="T5" fmla="*/ 1488 h 1502"/>
                  <a:gd name="T6" fmla="*/ 2880 w 3162"/>
                  <a:gd name="T7" fmla="*/ 1479 h 1502"/>
                  <a:gd name="T8" fmla="*/ 2400 w 3162"/>
                  <a:gd name="T9" fmla="*/ 1350 h 1502"/>
                  <a:gd name="T10" fmla="*/ 2208 w 3162"/>
                  <a:gd name="T11" fmla="*/ 1299 h 1502"/>
                  <a:gd name="T12" fmla="*/ 1776 w 3162"/>
                  <a:gd name="T13" fmla="*/ 1183 h 1502"/>
                  <a:gd name="T14" fmla="*/ 1536 w 3162"/>
                  <a:gd name="T15" fmla="*/ 1044 h 1502"/>
                  <a:gd name="T16" fmla="*/ 1296 w 3162"/>
                  <a:gd name="T17" fmla="*/ 980 h 1502"/>
                  <a:gd name="T18" fmla="*/ 1152 w 3162"/>
                  <a:gd name="T19" fmla="*/ 836 h 1502"/>
                  <a:gd name="T20" fmla="*/ 1008 w 3162"/>
                  <a:gd name="T21" fmla="*/ 753 h 1502"/>
                  <a:gd name="T22" fmla="*/ 864 w 3162"/>
                  <a:gd name="T23" fmla="*/ 670 h 1502"/>
                  <a:gd name="T24" fmla="*/ 672 w 3162"/>
                  <a:gd name="T25" fmla="*/ 559 h 1502"/>
                  <a:gd name="T26" fmla="*/ 528 w 3162"/>
                  <a:gd name="T27" fmla="*/ 415 h 1502"/>
                  <a:gd name="T28" fmla="*/ 432 w 3162"/>
                  <a:gd name="T29" fmla="*/ 360 h 1502"/>
                  <a:gd name="T30" fmla="*/ 336 w 3162"/>
                  <a:gd name="T31" fmla="*/ 305 h 1502"/>
                  <a:gd name="T32" fmla="*/ 240 w 3162"/>
                  <a:gd name="T33" fmla="*/ 209 h 1502"/>
                  <a:gd name="T34" fmla="*/ 96 w 3162"/>
                  <a:gd name="T35" fmla="*/ 65 h 1502"/>
                  <a:gd name="T36" fmla="*/ 0 w 3162"/>
                  <a:gd name="T37" fmla="*/ 10 h 1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2"/>
                  <a:gd name="T58" fmla="*/ 0 h 1502"/>
                  <a:gd name="T59" fmla="*/ 3162 w 3162"/>
                  <a:gd name="T60" fmla="*/ 1502 h 1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2" h="1502">
                    <a:moveTo>
                      <a:pt x="3162" y="1488"/>
                    </a:moveTo>
                    <a:cubicBezTo>
                      <a:pt x="3138" y="1490"/>
                      <a:pt x="3053" y="1500"/>
                      <a:pt x="3015" y="1500"/>
                    </a:cubicBezTo>
                    <a:cubicBezTo>
                      <a:pt x="2977" y="1500"/>
                      <a:pt x="2953" y="1491"/>
                      <a:pt x="2931" y="1488"/>
                    </a:cubicBezTo>
                    <a:cubicBezTo>
                      <a:pt x="2909" y="1485"/>
                      <a:pt x="2968" y="1502"/>
                      <a:pt x="2880" y="1479"/>
                    </a:cubicBezTo>
                    <a:cubicBezTo>
                      <a:pt x="2792" y="1456"/>
                      <a:pt x="2512" y="1380"/>
                      <a:pt x="2400" y="1350"/>
                    </a:cubicBezTo>
                    <a:cubicBezTo>
                      <a:pt x="2288" y="1320"/>
                      <a:pt x="2312" y="1327"/>
                      <a:pt x="2208" y="1299"/>
                    </a:cubicBezTo>
                    <a:cubicBezTo>
                      <a:pt x="2104" y="1271"/>
                      <a:pt x="1888" y="1225"/>
                      <a:pt x="1776" y="1183"/>
                    </a:cubicBezTo>
                    <a:cubicBezTo>
                      <a:pt x="1664" y="1141"/>
                      <a:pt x="1616" y="1078"/>
                      <a:pt x="1536" y="1044"/>
                    </a:cubicBezTo>
                    <a:cubicBezTo>
                      <a:pt x="1456" y="1010"/>
                      <a:pt x="1360" y="1015"/>
                      <a:pt x="1296" y="980"/>
                    </a:cubicBezTo>
                    <a:cubicBezTo>
                      <a:pt x="1232" y="945"/>
                      <a:pt x="1200" y="874"/>
                      <a:pt x="1152" y="836"/>
                    </a:cubicBezTo>
                    <a:cubicBezTo>
                      <a:pt x="1104" y="798"/>
                      <a:pt x="1056" y="781"/>
                      <a:pt x="1008" y="753"/>
                    </a:cubicBezTo>
                    <a:cubicBezTo>
                      <a:pt x="960" y="725"/>
                      <a:pt x="920" y="702"/>
                      <a:pt x="864" y="670"/>
                    </a:cubicBezTo>
                    <a:cubicBezTo>
                      <a:pt x="808" y="638"/>
                      <a:pt x="728" y="601"/>
                      <a:pt x="672" y="559"/>
                    </a:cubicBezTo>
                    <a:cubicBezTo>
                      <a:pt x="616" y="517"/>
                      <a:pt x="568" y="448"/>
                      <a:pt x="528" y="415"/>
                    </a:cubicBezTo>
                    <a:cubicBezTo>
                      <a:pt x="488" y="382"/>
                      <a:pt x="464" y="378"/>
                      <a:pt x="432" y="360"/>
                    </a:cubicBezTo>
                    <a:cubicBezTo>
                      <a:pt x="400" y="342"/>
                      <a:pt x="368" y="330"/>
                      <a:pt x="336" y="305"/>
                    </a:cubicBezTo>
                    <a:cubicBezTo>
                      <a:pt x="304" y="280"/>
                      <a:pt x="280" y="249"/>
                      <a:pt x="240" y="209"/>
                    </a:cubicBezTo>
                    <a:cubicBezTo>
                      <a:pt x="200" y="169"/>
                      <a:pt x="136" y="98"/>
                      <a:pt x="96" y="65"/>
                    </a:cubicBezTo>
                    <a:cubicBezTo>
                      <a:pt x="56" y="32"/>
                      <a:pt x="56" y="0"/>
                      <a:pt x="0" y="10"/>
                    </a:cubicBezTo>
                  </a:path>
                </a:pathLst>
              </a:custGeom>
              <a:noFill/>
              <a:ln w="203200">
                <a:pattFill prst="shingle">
                  <a:fgClr>
                    <a:srgbClr val="993300"/>
                  </a:fgClr>
                  <a:bgClr>
                    <a:srgbClr val="FFFFFF"/>
                  </a:bgClr>
                </a:pattFill>
                <a:round/>
                <a:headEnd/>
                <a:tailEnd/>
              </a:ln>
            </p:spPr>
            <p:txBody>
              <a:bodyPr/>
              <a:lstStyle/>
              <a:p>
                <a:endParaRPr lang="en-US"/>
              </a:p>
            </p:txBody>
          </p:sp>
          <p:sp>
            <p:nvSpPr>
              <p:cNvPr id="49163" name="Freeform 21"/>
              <p:cNvSpPr>
                <a:spLocks/>
              </p:cNvSpPr>
              <p:nvPr/>
            </p:nvSpPr>
            <p:spPr bwMode="auto">
              <a:xfrm>
                <a:off x="1776" y="2476"/>
                <a:ext cx="3168" cy="1498"/>
              </a:xfrm>
              <a:custGeom>
                <a:avLst/>
                <a:gdLst>
                  <a:gd name="T0" fmla="*/ 3168 w 3168"/>
                  <a:gd name="T1" fmla="*/ 1466 h 1498"/>
                  <a:gd name="T2" fmla="*/ 2928 w 3168"/>
                  <a:gd name="T3" fmla="*/ 1466 h 1498"/>
                  <a:gd name="T4" fmla="*/ 2880 w 3168"/>
                  <a:gd name="T5" fmla="*/ 1479 h 1498"/>
                  <a:gd name="T6" fmla="*/ 2400 w 3168"/>
                  <a:gd name="T7" fmla="*/ 1350 h 1498"/>
                  <a:gd name="T8" fmla="*/ 2208 w 3168"/>
                  <a:gd name="T9" fmla="*/ 1299 h 1498"/>
                  <a:gd name="T10" fmla="*/ 1776 w 3168"/>
                  <a:gd name="T11" fmla="*/ 1183 h 1498"/>
                  <a:gd name="T12" fmla="*/ 1536 w 3168"/>
                  <a:gd name="T13" fmla="*/ 1044 h 1498"/>
                  <a:gd name="T14" fmla="*/ 1296 w 3168"/>
                  <a:gd name="T15" fmla="*/ 980 h 1498"/>
                  <a:gd name="T16" fmla="*/ 1152 w 3168"/>
                  <a:gd name="T17" fmla="*/ 836 h 1498"/>
                  <a:gd name="T18" fmla="*/ 1008 w 3168"/>
                  <a:gd name="T19" fmla="*/ 753 h 1498"/>
                  <a:gd name="T20" fmla="*/ 864 w 3168"/>
                  <a:gd name="T21" fmla="*/ 670 h 1498"/>
                  <a:gd name="T22" fmla="*/ 672 w 3168"/>
                  <a:gd name="T23" fmla="*/ 559 h 1498"/>
                  <a:gd name="T24" fmla="*/ 528 w 3168"/>
                  <a:gd name="T25" fmla="*/ 415 h 1498"/>
                  <a:gd name="T26" fmla="*/ 432 w 3168"/>
                  <a:gd name="T27" fmla="*/ 360 h 1498"/>
                  <a:gd name="T28" fmla="*/ 336 w 3168"/>
                  <a:gd name="T29" fmla="*/ 305 h 1498"/>
                  <a:gd name="T30" fmla="*/ 240 w 3168"/>
                  <a:gd name="T31" fmla="*/ 209 h 1498"/>
                  <a:gd name="T32" fmla="*/ 96 w 3168"/>
                  <a:gd name="T33" fmla="*/ 65 h 1498"/>
                  <a:gd name="T34" fmla="*/ 0 w 3168"/>
                  <a:gd name="T35" fmla="*/ 10 h 1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8"/>
                  <a:gd name="T55" fmla="*/ 0 h 1498"/>
                  <a:gd name="T56" fmla="*/ 3168 w 3168"/>
                  <a:gd name="T57" fmla="*/ 1498 h 1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8" h="1498">
                    <a:moveTo>
                      <a:pt x="3168" y="1466"/>
                    </a:moveTo>
                    <a:cubicBezTo>
                      <a:pt x="3072" y="1465"/>
                      <a:pt x="2976" y="1464"/>
                      <a:pt x="2928" y="1466"/>
                    </a:cubicBezTo>
                    <a:cubicBezTo>
                      <a:pt x="2880" y="1468"/>
                      <a:pt x="2968" y="1498"/>
                      <a:pt x="2880" y="1479"/>
                    </a:cubicBezTo>
                    <a:cubicBezTo>
                      <a:pt x="2792" y="1460"/>
                      <a:pt x="2512" y="1380"/>
                      <a:pt x="2400" y="1350"/>
                    </a:cubicBezTo>
                    <a:cubicBezTo>
                      <a:pt x="2288" y="1320"/>
                      <a:pt x="2312" y="1327"/>
                      <a:pt x="2208" y="1299"/>
                    </a:cubicBezTo>
                    <a:cubicBezTo>
                      <a:pt x="2104" y="1271"/>
                      <a:pt x="1888" y="1225"/>
                      <a:pt x="1776" y="1183"/>
                    </a:cubicBezTo>
                    <a:cubicBezTo>
                      <a:pt x="1664" y="1141"/>
                      <a:pt x="1616" y="1078"/>
                      <a:pt x="1536" y="1044"/>
                    </a:cubicBezTo>
                    <a:cubicBezTo>
                      <a:pt x="1456" y="1010"/>
                      <a:pt x="1360" y="1015"/>
                      <a:pt x="1296" y="980"/>
                    </a:cubicBezTo>
                    <a:cubicBezTo>
                      <a:pt x="1232" y="945"/>
                      <a:pt x="1200" y="874"/>
                      <a:pt x="1152" y="836"/>
                    </a:cubicBezTo>
                    <a:cubicBezTo>
                      <a:pt x="1104" y="798"/>
                      <a:pt x="1056" y="781"/>
                      <a:pt x="1008" y="753"/>
                    </a:cubicBezTo>
                    <a:cubicBezTo>
                      <a:pt x="960" y="725"/>
                      <a:pt x="920" y="702"/>
                      <a:pt x="864" y="670"/>
                    </a:cubicBezTo>
                    <a:cubicBezTo>
                      <a:pt x="808" y="638"/>
                      <a:pt x="728" y="601"/>
                      <a:pt x="672" y="559"/>
                    </a:cubicBezTo>
                    <a:cubicBezTo>
                      <a:pt x="616" y="517"/>
                      <a:pt x="568" y="448"/>
                      <a:pt x="528" y="415"/>
                    </a:cubicBezTo>
                    <a:cubicBezTo>
                      <a:pt x="488" y="382"/>
                      <a:pt x="464" y="378"/>
                      <a:pt x="432" y="360"/>
                    </a:cubicBezTo>
                    <a:cubicBezTo>
                      <a:pt x="400" y="342"/>
                      <a:pt x="368" y="330"/>
                      <a:pt x="336" y="305"/>
                    </a:cubicBezTo>
                    <a:cubicBezTo>
                      <a:pt x="304" y="280"/>
                      <a:pt x="280" y="249"/>
                      <a:pt x="240" y="209"/>
                    </a:cubicBezTo>
                    <a:cubicBezTo>
                      <a:pt x="200" y="169"/>
                      <a:pt x="136" y="98"/>
                      <a:pt x="96" y="65"/>
                    </a:cubicBezTo>
                    <a:cubicBezTo>
                      <a:pt x="56" y="32"/>
                      <a:pt x="56" y="0"/>
                      <a:pt x="0" y="10"/>
                    </a:cubicBezTo>
                  </a:path>
                </a:pathLst>
              </a:custGeom>
              <a:noFill/>
              <a:ln w="63500">
                <a:solidFill>
                  <a:schemeClr val="tx1"/>
                </a:solidFill>
                <a:round/>
                <a:headEnd/>
                <a:tailEnd/>
              </a:ln>
            </p:spPr>
            <p:txBody>
              <a:bodyPr/>
              <a:lstStyle/>
              <a:p>
                <a:endParaRPr lang="en-US"/>
              </a:p>
            </p:txBody>
          </p:sp>
          <p:sp>
            <p:nvSpPr>
              <p:cNvPr id="49164" name="Freeform 22" descr="Diagonal brick"/>
              <p:cNvSpPr>
                <a:spLocks/>
              </p:cNvSpPr>
              <p:nvPr/>
            </p:nvSpPr>
            <p:spPr bwMode="auto">
              <a:xfrm>
                <a:off x="3984" y="2598"/>
                <a:ext cx="528" cy="1344"/>
              </a:xfrm>
              <a:custGeom>
                <a:avLst/>
                <a:gdLst>
                  <a:gd name="T0" fmla="*/ 0 w 528"/>
                  <a:gd name="T1" fmla="*/ 1152 h 1344"/>
                  <a:gd name="T2" fmla="*/ 96 w 528"/>
                  <a:gd name="T3" fmla="*/ 48 h 1344"/>
                  <a:gd name="T4" fmla="*/ 192 w 528"/>
                  <a:gd name="T5" fmla="*/ 0 h 1344"/>
                  <a:gd name="T6" fmla="*/ 288 w 528"/>
                  <a:gd name="T7" fmla="*/ 0 h 1344"/>
                  <a:gd name="T8" fmla="*/ 336 w 528"/>
                  <a:gd name="T9" fmla="*/ 144 h 1344"/>
                  <a:gd name="T10" fmla="*/ 528 w 528"/>
                  <a:gd name="T11" fmla="*/ 1344 h 1344"/>
                  <a:gd name="T12" fmla="*/ 0 w 528"/>
                  <a:gd name="T13" fmla="*/ 1152 h 1344"/>
                  <a:gd name="T14" fmla="*/ 0 60000 65536"/>
                  <a:gd name="T15" fmla="*/ 0 60000 65536"/>
                  <a:gd name="T16" fmla="*/ 0 60000 65536"/>
                  <a:gd name="T17" fmla="*/ 0 60000 65536"/>
                  <a:gd name="T18" fmla="*/ 0 60000 65536"/>
                  <a:gd name="T19" fmla="*/ 0 60000 65536"/>
                  <a:gd name="T20" fmla="*/ 0 60000 65536"/>
                  <a:gd name="T21" fmla="*/ 0 w 528"/>
                  <a:gd name="T22" fmla="*/ 0 h 1344"/>
                  <a:gd name="T23" fmla="*/ 528 w 528"/>
                  <a:gd name="T24" fmla="*/ 1344 h 1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1344">
                    <a:moveTo>
                      <a:pt x="0" y="1152"/>
                    </a:moveTo>
                    <a:lnTo>
                      <a:pt x="96" y="48"/>
                    </a:lnTo>
                    <a:lnTo>
                      <a:pt x="192" y="0"/>
                    </a:lnTo>
                    <a:lnTo>
                      <a:pt x="288" y="0"/>
                    </a:lnTo>
                    <a:lnTo>
                      <a:pt x="336" y="144"/>
                    </a:lnTo>
                    <a:lnTo>
                      <a:pt x="528" y="1344"/>
                    </a:lnTo>
                    <a:lnTo>
                      <a:pt x="0" y="1152"/>
                    </a:lnTo>
                    <a:close/>
                  </a:path>
                </a:pathLst>
              </a:custGeom>
              <a:pattFill prst="diagBrick">
                <a:fgClr>
                  <a:srgbClr val="993300"/>
                </a:fgClr>
                <a:bgClr>
                  <a:schemeClr val="bg1"/>
                </a:bgClr>
              </a:pattFill>
              <a:ln w="38100">
                <a:solidFill>
                  <a:schemeClr val="tx1"/>
                </a:solidFill>
                <a:round/>
                <a:headEnd/>
                <a:tailEnd/>
              </a:ln>
            </p:spPr>
            <p:txBody>
              <a:bodyPr/>
              <a:lstStyle/>
              <a:p>
                <a:endParaRPr lang="en-US"/>
              </a:p>
            </p:txBody>
          </p:sp>
          <p:sp>
            <p:nvSpPr>
              <p:cNvPr id="49165" name="Line 23"/>
              <p:cNvSpPr>
                <a:spLocks noChangeShapeType="1"/>
              </p:cNvSpPr>
              <p:nvPr/>
            </p:nvSpPr>
            <p:spPr bwMode="auto">
              <a:xfrm>
                <a:off x="3984" y="3558"/>
                <a:ext cx="888" cy="283"/>
              </a:xfrm>
              <a:prstGeom prst="line">
                <a:avLst/>
              </a:prstGeom>
              <a:noFill/>
              <a:ln w="76200">
                <a:solidFill>
                  <a:srgbClr val="3366FF"/>
                </a:solidFill>
                <a:round/>
                <a:headEnd/>
                <a:tailEnd type="triangle" w="med" len="med"/>
              </a:ln>
            </p:spPr>
            <p:txBody>
              <a:bodyPr/>
              <a:lstStyle/>
              <a:p>
                <a:endParaRPr lang="en-US"/>
              </a:p>
            </p:txBody>
          </p:sp>
          <p:sp>
            <p:nvSpPr>
              <p:cNvPr id="49166" name="Line 24"/>
              <p:cNvSpPr>
                <a:spLocks noChangeShapeType="1"/>
              </p:cNvSpPr>
              <p:nvPr/>
            </p:nvSpPr>
            <p:spPr bwMode="auto">
              <a:xfrm flipH="1">
                <a:off x="1968" y="2646"/>
                <a:ext cx="2112" cy="0"/>
              </a:xfrm>
              <a:prstGeom prst="line">
                <a:avLst/>
              </a:prstGeom>
              <a:noFill/>
              <a:ln w="9525">
                <a:solidFill>
                  <a:schemeClr val="tx1"/>
                </a:solidFill>
                <a:round/>
                <a:headEnd/>
                <a:tailEnd/>
              </a:ln>
            </p:spPr>
            <p:txBody>
              <a:bodyPr/>
              <a:lstStyle/>
              <a:p>
                <a:endParaRPr lang="en-US"/>
              </a:p>
            </p:txBody>
          </p:sp>
          <p:sp>
            <p:nvSpPr>
              <p:cNvPr id="49167" name="Text Box 25"/>
              <p:cNvSpPr txBox="1">
                <a:spLocks noChangeArrowheads="1"/>
              </p:cNvSpPr>
              <p:nvPr/>
            </p:nvSpPr>
            <p:spPr bwMode="auto">
              <a:xfrm>
                <a:off x="4728" y="3494"/>
                <a:ext cx="164" cy="230"/>
              </a:xfrm>
              <a:prstGeom prst="rect">
                <a:avLst/>
              </a:prstGeom>
              <a:noFill/>
              <a:ln w="9525">
                <a:noFill/>
                <a:miter lim="800000"/>
                <a:headEnd/>
                <a:tailEnd/>
              </a:ln>
            </p:spPr>
            <p:txBody>
              <a:bodyPr wrap="none" lIns="0" tIns="0" rIns="0" bIns="0">
                <a:spAutoFit/>
              </a:bodyPr>
              <a:lstStyle/>
              <a:p>
                <a:r>
                  <a:rPr lang="en-US" sz="2400" b="1" i="1"/>
                  <a:t>R</a:t>
                </a:r>
                <a:r>
                  <a:rPr lang="en-US" sz="2400" b="1" i="1" baseline="-25000"/>
                  <a:t>t</a:t>
                </a:r>
              </a:p>
            </p:txBody>
          </p:sp>
          <p:sp>
            <p:nvSpPr>
              <p:cNvPr id="49168" name="Text Box 26"/>
              <p:cNvSpPr txBox="1">
                <a:spLocks noChangeArrowheads="1"/>
              </p:cNvSpPr>
              <p:nvPr/>
            </p:nvSpPr>
            <p:spPr bwMode="auto">
              <a:xfrm>
                <a:off x="3336" y="2406"/>
                <a:ext cx="128" cy="230"/>
              </a:xfrm>
              <a:prstGeom prst="rect">
                <a:avLst/>
              </a:prstGeom>
              <a:noFill/>
              <a:ln w="9525">
                <a:noFill/>
                <a:miter lim="800000"/>
                <a:headEnd/>
                <a:tailEnd/>
              </a:ln>
            </p:spPr>
            <p:txBody>
              <a:bodyPr wrap="none" lIns="0" tIns="0" rIns="0" bIns="0">
                <a:spAutoFit/>
              </a:bodyPr>
              <a:lstStyle/>
              <a:p>
                <a:r>
                  <a:rPr lang="en-US" sz="2400" b="1" i="1"/>
                  <a:t>K</a:t>
                </a:r>
                <a:endParaRPr lang="en-US" sz="2400" b="1" i="1" baseline="-25000"/>
              </a:p>
            </p:txBody>
          </p:sp>
          <p:sp>
            <p:nvSpPr>
              <p:cNvPr id="49169" name="Text Box 27"/>
              <p:cNvSpPr txBox="1">
                <a:spLocks noChangeArrowheads="1"/>
              </p:cNvSpPr>
              <p:nvPr/>
            </p:nvSpPr>
            <p:spPr bwMode="auto">
              <a:xfrm>
                <a:off x="3664" y="3134"/>
                <a:ext cx="143" cy="230"/>
              </a:xfrm>
              <a:prstGeom prst="rect">
                <a:avLst/>
              </a:prstGeom>
              <a:noFill/>
              <a:ln w="9525">
                <a:noFill/>
                <a:miter lim="800000"/>
                <a:headEnd/>
                <a:tailEnd/>
              </a:ln>
            </p:spPr>
            <p:txBody>
              <a:bodyPr wrap="none" lIns="0" tIns="0" rIns="0" bIns="0">
                <a:spAutoFit/>
              </a:bodyPr>
              <a:lstStyle/>
              <a:p>
                <a:r>
                  <a:rPr lang="en-US" sz="2400" b="1" i="1"/>
                  <a:t>S</a:t>
                </a:r>
                <a:r>
                  <a:rPr lang="en-US" sz="2400" b="1" i="1" baseline="-25000"/>
                  <a:t>t</a:t>
                </a:r>
              </a:p>
            </p:txBody>
          </p:sp>
          <p:sp>
            <p:nvSpPr>
              <p:cNvPr id="49170" name="Line 28"/>
              <p:cNvSpPr>
                <a:spLocks noChangeShapeType="1"/>
              </p:cNvSpPr>
              <p:nvPr/>
            </p:nvSpPr>
            <p:spPr bwMode="auto">
              <a:xfrm>
                <a:off x="1920" y="2454"/>
                <a:ext cx="576" cy="480"/>
              </a:xfrm>
              <a:prstGeom prst="line">
                <a:avLst/>
              </a:prstGeom>
              <a:noFill/>
              <a:ln w="76200">
                <a:solidFill>
                  <a:srgbClr val="3366FF"/>
                </a:solidFill>
                <a:round/>
                <a:headEnd/>
                <a:tailEnd type="triangle" w="med" len="med"/>
              </a:ln>
            </p:spPr>
            <p:txBody>
              <a:bodyPr/>
              <a:lstStyle/>
              <a:p>
                <a:endParaRPr lang="en-US"/>
              </a:p>
            </p:txBody>
          </p:sp>
          <p:sp>
            <p:nvSpPr>
              <p:cNvPr id="49171" name="Rectangle 29"/>
              <p:cNvSpPr>
                <a:spLocks noChangeArrowheads="1"/>
              </p:cNvSpPr>
              <p:nvPr/>
            </p:nvSpPr>
            <p:spPr bwMode="auto">
              <a:xfrm>
                <a:off x="4504" y="3600"/>
                <a:ext cx="136" cy="224"/>
              </a:xfrm>
              <a:prstGeom prst="rect">
                <a:avLst/>
              </a:prstGeom>
              <a:solidFill>
                <a:srgbClr val="FF0000"/>
              </a:solidFill>
              <a:ln w="19050">
                <a:solidFill>
                  <a:schemeClr val="tx1"/>
                </a:solidFill>
                <a:miter lim="800000"/>
                <a:headEnd/>
                <a:tailEnd/>
              </a:ln>
            </p:spPr>
            <p:txBody>
              <a:bodyPr wrap="none" anchor="ctr"/>
              <a:lstStyle/>
              <a:p>
                <a:endParaRPr lang="en-US"/>
              </a:p>
            </p:txBody>
          </p:sp>
          <p:sp>
            <p:nvSpPr>
              <p:cNvPr id="49172" name="Text Box 30"/>
              <p:cNvSpPr txBox="1">
                <a:spLocks noChangeArrowheads="1"/>
              </p:cNvSpPr>
              <p:nvPr/>
            </p:nvSpPr>
            <p:spPr bwMode="auto">
              <a:xfrm>
                <a:off x="4504" y="3350"/>
                <a:ext cx="153" cy="230"/>
              </a:xfrm>
              <a:prstGeom prst="rect">
                <a:avLst/>
              </a:prstGeom>
              <a:noFill/>
              <a:ln w="9525">
                <a:noFill/>
                <a:miter lim="800000"/>
                <a:headEnd/>
                <a:tailEnd/>
              </a:ln>
            </p:spPr>
            <p:txBody>
              <a:bodyPr wrap="none" lIns="0" tIns="0" rIns="0" bIns="0">
                <a:spAutoFit/>
              </a:bodyPr>
              <a:lstStyle/>
              <a:p>
                <a:r>
                  <a:rPr lang="en-US" sz="2400" b="1" i="1"/>
                  <a:t>P</a:t>
                </a:r>
                <a:r>
                  <a:rPr lang="en-US" sz="2400" b="1" i="1" baseline="-25000"/>
                  <a:t>t</a:t>
                </a:r>
              </a:p>
            </p:txBody>
          </p:sp>
          <p:sp>
            <p:nvSpPr>
              <p:cNvPr id="49173" name="Line 31"/>
              <p:cNvSpPr>
                <a:spLocks noChangeShapeType="1"/>
              </p:cNvSpPr>
              <p:nvPr/>
            </p:nvSpPr>
            <p:spPr bwMode="auto">
              <a:xfrm>
                <a:off x="4128" y="3032"/>
                <a:ext cx="984" cy="0"/>
              </a:xfrm>
              <a:prstGeom prst="line">
                <a:avLst/>
              </a:prstGeom>
              <a:noFill/>
              <a:ln w="9525">
                <a:solidFill>
                  <a:schemeClr val="tx1"/>
                </a:solidFill>
                <a:round/>
                <a:headEnd/>
                <a:tailEnd/>
              </a:ln>
            </p:spPr>
            <p:txBody>
              <a:bodyPr/>
              <a:lstStyle/>
              <a:p>
                <a:endParaRPr lang="en-US"/>
              </a:p>
            </p:txBody>
          </p:sp>
          <p:sp>
            <p:nvSpPr>
              <p:cNvPr id="49174" name="Line 32"/>
              <p:cNvSpPr>
                <a:spLocks noChangeShapeType="1"/>
              </p:cNvSpPr>
              <p:nvPr/>
            </p:nvSpPr>
            <p:spPr bwMode="auto">
              <a:xfrm>
                <a:off x="5008" y="3032"/>
                <a:ext cx="0" cy="784"/>
              </a:xfrm>
              <a:prstGeom prst="line">
                <a:avLst/>
              </a:prstGeom>
              <a:noFill/>
              <a:ln w="9525">
                <a:solidFill>
                  <a:schemeClr val="tx1"/>
                </a:solidFill>
                <a:round/>
                <a:headEnd type="triangle" w="med" len="med"/>
                <a:tailEnd type="triangle" w="med" len="med"/>
              </a:ln>
            </p:spPr>
            <p:txBody>
              <a:bodyPr/>
              <a:lstStyle/>
              <a:p>
                <a:endParaRPr lang="en-US"/>
              </a:p>
            </p:txBody>
          </p:sp>
          <p:sp>
            <p:nvSpPr>
              <p:cNvPr id="49175" name="Text Box 33"/>
              <p:cNvSpPr txBox="1">
                <a:spLocks noChangeArrowheads="1"/>
              </p:cNvSpPr>
              <p:nvPr/>
            </p:nvSpPr>
            <p:spPr bwMode="auto">
              <a:xfrm>
                <a:off x="4936" y="3310"/>
                <a:ext cx="185" cy="230"/>
              </a:xfrm>
              <a:prstGeom prst="rect">
                <a:avLst/>
              </a:prstGeom>
              <a:solidFill>
                <a:schemeClr val="bg1"/>
              </a:solidFill>
              <a:ln w="9525">
                <a:noFill/>
                <a:miter lim="800000"/>
                <a:headEnd/>
                <a:tailEnd/>
              </a:ln>
            </p:spPr>
            <p:txBody>
              <a:bodyPr wrap="none" lIns="0" tIns="0" rIns="0" bIns="0">
                <a:spAutoFit/>
              </a:bodyPr>
              <a:lstStyle/>
              <a:p>
                <a:r>
                  <a:rPr lang="en-US" sz="2400" b="1" i="1"/>
                  <a:t>H</a:t>
                </a:r>
                <a:r>
                  <a:rPr lang="en-US" sz="2400" b="1" i="1" baseline="-25000"/>
                  <a:t>t</a:t>
                </a:r>
              </a:p>
            </p:txBody>
          </p:sp>
          <p:sp>
            <p:nvSpPr>
              <p:cNvPr id="49176" name="Freeform 34"/>
              <p:cNvSpPr>
                <a:spLocks/>
              </p:cNvSpPr>
              <p:nvPr/>
            </p:nvSpPr>
            <p:spPr bwMode="auto">
              <a:xfrm>
                <a:off x="2800" y="2736"/>
                <a:ext cx="640" cy="448"/>
              </a:xfrm>
              <a:custGeom>
                <a:avLst/>
                <a:gdLst>
                  <a:gd name="T0" fmla="*/ 640 w 640"/>
                  <a:gd name="T1" fmla="*/ 448 h 448"/>
                  <a:gd name="T2" fmla="*/ 560 w 640"/>
                  <a:gd name="T3" fmla="*/ 424 h 448"/>
                  <a:gd name="T4" fmla="*/ 536 w 640"/>
                  <a:gd name="T5" fmla="*/ 312 h 448"/>
                  <a:gd name="T6" fmla="*/ 392 w 640"/>
                  <a:gd name="T7" fmla="*/ 280 h 448"/>
                  <a:gd name="T8" fmla="*/ 312 w 640"/>
                  <a:gd name="T9" fmla="*/ 168 h 448"/>
                  <a:gd name="T10" fmla="*/ 144 w 640"/>
                  <a:gd name="T11" fmla="*/ 144 h 448"/>
                  <a:gd name="T12" fmla="*/ 144 w 640"/>
                  <a:gd name="T13" fmla="*/ 88 h 448"/>
                  <a:gd name="T14" fmla="*/ 0 w 640"/>
                  <a:gd name="T15" fmla="*/ 0 h 448"/>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448"/>
                  <a:gd name="T26" fmla="*/ 640 w 640"/>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448">
                    <a:moveTo>
                      <a:pt x="640" y="448"/>
                    </a:moveTo>
                    <a:cubicBezTo>
                      <a:pt x="608" y="447"/>
                      <a:pt x="577" y="447"/>
                      <a:pt x="560" y="424"/>
                    </a:cubicBezTo>
                    <a:cubicBezTo>
                      <a:pt x="543" y="401"/>
                      <a:pt x="564" y="336"/>
                      <a:pt x="536" y="312"/>
                    </a:cubicBezTo>
                    <a:cubicBezTo>
                      <a:pt x="508" y="288"/>
                      <a:pt x="429" y="304"/>
                      <a:pt x="392" y="280"/>
                    </a:cubicBezTo>
                    <a:cubicBezTo>
                      <a:pt x="355" y="256"/>
                      <a:pt x="353" y="191"/>
                      <a:pt x="312" y="168"/>
                    </a:cubicBezTo>
                    <a:cubicBezTo>
                      <a:pt x="271" y="145"/>
                      <a:pt x="172" y="157"/>
                      <a:pt x="144" y="144"/>
                    </a:cubicBezTo>
                    <a:cubicBezTo>
                      <a:pt x="116" y="131"/>
                      <a:pt x="168" y="112"/>
                      <a:pt x="144" y="88"/>
                    </a:cubicBezTo>
                    <a:cubicBezTo>
                      <a:pt x="120" y="64"/>
                      <a:pt x="60" y="32"/>
                      <a:pt x="0" y="0"/>
                    </a:cubicBezTo>
                  </a:path>
                </a:pathLst>
              </a:custGeom>
              <a:noFill/>
              <a:ln w="38100">
                <a:solidFill>
                  <a:srgbClr val="3366FF"/>
                </a:solidFill>
                <a:round/>
                <a:headEnd/>
                <a:tailEnd type="triangle" w="med" len="med"/>
              </a:ln>
            </p:spPr>
            <p:txBody>
              <a:bodyPr/>
              <a:lstStyle/>
              <a:p>
                <a:endParaRPr lang="en-US"/>
              </a:p>
            </p:txBody>
          </p:sp>
          <p:sp>
            <p:nvSpPr>
              <p:cNvPr id="49177" name="Text Box 35"/>
              <p:cNvSpPr txBox="1">
                <a:spLocks noChangeArrowheads="1"/>
              </p:cNvSpPr>
              <p:nvPr/>
            </p:nvSpPr>
            <p:spPr bwMode="auto">
              <a:xfrm>
                <a:off x="2616" y="2694"/>
                <a:ext cx="153" cy="230"/>
              </a:xfrm>
              <a:prstGeom prst="rect">
                <a:avLst/>
              </a:prstGeom>
              <a:noFill/>
              <a:ln w="9525">
                <a:noFill/>
                <a:miter lim="800000"/>
                <a:headEnd/>
                <a:tailEnd/>
              </a:ln>
            </p:spPr>
            <p:txBody>
              <a:bodyPr wrap="none" lIns="0" tIns="0" rIns="0" bIns="0">
                <a:spAutoFit/>
              </a:bodyPr>
              <a:lstStyle/>
              <a:p>
                <a:r>
                  <a:rPr lang="en-US" sz="2400" b="1" i="1"/>
                  <a:t>L</a:t>
                </a:r>
                <a:r>
                  <a:rPr lang="en-US" sz="2400" b="1" i="1" baseline="-25000"/>
                  <a:t>t</a:t>
                </a:r>
              </a:p>
            </p:txBody>
          </p:sp>
        </p:grpSp>
      </p:grpSp>
      <p:sp>
        <p:nvSpPr>
          <p:cNvPr id="49156" name="Text Box 36"/>
          <p:cNvSpPr txBox="1">
            <a:spLocks noChangeArrowheads="1"/>
          </p:cNvSpPr>
          <p:nvPr/>
        </p:nvSpPr>
        <p:spPr bwMode="auto">
          <a:xfrm>
            <a:off x="2667000" y="3590925"/>
            <a:ext cx="277813" cy="365125"/>
          </a:xfrm>
          <a:prstGeom prst="rect">
            <a:avLst/>
          </a:prstGeom>
          <a:noFill/>
          <a:ln w="9525">
            <a:noFill/>
            <a:miter lim="800000"/>
            <a:headEnd/>
            <a:tailEnd/>
          </a:ln>
        </p:spPr>
        <p:txBody>
          <a:bodyPr wrap="none" lIns="0" tIns="0" rIns="0" bIns="0">
            <a:spAutoFit/>
          </a:bodyPr>
          <a:lstStyle/>
          <a:p>
            <a:r>
              <a:rPr lang="en-US" sz="2400" b="1" i="1"/>
              <a:t>Q</a:t>
            </a:r>
            <a:r>
              <a:rPr lang="en-US" sz="2400" b="1" i="1" baseline="-25000"/>
              <a:t>t</a:t>
            </a:r>
          </a:p>
        </p:txBody>
      </p:sp>
      <p:sp>
        <p:nvSpPr>
          <p:cNvPr id="37" name="Slide Number Placeholder 36"/>
          <p:cNvSpPr>
            <a:spLocks noGrp="1"/>
          </p:cNvSpPr>
          <p:nvPr>
            <p:ph type="sldNum" sz="quarter" idx="12"/>
          </p:nvPr>
        </p:nvSpPr>
        <p:spPr/>
        <p:txBody>
          <a:bodyPr/>
          <a:lstStyle/>
          <a:p>
            <a:pPr>
              <a:defRPr/>
            </a:pPr>
            <a:fld id="{FB6391DF-1079-4C40-B73D-F6E66BF99B94}"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AutoShape 4"/>
          <p:cNvSpPr>
            <a:spLocks noGrp="1" noChangeArrowheads="1"/>
          </p:cNvSpPr>
          <p:nvPr>
            <p:ph type="title"/>
          </p:nvPr>
        </p:nvSpPr>
        <p:spPr/>
        <p:txBody>
          <a:bodyPr/>
          <a:lstStyle/>
          <a:p>
            <a:pPr eaLnBrk="1" hangingPunct="1"/>
            <a:r>
              <a:rPr lang="en-US" sz="3200" smtClean="0"/>
              <a:t>Schematic Representation of a System</a:t>
            </a:r>
          </a:p>
        </p:txBody>
      </p:sp>
      <p:grpSp>
        <p:nvGrpSpPr>
          <p:cNvPr id="22531" name="Group 5"/>
          <p:cNvGrpSpPr>
            <a:grpSpLocks/>
          </p:cNvGrpSpPr>
          <p:nvPr/>
        </p:nvGrpSpPr>
        <p:grpSpPr bwMode="auto">
          <a:xfrm>
            <a:off x="1600200" y="2971800"/>
            <a:ext cx="5992813" cy="1738313"/>
            <a:chOff x="954" y="2732"/>
            <a:chExt cx="3486" cy="1095"/>
          </a:xfrm>
        </p:grpSpPr>
        <p:sp>
          <p:nvSpPr>
            <p:cNvPr id="22534" name="Rectangle 6"/>
            <p:cNvSpPr>
              <a:spLocks noChangeArrowheads="1"/>
            </p:cNvSpPr>
            <p:nvPr/>
          </p:nvSpPr>
          <p:spPr bwMode="auto">
            <a:xfrm>
              <a:off x="2070" y="3120"/>
              <a:ext cx="1218" cy="384"/>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latin typeface="Garamond" pitchFamily="18" charset="0"/>
                </a:rPr>
                <a:t>System</a:t>
              </a:r>
            </a:p>
          </p:txBody>
        </p:sp>
        <p:sp>
          <p:nvSpPr>
            <p:cNvPr id="22535" name="AutoShape 7"/>
            <p:cNvSpPr>
              <a:spLocks noChangeArrowheads="1"/>
            </p:cNvSpPr>
            <p:nvPr/>
          </p:nvSpPr>
          <p:spPr bwMode="auto">
            <a:xfrm>
              <a:off x="954" y="3165"/>
              <a:ext cx="1074" cy="306"/>
            </a:xfrm>
            <a:prstGeom prst="rightArrow">
              <a:avLst>
                <a:gd name="adj1" fmla="val 50000"/>
                <a:gd name="adj2" fmla="val 87745"/>
              </a:avLst>
            </a:prstGeom>
            <a:solidFill>
              <a:schemeClr val="accent1"/>
            </a:solidFill>
            <a:ln w="9525">
              <a:solidFill>
                <a:schemeClr val="tx1"/>
              </a:solidFill>
              <a:miter lim="800000"/>
              <a:headEnd/>
              <a:tailEnd/>
            </a:ln>
          </p:spPr>
          <p:txBody>
            <a:bodyPr wrap="none" anchor="ctr"/>
            <a:lstStyle/>
            <a:p>
              <a:pPr algn="ctr" eaLnBrk="0" hangingPunct="0"/>
              <a:r>
                <a:rPr lang="en-US">
                  <a:latin typeface="Garamond" pitchFamily="18" charset="0"/>
                </a:rPr>
                <a:t>Inputs, I</a:t>
              </a:r>
            </a:p>
          </p:txBody>
        </p:sp>
        <p:sp>
          <p:nvSpPr>
            <p:cNvPr id="22536" name="AutoShape 8"/>
            <p:cNvSpPr>
              <a:spLocks noChangeArrowheads="1"/>
            </p:cNvSpPr>
            <p:nvPr/>
          </p:nvSpPr>
          <p:spPr bwMode="auto">
            <a:xfrm>
              <a:off x="3366" y="3147"/>
              <a:ext cx="1074" cy="342"/>
            </a:xfrm>
            <a:prstGeom prst="rightArrow">
              <a:avLst>
                <a:gd name="adj1" fmla="val 50000"/>
                <a:gd name="adj2" fmla="val 78509"/>
              </a:avLst>
            </a:prstGeom>
            <a:solidFill>
              <a:schemeClr val="accent1"/>
            </a:solidFill>
            <a:ln w="9525">
              <a:solidFill>
                <a:schemeClr val="tx1"/>
              </a:solidFill>
              <a:miter lim="800000"/>
              <a:headEnd/>
              <a:tailEnd/>
            </a:ln>
          </p:spPr>
          <p:txBody>
            <a:bodyPr wrap="none" anchor="ctr"/>
            <a:lstStyle/>
            <a:p>
              <a:pPr algn="ctr" eaLnBrk="0" hangingPunct="0"/>
              <a:r>
                <a:rPr lang="en-US">
                  <a:latin typeface="Garamond" pitchFamily="18" charset="0"/>
                </a:rPr>
                <a:t>Outputs, Q</a:t>
              </a:r>
            </a:p>
          </p:txBody>
        </p:sp>
        <p:sp>
          <p:nvSpPr>
            <p:cNvPr id="22537" name="AutoShape 9"/>
            <p:cNvSpPr>
              <a:spLocks noChangeArrowheads="1"/>
            </p:cNvSpPr>
            <p:nvPr/>
          </p:nvSpPr>
          <p:spPr bwMode="auto">
            <a:xfrm rot="16200000" flipH="1">
              <a:off x="2529" y="2703"/>
              <a:ext cx="312" cy="516"/>
            </a:xfrm>
            <a:custGeom>
              <a:avLst/>
              <a:gdLst>
                <a:gd name="T0" fmla="*/ 3 w 21600"/>
                <a:gd name="T1" fmla="*/ 0 h 21600"/>
                <a:gd name="T2" fmla="*/ 3 w 21600"/>
                <a:gd name="T3" fmla="*/ 7 h 21600"/>
                <a:gd name="T4" fmla="*/ 1 w 21600"/>
                <a:gd name="T5" fmla="*/ 12 h 21600"/>
                <a:gd name="T6" fmla="*/ 5 w 21600"/>
                <a:gd name="T7" fmla="*/ 3 h 21600"/>
                <a:gd name="T8" fmla="*/ 17694720 60000 65536"/>
                <a:gd name="T9" fmla="*/ 5898240 60000 65536"/>
                <a:gd name="T10" fmla="*/ 5898240 60000 65536"/>
                <a:gd name="T11" fmla="*/ 0 60000 65536"/>
                <a:gd name="T12" fmla="*/ 12462 w 21600"/>
                <a:gd name="T13" fmla="*/ 2930 h 21600"/>
                <a:gd name="T14" fmla="*/ 18208 w 21600"/>
                <a:gd name="T15" fmla="*/ 925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vert="eaVert" wrap="none" anchor="ctr"/>
            <a:lstStyle/>
            <a:p>
              <a:pPr algn="ctr" eaLnBrk="0" hangingPunct="0"/>
              <a:endParaRPr lang="en-US">
                <a:latin typeface="Garamond" pitchFamily="18" charset="0"/>
              </a:endParaRPr>
            </a:p>
          </p:txBody>
        </p:sp>
        <p:sp>
          <p:nvSpPr>
            <p:cNvPr id="22538" name="AutoShape 10"/>
            <p:cNvSpPr>
              <a:spLocks noChangeArrowheads="1"/>
            </p:cNvSpPr>
            <p:nvPr/>
          </p:nvSpPr>
          <p:spPr bwMode="auto">
            <a:xfrm rot="5400000" flipH="1" flipV="1">
              <a:off x="1488" y="3429"/>
              <a:ext cx="372" cy="330"/>
            </a:xfrm>
            <a:custGeom>
              <a:avLst/>
              <a:gdLst>
                <a:gd name="T0" fmla="*/ 4 w 21600"/>
                <a:gd name="T1" fmla="*/ 0 h 21600"/>
                <a:gd name="T2" fmla="*/ 4 w 21600"/>
                <a:gd name="T3" fmla="*/ 3 h 21600"/>
                <a:gd name="T4" fmla="*/ 1 w 21600"/>
                <a:gd name="T5" fmla="*/ 5 h 21600"/>
                <a:gd name="T6" fmla="*/ 6 w 21600"/>
                <a:gd name="T7" fmla="*/ 1 h 21600"/>
                <a:gd name="T8" fmla="*/ 17694720 60000 65536"/>
                <a:gd name="T9" fmla="*/ 5898240 60000 65536"/>
                <a:gd name="T10" fmla="*/ 5898240 60000 65536"/>
                <a:gd name="T11" fmla="*/ 0 60000 65536"/>
                <a:gd name="T12" fmla="*/ 12426 w 21600"/>
                <a:gd name="T13" fmla="*/ 2880 h 21600"/>
                <a:gd name="T14" fmla="*/ 18232 w 21600"/>
                <a:gd name="T15" fmla="*/ 922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2539" name="Text Box 11"/>
            <p:cNvSpPr txBox="1">
              <a:spLocks noChangeArrowheads="1"/>
            </p:cNvSpPr>
            <p:nvPr/>
          </p:nvSpPr>
          <p:spPr bwMode="auto">
            <a:xfrm>
              <a:off x="2924" y="2732"/>
              <a:ext cx="856" cy="231"/>
            </a:xfrm>
            <a:prstGeom prst="rect">
              <a:avLst/>
            </a:prstGeom>
            <a:noFill/>
            <a:ln w="9525">
              <a:noFill/>
              <a:miter lim="800000"/>
              <a:headEnd/>
              <a:tailEnd/>
            </a:ln>
          </p:spPr>
          <p:txBody>
            <a:bodyPr wrap="none">
              <a:spAutoFit/>
            </a:bodyPr>
            <a:lstStyle/>
            <a:p>
              <a:pPr eaLnBrk="0" hangingPunct="0"/>
              <a:r>
                <a:rPr lang="en-US">
                  <a:latin typeface="Garamond" pitchFamily="18" charset="0"/>
                </a:rPr>
                <a:t>Parameters, </a:t>
              </a:r>
              <a:r>
                <a:rPr lang="en-US">
                  <a:latin typeface="Symbol" pitchFamily="18" charset="2"/>
                </a:rPr>
                <a:t>b</a:t>
              </a:r>
            </a:p>
          </p:txBody>
        </p:sp>
        <p:sp>
          <p:nvSpPr>
            <p:cNvPr id="22540" name="Text Box 12"/>
            <p:cNvSpPr txBox="1">
              <a:spLocks noChangeArrowheads="1"/>
            </p:cNvSpPr>
            <p:nvPr/>
          </p:nvSpPr>
          <p:spPr bwMode="auto">
            <a:xfrm>
              <a:off x="1814" y="3596"/>
              <a:ext cx="678" cy="231"/>
            </a:xfrm>
            <a:prstGeom prst="rect">
              <a:avLst/>
            </a:prstGeom>
            <a:noFill/>
            <a:ln w="9525">
              <a:noFill/>
              <a:miter lim="800000"/>
              <a:headEnd/>
              <a:tailEnd/>
            </a:ln>
          </p:spPr>
          <p:txBody>
            <a:bodyPr wrap="none">
              <a:spAutoFit/>
            </a:bodyPr>
            <a:lstStyle/>
            <a:p>
              <a:pPr eaLnBrk="0" hangingPunct="0"/>
              <a:r>
                <a:rPr lang="en-US">
                  <a:latin typeface="Garamond" pitchFamily="18" charset="0"/>
                </a:rPr>
                <a:t>Policies, </a:t>
              </a:r>
              <a:r>
                <a:rPr lang="en-US">
                  <a:latin typeface="Symbol" pitchFamily="18" charset="2"/>
                </a:rPr>
                <a:t>a</a:t>
              </a:r>
            </a:p>
          </p:txBody>
        </p:sp>
      </p:grpSp>
      <p:sp>
        <p:nvSpPr>
          <p:cNvPr id="22532" name="Text Box 21"/>
          <p:cNvSpPr txBox="1">
            <a:spLocks noChangeArrowheads="1"/>
          </p:cNvSpPr>
          <p:nvPr/>
        </p:nvSpPr>
        <p:spPr bwMode="auto">
          <a:xfrm>
            <a:off x="4267200" y="4572000"/>
            <a:ext cx="2386013" cy="641350"/>
          </a:xfrm>
          <a:prstGeom prst="rect">
            <a:avLst/>
          </a:prstGeom>
          <a:noFill/>
          <a:ln w="9525">
            <a:noFill/>
            <a:miter lim="800000"/>
            <a:headEnd/>
            <a:tailEnd/>
          </a:ln>
        </p:spPr>
        <p:txBody>
          <a:bodyPr wrap="none">
            <a:spAutoFit/>
          </a:bodyPr>
          <a:lstStyle/>
          <a:p>
            <a:pPr eaLnBrk="0" hangingPunct="0"/>
            <a:r>
              <a:rPr lang="en-US">
                <a:latin typeface="Garamond" pitchFamily="18" charset="0"/>
              </a:rPr>
              <a:t>Transformation function</a:t>
            </a:r>
          </a:p>
          <a:p>
            <a:pPr eaLnBrk="0" hangingPunct="0"/>
            <a:r>
              <a:rPr lang="en-US" i="1">
                <a:latin typeface="Garamond" pitchFamily="18" charset="0"/>
              </a:rPr>
              <a:t>Q</a:t>
            </a:r>
            <a:r>
              <a:rPr lang="en-US">
                <a:latin typeface="Garamond" pitchFamily="18" charset="0"/>
              </a:rPr>
              <a:t>(</a:t>
            </a:r>
            <a:r>
              <a:rPr lang="en-US" i="1">
                <a:latin typeface="Garamond" pitchFamily="18" charset="0"/>
              </a:rPr>
              <a:t>t</a:t>
            </a:r>
            <a:r>
              <a:rPr lang="en-US">
                <a:latin typeface="Garamond" pitchFamily="18" charset="0"/>
              </a:rPr>
              <a:t>) = </a:t>
            </a:r>
            <a:r>
              <a:rPr lang="en-US">
                <a:latin typeface="Symbol" pitchFamily="18" charset="2"/>
              </a:rPr>
              <a:t>W</a:t>
            </a:r>
            <a:r>
              <a:rPr lang="en-US">
                <a:latin typeface="Garamond" pitchFamily="18" charset="0"/>
              </a:rPr>
              <a:t>[</a:t>
            </a:r>
            <a:r>
              <a:rPr lang="en-US">
                <a:latin typeface="Symbol" pitchFamily="18" charset="2"/>
              </a:rPr>
              <a:t>a</a:t>
            </a:r>
            <a:r>
              <a:rPr lang="en-US">
                <a:latin typeface="Garamond" pitchFamily="18" charset="0"/>
              </a:rPr>
              <a:t>(</a:t>
            </a:r>
            <a:r>
              <a:rPr lang="en-US" i="1">
                <a:latin typeface="Garamond" pitchFamily="18" charset="0"/>
              </a:rPr>
              <a:t>t</a:t>
            </a:r>
            <a:r>
              <a:rPr lang="en-US">
                <a:latin typeface="Garamond" pitchFamily="18" charset="0"/>
              </a:rPr>
              <a:t>), </a:t>
            </a:r>
            <a:r>
              <a:rPr lang="en-US">
                <a:latin typeface="Symbol" pitchFamily="18" charset="2"/>
              </a:rPr>
              <a:t>b</a:t>
            </a:r>
            <a:r>
              <a:rPr lang="en-US">
                <a:latin typeface="Garamond" pitchFamily="18" charset="0"/>
              </a:rPr>
              <a:t>(</a:t>
            </a:r>
            <a:r>
              <a:rPr lang="en-US" i="1">
                <a:latin typeface="Garamond" pitchFamily="18" charset="0"/>
              </a:rPr>
              <a:t>t</a:t>
            </a:r>
            <a:r>
              <a:rPr lang="en-US">
                <a:latin typeface="Garamond" pitchFamily="18" charset="0"/>
              </a:rPr>
              <a:t>)]*</a:t>
            </a:r>
            <a:r>
              <a:rPr lang="en-US" i="1">
                <a:latin typeface="Garamond" pitchFamily="18" charset="0"/>
              </a:rPr>
              <a:t>I</a:t>
            </a:r>
            <a:r>
              <a:rPr lang="en-US">
                <a:latin typeface="Garamond" pitchFamily="18" charset="0"/>
              </a:rPr>
              <a:t>(</a:t>
            </a:r>
            <a:r>
              <a:rPr lang="en-US" i="1">
                <a:latin typeface="Garamond" pitchFamily="18" charset="0"/>
              </a:rPr>
              <a:t>t</a:t>
            </a:r>
            <a:r>
              <a:rPr lang="en-US">
                <a:latin typeface="Garamond" pitchFamily="18" charset="0"/>
              </a:rPr>
              <a:t>)</a:t>
            </a:r>
          </a:p>
        </p:txBody>
      </p:sp>
      <p:sp>
        <p:nvSpPr>
          <p:cNvPr id="22533" name="Line 22"/>
          <p:cNvSpPr>
            <a:spLocks noChangeShapeType="1"/>
          </p:cNvSpPr>
          <p:nvPr/>
        </p:nvSpPr>
        <p:spPr bwMode="auto">
          <a:xfrm flipH="1" flipV="1">
            <a:off x="4724400" y="4191000"/>
            <a:ext cx="304800" cy="457200"/>
          </a:xfrm>
          <a:prstGeom prst="line">
            <a:avLst/>
          </a:prstGeom>
          <a:noFill/>
          <a:ln w="57150">
            <a:solidFill>
              <a:schemeClr val="tx1"/>
            </a:solidFill>
            <a:round/>
            <a:headEnd/>
            <a:tailEnd type="triangle" w="med" len="med"/>
          </a:ln>
        </p:spPr>
        <p:txBody>
          <a:bodyPr/>
          <a:lstStyle/>
          <a:p>
            <a:endParaRPr lang="en-US"/>
          </a:p>
        </p:txBody>
      </p:sp>
      <p:cxnSp>
        <p:nvCxnSpPr>
          <p:cNvPr id="22543" name="AutoShape 15"/>
          <p:cNvCxnSpPr>
            <a:cxnSpLocks noChangeShapeType="1"/>
            <a:stCxn id="22536" idx="3"/>
            <a:endCxn id="22535" idx="1"/>
          </p:cNvCxnSpPr>
          <p:nvPr/>
        </p:nvCxnSpPr>
        <p:spPr bwMode="auto">
          <a:xfrm flipH="1">
            <a:off x="1600200" y="3902075"/>
            <a:ext cx="5992813" cy="1588"/>
          </a:xfrm>
          <a:prstGeom prst="bentConnector5">
            <a:avLst>
              <a:gd name="adj1" fmla="val -3787"/>
              <a:gd name="adj2" fmla="val 104500000"/>
              <a:gd name="adj3" fmla="val 103815"/>
            </a:avLst>
          </a:prstGeom>
          <a:noFill/>
          <a:ln w="12700" cap="sq">
            <a:solidFill>
              <a:schemeClr val="tx1"/>
            </a:solidFill>
            <a:miter lim="800000"/>
            <a:headEnd type="none" w="sm" len="sm"/>
            <a:tailEnd type="triangle" w="sm" len="sm"/>
          </a:ln>
          <a:effectLst/>
        </p:spPr>
      </p:cxnSp>
      <p:sp>
        <p:nvSpPr>
          <p:cNvPr id="22544" name="Text Box 21"/>
          <p:cNvSpPr txBox="1">
            <a:spLocks noChangeArrowheads="1"/>
          </p:cNvSpPr>
          <p:nvPr/>
        </p:nvSpPr>
        <p:spPr bwMode="auto">
          <a:xfrm>
            <a:off x="3581400" y="5562600"/>
            <a:ext cx="1030288" cy="366713"/>
          </a:xfrm>
          <a:prstGeom prst="rect">
            <a:avLst/>
          </a:prstGeom>
          <a:noFill/>
          <a:ln w="9525">
            <a:noFill/>
            <a:miter lim="800000"/>
            <a:headEnd/>
            <a:tailEnd/>
          </a:ln>
        </p:spPr>
        <p:txBody>
          <a:bodyPr wrap="none">
            <a:spAutoFit/>
          </a:bodyPr>
          <a:lstStyle/>
          <a:p>
            <a:pPr eaLnBrk="0" hangingPunct="0"/>
            <a:r>
              <a:rPr lang="en-US">
                <a:latin typeface="Garamond" pitchFamily="18" charset="0"/>
              </a:rPr>
              <a:t>Feedback</a:t>
            </a:r>
          </a:p>
        </p:txBody>
      </p:sp>
      <p:sp>
        <p:nvSpPr>
          <p:cNvPr id="15" name="Slide Number Placeholder 14"/>
          <p:cNvSpPr>
            <a:spLocks noGrp="1"/>
          </p:cNvSpPr>
          <p:nvPr>
            <p:ph type="sldNum" sz="quarter" idx="12"/>
          </p:nvPr>
        </p:nvSpPr>
        <p:spPr/>
        <p:txBody>
          <a:bodyPr/>
          <a:lstStyle/>
          <a:p>
            <a:pPr>
              <a:defRPr/>
            </a:pPr>
            <a:fld id="{3054980F-AC86-478E-9F6F-AE8C9BD52225}" type="slidenum">
              <a:rPr lang="en-US" smtClean="0"/>
              <a:pPr>
                <a:defRPr/>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19100" y="239713"/>
            <a:ext cx="5041900" cy="1139825"/>
          </a:xfrm>
          <a:noFill/>
        </p:spPr>
        <p:txBody>
          <a:bodyPr lIns="0" rIns="0"/>
          <a:lstStyle/>
          <a:p>
            <a:r>
              <a:rPr lang="en-US" sz="3600" b="1" smtClean="0"/>
              <a:t>Reservoir with Power</a:t>
            </a:r>
          </a:p>
        </p:txBody>
      </p:sp>
      <p:graphicFrame>
        <p:nvGraphicFramePr>
          <p:cNvPr id="9218" name="Object 2"/>
          <p:cNvGraphicFramePr>
            <a:graphicFrameLocks noChangeAspect="1"/>
          </p:cNvGraphicFramePr>
          <p:nvPr>
            <p:ph sz="half" idx="1"/>
          </p:nvPr>
        </p:nvGraphicFramePr>
        <p:xfrm>
          <a:off x="1154113" y="2205038"/>
          <a:ext cx="2706687" cy="3878262"/>
        </p:xfrm>
        <a:graphic>
          <a:graphicData uri="http://schemas.openxmlformats.org/presentationml/2006/ole">
            <p:oleObj spid="_x0000_s9218" name="Equation" r:id="rId4" imgW="1879560" imgH="2692080" progId="Equation.3">
              <p:embed/>
            </p:oleObj>
          </a:graphicData>
        </a:graphic>
      </p:graphicFrame>
      <p:grpSp>
        <p:nvGrpSpPr>
          <p:cNvPr id="9220" name="Group 4"/>
          <p:cNvGrpSpPr>
            <a:grpSpLocks/>
          </p:cNvGrpSpPr>
          <p:nvPr/>
        </p:nvGrpSpPr>
        <p:grpSpPr bwMode="auto">
          <a:xfrm>
            <a:off x="5334000" y="1524000"/>
            <a:ext cx="2705100" cy="1311275"/>
            <a:chOff x="3492" y="167"/>
            <a:chExt cx="1704" cy="826"/>
          </a:xfrm>
        </p:grpSpPr>
        <p:sp>
          <p:nvSpPr>
            <p:cNvPr id="9223" name="Text Box 5"/>
            <p:cNvSpPr txBox="1">
              <a:spLocks noChangeArrowheads="1"/>
            </p:cNvSpPr>
            <p:nvPr/>
          </p:nvSpPr>
          <p:spPr bwMode="auto">
            <a:xfrm>
              <a:off x="4148" y="743"/>
              <a:ext cx="376" cy="250"/>
            </a:xfrm>
            <a:prstGeom prst="rect">
              <a:avLst/>
            </a:prstGeom>
            <a:noFill/>
            <a:ln w="9525">
              <a:noFill/>
              <a:miter lim="800000"/>
              <a:headEnd/>
              <a:tailEnd/>
            </a:ln>
          </p:spPr>
          <p:txBody>
            <a:bodyPr>
              <a:spAutoFit/>
            </a:bodyPr>
            <a:lstStyle/>
            <a:p>
              <a:pPr algn="ctr"/>
              <a:r>
                <a:rPr kumimoji="1" lang="en-US" sz="2000" b="1" i="1"/>
                <a:t>K</a:t>
              </a:r>
              <a:endParaRPr kumimoji="1" lang="en-US" sz="2000" b="1" i="1" baseline="-25000"/>
            </a:p>
          </p:txBody>
        </p:sp>
        <p:sp>
          <p:nvSpPr>
            <p:cNvPr id="9224" name="Text Box 6"/>
            <p:cNvSpPr txBox="1">
              <a:spLocks noChangeArrowheads="1"/>
            </p:cNvSpPr>
            <p:nvPr/>
          </p:nvSpPr>
          <p:spPr bwMode="auto">
            <a:xfrm>
              <a:off x="3492" y="471"/>
              <a:ext cx="376" cy="250"/>
            </a:xfrm>
            <a:prstGeom prst="rect">
              <a:avLst/>
            </a:prstGeom>
            <a:noFill/>
            <a:ln w="9525">
              <a:noFill/>
              <a:miter lim="800000"/>
              <a:headEnd/>
              <a:tailEnd/>
            </a:ln>
          </p:spPr>
          <p:txBody>
            <a:bodyPr>
              <a:spAutoFit/>
            </a:bodyPr>
            <a:lstStyle/>
            <a:p>
              <a:pPr algn="ctr"/>
              <a:r>
                <a:rPr kumimoji="1" lang="en-US" sz="2000" b="1" i="1"/>
                <a:t>Q</a:t>
              </a:r>
              <a:r>
                <a:rPr kumimoji="1" lang="en-US" sz="2000" b="1" i="1" baseline="-25000"/>
                <a:t>t</a:t>
              </a:r>
            </a:p>
          </p:txBody>
        </p:sp>
        <p:sp>
          <p:nvSpPr>
            <p:cNvPr id="9225" name="Line 7"/>
            <p:cNvSpPr>
              <a:spLocks noChangeShapeType="1"/>
            </p:cNvSpPr>
            <p:nvPr/>
          </p:nvSpPr>
          <p:spPr bwMode="auto">
            <a:xfrm>
              <a:off x="3792" y="600"/>
              <a:ext cx="360" cy="0"/>
            </a:xfrm>
            <a:prstGeom prst="line">
              <a:avLst/>
            </a:prstGeom>
            <a:noFill/>
            <a:ln w="38100">
              <a:solidFill>
                <a:srgbClr val="00FFFF"/>
              </a:solidFill>
              <a:round/>
              <a:headEnd/>
              <a:tailEnd type="triangle" w="med" len="med"/>
            </a:ln>
          </p:spPr>
          <p:txBody>
            <a:bodyPr/>
            <a:lstStyle/>
            <a:p>
              <a:endParaRPr lang="en-US"/>
            </a:p>
          </p:txBody>
        </p:sp>
        <p:sp>
          <p:nvSpPr>
            <p:cNvPr id="9226" name="AutoShape 8"/>
            <p:cNvSpPr>
              <a:spLocks noChangeArrowheads="1"/>
            </p:cNvSpPr>
            <p:nvPr/>
          </p:nvSpPr>
          <p:spPr bwMode="auto">
            <a:xfrm rot="-5400000">
              <a:off x="4160" y="432"/>
              <a:ext cx="304" cy="336"/>
            </a:xfrm>
            <a:prstGeom prst="triangle">
              <a:avLst>
                <a:gd name="adj" fmla="val 50000"/>
              </a:avLst>
            </a:prstGeom>
            <a:solidFill>
              <a:srgbClr val="00FFFF"/>
            </a:solidFill>
            <a:ln w="9525">
              <a:solidFill>
                <a:schemeClr val="tx1"/>
              </a:solidFill>
              <a:miter lim="800000"/>
              <a:headEnd/>
              <a:tailEnd/>
            </a:ln>
          </p:spPr>
          <p:txBody>
            <a:bodyPr wrap="none" anchor="ctr"/>
            <a:lstStyle/>
            <a:p>
              <a:endParaRPr lang="en-US"/>
            </a:p>
          </p:txBody>
        </p:sp>
        <p:sp>
          <p:nvSpPr>
            <p:cNvPr id="9227" name="Line 9"/>
            <p:cNvSpPr>
              <a:spLocks noChangeShapeType="1"/>
            </p:cNvSpPr>
            <p:nvPr/>
          </p:nvSpPr>
          <p:spPr bwMode="auto">
            <a:xfrm>
              <a:off x="4480" y="600"/>
              <a:ext cx="360" cy="0"/>
            </a:xfrm>
            <a:prstGeom prst="line">
              <a:avLst/>
            </a:prstGeom>
            <a:noFill/>
            <a:ln w="38100">
              <a:solidFill>
                <a:srgbClr val="00FFFF"/>
              </a:solidFill>
              <a:round/>
              <a:headEnd/>
              <a:tailEnd type="triangle" w="med" len="med"/>
            </a:ln>
          </p:spPr>
          <p:txBody>
            <a:bodyPr/>
            <a:lstStyle/>
            <a:p>
              <a:endParaRPr lang="en-US"/>
            </a:p>
          </p:txBody>
        </p:sp>
        <p:sp>
          <p:nvSpPr>
            <p:cNvPr id="9228" name="Text Box 10"/>
            <p:cNvSpPr txBox="1">
              <a:spLocks noChangeArrowheads="1"/>
            </p:cNvSpPr>
            <p:nvPr/>
          </p:nvSpPr>
          <p:spPr bwMode="auto">
            <a:xfrm>
              <a:off x="4820" y="583"/>
              <a:ext cx="376" cy="250"/>
            </a:xfrm>
            <a:prstGeom prst="rect">
              <a:avLst/>
            </a:prstGeom>
            <a:noFill/>
            <a:ln w="9525">
              <a:noFill/>
              <a:miter lim="800000"/>
              <a:headEnd/>
              <a:tailEnd/>
            </a:ln>
          </p:spPr>
          <p:txBody>
            <a:bodyPr>
              <a:spAutoFit/>
            </a:bodyPr>
            <a:lstStyle/>
            <a:p>
              <a:pPr algn="ctr"/>
              <a:r>
                <a:rPr kumimoji="1" lang="en-US" sz="2000" b="1" i="1"/>
                <a:t>R</a:t>
              </a:r>
              <a:r>
                <a:rPr kumimoji="1" lang="en-US" sz="2000" b="1" i="1" baseline="-25000"/>
                <a:t>t</a:t>
              </a:r>
            </a:p>
          </p:txBody>
        </p:sp>
        <p:sp>
          <p:nvSpPr>
            <p:cNvPr id="9229" name="Text Box 11"/>
            <p:cNvSpPr txBox="1">
              <a:spLocks noChangeArrowheads="1"/>
            </p:cNvSpPr>
            <p:nvPr/>
          </p:nvSpPr>
          <p:spPr bwMode="auto">
            <a:xfrm>
              <a:off x="4156" y="167"/>
              <a:ext cx="376" cy="250"/>
            </a:xfrm>
            <a:prstGeom prst="rect">
              <a:avLst/>
            </a:prstGeom>
            <a:noFill/>
            <a:ln w="9525">
              <a:noFill/>
              <a:miter lim="800000"/>
              <a:headEnd/>
              <a:tailEnd/>
            </a:ln>
          </p:spPr>
          <p:txBody>
            <a:bodyPr>
              <a:spAutoFit/>
            </a:bodyPr>
            <a:lstStyle/>
            <a:p>
              <a:pPr algn="ctr"/>
              <a:r>
                <a:rPr kumimoji="1" lang="en-US" sz="2000" b="1" i="1"/>
                <a:t>S</a:t>
              </a:r>
              <a:r>
                <a:rPr kumimoji="1" lang="en-US" sz="2000" b="1" i="1" baseline="-25000"/>
                <a:t>t</a:t>
              </a:r>
            </a:p>
          </p:txBody>
        </p:sp>
        <p:sp>
          <p:nvSpPr>
            <p:cNvPr id="9230" name="Text Box 12"/>
            <p:cNvSpPr txBox="1">
              <a:spLocks noChangeArrowheads="1"/>
            </p:cNvSpPr>
            <p:nvPr/>
          </p:nvSpPr>
          <p:spPr bwMode="auto">
            <a:xfrm>
              <a:off x="4772" y="399"/>
              <a:ext cx="376" cy="250"/>
            </a:xfrm>
            <a:prstGeom prst="rect">
              <a:avLst/>
            </a:prstGeom>
            <a:noFill/>
            <a:ln w="9525">
              <a:noFill/>
              <a:miter lim="800000"/>
              <a:headEnd/>
              <a:tailEnd/>
            </a:ln>
          </p:spPr>
          <p:txBody>
            <a:bodyPr>
              <a:spAutoFit/>
            </a:bodyPr>
            <a:lstStyle/>
            <a:p>
              <a:pPr algn="ctr"/>
              <a:r>
                <a:rPr kumimoji="1" lang="en-US" sz="2000" b="1" i="1"/>
                <a:t>E</a:t>
              </a:r>
              <a:r>
                <a:rPr kumimoji="1" lang="en-US" sz="2000" b="1" i="1" baseline="-25000"/>
                <a:t>t</a:t>
              </a:r>
            </a:p>
          </p:txBody>
        </p:sp>
        <p:sp>
          <p:nvSpPr>
            <p:cNvPr id="9231" name="Line 13"/>
            <p:cNvSpPr>
              <a:spLocks noChangeShapeType="1"/>
            </p:cNvSpPr>
            <p:nvPr/>
          </p:nvSpPr>
          <p:spPr bwMode="auto">
            <a:xfrm>
              <a:off x="4480" y="520"/>
              <a:ext cx="360" cy="0"/>
            </a:xfrm>
            <a:prstGeom prst="line">
              <a:avLst/>
            </a:prstGeom>
            <a:noFill/>
            <a:ln w="38100">
              <a:solidFill>
                <a:srgbClr val="00FFFF"/>
              </a:solidFill>
              <a:prstDash val="sysDot"/>
              <a:round/>
              <a:headEnd/>
              <a:tailEnd type="triangle" w="med" len="med"/>
            </a:ln>
          </p:spPr>
          <p:txBody>
            <a:bodyPr/>
            <a:lstStyle/>
            <a:p>
              <a:endParaRPr lang="en-US"/>
            </a:p>
          </p:txBody>
        </p:sp>
      </p:grpSp>
      <p:sp>
        <p:nvSpPr>
          <p:cNvPr id="25614" name="Text Box 14"/>
          <p:cNvSpPr txBox="1">
            <a:spLocks noChangeArrowheads="1"/>
          </p:cNvSpPr>
          <p:nvPr/>
        </p:nvSpPr>
        <p:spPr bwMode="auto">
          <a:xfrm>
            <a:off x="4518025" y="2889250"/>
            <a:ext cx="4522788" cy="2014538"/>
          </a:xfrm>
          <a:prstGeom prst="rect">
            <a:avLst/>
          </a:prstGeom>
          <a:noFill/>
          <a:ln w="9525">
            <a:noFill/>
            <a:miter lim="800000"/>
            <a:headEnd/>
            <a:tailEnd/>
          </a:ln>
          <a:effectLst/>
        </p:spPr>
        <p:txBody>
          <a:bodyPr wrap="none">
            <a:spAutoFit/>
          </a:bodyPr>
          <a:lstStyle/>
          <a:p>
            <a:pPr marL="114300" lvl="1">
              <a:defRPr/>
            </a:pPr>
            <a:r>
              <a:rPr lang="en-US" b="1" i="1">
                <a:effectLst>
                  <a:outerShdw blurRad="38100" dist="38100" dir="2700000" algn="tl">
                    <a:srgbClr val="FFFFFF"/>
                  </a:outerShdw>
                </a:effectLst>
                <a:latin typeface="Verdana" pitchFamily="34" charset="0"/>
              </a:rPr>
              <a:t>Q</a:t>
            </a:r>
            <a:r>
              <a:rPr kumimoji="1" lang="en-US" b="1" i="1" baseline="-25000">
                <a:latin typeface="Verdana" pitchFamily="34" charset="0"/>
              </a:rPr>
              <a:t>t</a:t>
            </a:r>
            <a:r>
              <a:rPr lang="en-US" b="1" i="1">
                <a:effectLst>
                  <a:outerShdw blurRad="38100" dist="38100" dir="2700000" algn="tl">
                    <a:srgbClr val="FFFFFF"/>
                  </a:outerShdw>
                </a:effectLst>
                <a:latin typeface="Verdana" pitchFamily="34" charset="0"/>
              </a:rPr>
              <a:t> </a:t>
            </a:r>
            <a:r>
              <a:rPr lang="en-US" b="1">
                <a:effectLst>
                  <a:outerShdw blurRad="38100" dist="38100" dir="2700000" algn="tl">
                    <a:srgbClr val="FFFFFF"/>
                  </a:outerShdw>
                </a:effectLst>
                <a:latin typeface="Verdana" pitchFamily="34" charset="0"/>
              </a:rPr>
              <a:t>= Inflows </a:t>
            </a:r>
            <a:r>
              <a:rPr kumimoji="1" lang="en-US" b="1">
                <a:latin typeface="Verdana" pitchFamily="34" charset="0"/>
              </a:rPr>
              <a:t>(mln.m</a:t>
            </a:r>
            <a:r>
              <a:rPr kumimoji="1" lang="en-US" b="1" baseline="30000">
                <a:latin typeface="Verdana" pitchFamily="34" charset="0"/>
              </a:rPr>
              <a:t>3</a:t>
            </a:r>
            <a:r>
              <a:rPr kumimoji="1" lang="en-US" b="1">
                <a:latin typeface="Verdana" pitchFamily="34" charset="0"/>
              </a:rPr>
              <a:t>/period)</a:t>
            </a:r>
            <a:endParaRPr lang="en-US" b="1">
              <a:effectLst>
                <a:outerShdw blurRad="38100" dist="38100" dir="2700000" algn="tl">
                  <a:srgbClr val="FFFFFF"/>
                </a:outerShdw>
              </a:effectLst>
              <a:latin typeface="Verdana" pitchFamily="34" charset="0"/>
            </a:endParaRPr>
          </a:p>
          <a:p>
            <a:pPr marL="114300" lvl="1">
              <a:defRPr/>
            </a:pPr>
            <a:r>
              <a:rPr lang="en-US" b="1" i="1">
                <a:effectLst>
                  <a:outerShdw blurRad="38100" dist="38100" dir="2700000" algn="tl">
                    <a:srgbClr val="FFFFFF"/>
                  </a:outerShdw>
                </a:effectLst>
                <a:latin typeface="Verdana" pitchFamily="34" charset="0"/>
              </a:rPr>
              <a:t>S</a:t>
            </a:r>
            <a:r>
              <a:rPr lang="en-US" b="1" i="1" baseline="-25000">
                <a:effectLst>
                  <a:outerShdw blurRad="38100" dist="38100" dir="2700000" algn="tl">
                    <a:srgbClr val="FFFFFF"/>
                  </a:outerShdw>
                </a:effectLst>
                <a:latin typeface="Verdana" pitchFamily="34" charset="0"/>
              </a:rPr>
              <a:t>t</a:t>
            </a:r>
            <a:r>
              <a:rPr lang="en-US" b="1">
                <a:effectLst>
                  <a:outerShdw blurRad="38100" dist="38100" dir="2700000" algn="tl">
                    <a:srgbClr val="FFFFFF"/>
                  </a:outerShdw>
                </a:effectLst>
                <a:latin typeface="Verdana" pitchFamily="34" charset="0"/>
              </a:rPr>
              <a:t> = Storage volume </a:t>
            </a:r>
            <a:r>
              <a:rPr kumimoji="1" lang="en-US" b="1">
                <a:latin typeface="Verdana" pitchFamily="34" charset="0"/>
              </a:rPr>
              <a:t>(mln.m</a:t>
            </a:r>
            <a:r>
              <a:rPr kumimoji="1" lang="en-US" b="1" baseline="30000">
                <a:latin typeface="Verdana" pitchFamily="34" charset="0"/>
              </a:rPr>
              <a:t>3</a:t>
            </a:r>
            <a:r>
              <a:rPr kumimoji="1" lang="en-US" b="1">
                <a:latin typeface="Verdana" pitchFamily="34" charset="0"/>
              </a:rPr>
              <a:t>)</a:t>
            </a:r>
            <a:endParaRPr lang="en-US" b="1" i="1">
              <a:effectLst>
                <a:outerShdw blurRad="38100" dist="38100" dir="2700000" algn="tl">
                  <a:srgbClr val="FFFFFF"/>
                </a:outerShdw>
              </a:effectLst>
              <a:latin typeface="Verdana" pitchFamily="34" charset="0"/>
            </a:endParaRPr>
          </a:p>
          <a:p>
            <a:pPr marL="114300" lvl="1">
              <a:defRPr/>
            </a:pPr>
            <a:r>
              <a:rPr lang="en-US" b="1" i="1">
                <a:effectLst>
                  <a:outerShdw blurRad="38100" dist="38100" dir="2700000" algn="tl">
                    <a:srgbClr val="FFFFFF"/>
                  </a:outerShdw>
                </a:effectLst>
                <a:latin typeface="Verdana" pitchFamily="34" charset="0"/>
              </a:rPr>
              <a:t>K</a:t>
            </a:r>
            <a:r>
              <a:rPr lang="en-US" b="1">
                <a:effectLst>
                  <a:outerShdw blurRad="38100" dist="38100" dir="2700000" algn="tl">
                    <a:srgbClr val="FFFFFF"/>
                  </a:outerShdw>
                </a:effectLst>
                <a:latin typeface="Verdana" pitchFamily="34" charset="0"/>
              </a:rPr>
              <a:t> = Capacity </a:t>
            </a:r>
            <a:r>
              <a:rPr kumimoji="1" lang="en-US" b="1">
                <a:latin typeface="Verdana" pitchFamily="34" charset="0"/>
              </a:rPr>
              <a:t>(mln.m</a:t>
            </a:r>
            <a:r>
              <a:rPr kumimoji="1" lang="en-US" b="1" baseline="30000">
                <a:latin typeface="Verdana" pitchFamily="34" charset="0"/>
              </a:rPr>
              <a:t>3</a:t>
            </a:r>
            <a:r>
              <a:rPr kumimoji="1" lang="en-US" b="1">
                <a:latin typeface="Verdana" pitchFamily="34" charset="0"/>
              </a:rPr>
              <a:t>)</a:t>
            </a:r>
          </a:p>
          <a:p>
            <a:pPr marL="114300" lvl="1">
              <a:defRPr/>
            </a:pPr>
            <a:r>
              <a:rPr kumimoji="1" lang="en-US" b="1" i="1">
                <a:effectLst>
                  <a:outerShdw blurRad="38100" dist="38100" dir="2700000" algn="tl">
                    <a:srgbClr val="FFFFFF"/>
                  </a:outerShdw>
                </a:effectLst>
                <a:latin typeface="Verdana" pitchFamily="34" charset="0"/>
              </a:rPr>
              <a:t>R</a:t>
            </a:r>
            <a:r>
              <a:rPr kumimoji="1" lang="en-US" b="1" i="1" baseline="-25000">
                <a:effectLst>
                  <a:outerShdw blurRad="38100" dist="38100" dir="2700000" algn="tl">
                    <a:srgbClr val="FFFFFF"/>
                  </a:outerShdw>
                </a:effectLst>
                <a:latin typeface="Verdana" pitchFamily="34" charset="0"/>
              </a:rPr>
              <a:t>t</a:t>
            </a:r>
            <a:r>
              <a:rPr kumimoji="1" lang="en-US" b="1">
                <a:effectLst>
                  <a:outerShdw blurRad="38100" dist="38100" dir="2700000" algn="tl">
                    <a:srgbClr val="FFFFFF"/>
                  </a:outerShdw>
                </a:effectLst>
                <a:latin typeface="Verdana" pitchFamily="34" charset="0"/>
              </a:rPr>
              <a:t> = Release (mln.m</a:t>
            </a:r>
            <a:r>
              <a:rPr kumimoji="1" lang="en-US" b="1" baseline="30000">
                <a:effectLst>
                  <a:outerShdw blurRad="38100" dist="38100" dir="2700000" algn="tl">
                    <a:srgbClr val="FFFFFF"/>
                  </a:outerShdw>
                </a:effectLst>
                <a:latin typeface="Verdana" pitchFamily="34" charset="0"/>
              </a:rPr>
              <a:t>3</a:t>
            </a:r>
            <a:r>
              <a:rPr kumimoji="1" lang="en-US" b="1">
                <a:effectLst>
                  <a:outerShdw blurRad="38100" dist="38100" dir="2700000" algn="tl">
                    <a:srgbClr val="FFFFFF"/>
                  </a:outerShdw>
                </a:effectLst>
                <a:latin typeface="Verdana" pitchFamily="34" charset="0"/>
              </a:rPr>
              <a:t>/period)</a:t>
            </a:r>
          </a:p>
          <a:p>
            <a:pPr marL="114300" lvl="1">
              <a:defRPr/>
            </a:pPr>
            <a:r>
              <a:rPr kumimoji="1" lang="en-US" b="1" i="1">
                <a:effectLst>
                  <a:outerShdw blurRad="38100" dist="38100" dir="2700000" algn="tl">
                    <a:srgbClr val="FFFFFF"/>
                  </a:outerShdw>
                </a:effectLst>
                <a:latin typeface="Verdana" pitchFamily="34" charset="0"/>
              </a:rPr>
              <a:t>E</a:t>
            </a:r>
            <a:r>
              <a:rPr kumimoji="1" lang="en-US" b="1" i="1" baseline="-25000">
                <a:effectLst>
                  <a:outerShdw blurRad="38100" dist="38100" dir="2700000" algn="tl">
                    <a:srgbClr val="FFFFFF"/>
                  </a:outerShdw>
                </a:effectLst>
                <a:latin typeface="Verdana" pitchFamily="34" charset="0"/>
              </a:rPr>
              <a:t>t</a:t>
            </a:r>
            <a:r>
              <a:rPr kumimoji="1" lang="en-US" b="1">
                <a:effectLst>
                  <a:outerShdw blurRad="38100" dist="38100" dir="2700000" algn="tl">
                    <a:srgbClr val="FFFFFF"/>
                  </a:outerShdw>
                </a:effectLst>
                <a:latin typeface="Verdana" pitchFamily="34" charset="0"/>
              </a:rPr>
              <a:t> = Energy (kWh)</a:t>
            </a:r>
          </a:p>
          <a:p>
            <a:pPr marL="114300" lvl="1">
              <a:defRPr/>
            </a:pPr>
            <a:r>
              <a:rPr kumimoji="1" lang="en-US" b="1" i="1">
                <a:effectLst>
                  <a:outerShdw blurRad="38100" dist="38100" dir="2700000" algn="tl">
                    <a:srgbClr val="FFFFFF"/>
                  </a:outerShdw>
                </a:effectLst>
                <a:latin typeface="Verdana" pitchFamily="34" charset="0"/>
              </a:rPr>
              <a:t>H</a:t>
            </a:r>
            <a:r>
              <a:rPr kumimoji="1" lang="en-US" b="1" i="1" baseline="-25000">
                <a:effectLst>
                  <a:outerShdw blurRad="38100" dist="38100" dir="2700000" algn="tl">
                    <a:srgbClr val="FFFFFF"/>
                  </a:outerShdw>
                </a:effectLst>
                <a:latin typeface="Verdana" pitchFamily="34" charset="0"/>
              </a:rPr>
              <a:t>t</a:t>
            </a:r>
            <a:r>
              <a:rPr kumimoji="1" lang="en-US" b="1">
                <a:effectLst>
                  <a:outerShdw blurRad="38100" dist="38100" dir="2700000" algn="tl">
                    <a:srgbClr val="FFFFFF"/>
                  </a:outerShdw>
                </a:effectLst>
                <a:latin typeface="Verdana" pitchFamily="34" charset="0"/>
              </a:rPr>
              <a:t> = Head (m)</a:t>
            </a:r>
            <a:endParaRPr kumimoji="1" lang="en-US">
              <a:effectLst>
                <a:outerShdw blurRad="38100" dist="38100" dir="2700000" algn="tl">
                  <a:srgbClr val="FFFFFF"/>
                </a:outerShdw>
              </a:effectLst>
              <a:latin typeface="Verdana" pitchFamily="34" charset="0"/>
            </a:endParaRPr>
          </a:p>
          <a:p>
            <a:pPr marL="114300" lvl="1">
              <a:defRPr/>
            </a:pPr>
            <a:r>
              <a:rPr kumimoji="1" lang="en-US" b="1" i="1">
                <a:effectLst>
                  <a:outerShdw blurRad="38100" dist="38100" dir="2700000" algn="tl">
                    <a:srgbClr val="FFFFFF"/>
                  </a:outerShdw>
                </a:effectLst>
                <a:latin typeface="Verdana" pitchFamily="34" charset="0"/>
              </a:rPr>
              <a:t>k</a:t>
            </a:r>
            <a:r>
              <a:rPr kumimoji="1" lang="en-US" b="1">
                <a:effectLst>
                  <a:outerShdw blurRad="38100" dist="38100" dir="2700000" algn="tl">
                    <a:srgbClr val="FFFFFF"/>
                  </a:outerShdw>
                </a:effectLst>
                <a:latin typeface="Verdana" pitchFamily="34" charset="0"/>
              </a:rPr>
              <a:t> = coefficient (efficiency, units)</a:t>
            </a:r>
          </a:p>
        </p:txBody>
      </p:sp>
      <p:sp>
        <p:nvSpPr>
          <p:cNvPr id="9222" name="Line Callout 2 (Border and Accent Bar) 14"/>
          <p:cNvSpPr>
            <a:spLocks/>
          </p:cNvSpPr>
          <p:nvPr/>
        </p:nvSpPr>
        <p:spPr bwMode="auto">
          <a:xfrm>
            <a:off x="5715000" y="5410200"/>
            <a:ext cx="2362200" cy="762000"/>
          </a:xfrm>
          <a:prstGeom prst="accentBorderCallout2">
            <a:avLst>
              <a:gd name="adj1" fmla="val 18750"/>
              <a:gd name="adj2" fmla="val -8333"/>
              <a:gd name="adj3" fmla="val 18750"/>
              <a:gd name="adj4" fmla="val -16667"/>
              <a:gd name="adj5" fmla="val -28676"/>
              <a:gd name="adj6" fmla="val -117824"/>
            </a:avLst>
          </a:prstGeom>
          <a:solidFill>
            <a:schemeClr val="accent1"/>
          </a:solidFill>
          <a:ln w="12700" cap="sq" algn="ctr">
            <a:solidFill>
              <a:schemeClr val="tx1"/>
            </a:solidFill>
            <a:round/>
            <a:headEnd type="none" w="sm" len="sm"/>
            <a:tailEnd type="arrow" w="sm" len="sm"/>
          </a:ln>
        </p:spPr>
        <p:txBody>
          <a:bodyPr/>
          <a:lstStyle/>
          <a:p>
            <a:r>
              <a:rPr lang="en-US"/>
              <a:t>Non-linear term in the model</a:t>
            </a:r>
          </a:p>
        </p:txBody>
      </p:sp>
      <p:sp>
        <p:nvSpPr>
          <p:cNvPr id="16" name="Slide Number Placeholder 15"/>
          <p:cNvSpPr>
            <a:spLocks noGrp="1"/>
          </p:cNvSpPr>
          <p:nvPr>
            <p:ph type="sldNum" sz="quarter" idx="12"/>
          </p:nvPr>
        </p:nvSpPr>
        <p:spPr/>
        <p:txBody>
          <a:bodyPr/>
          <a:lstStyle/>
          <a:p>
            <a:pPr>
              <a:defRPr/>
            </a:pPr>
            <a:fld id="{297E40C6-7F24-4AC5-9B16-7F35B0D13C86}"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smtClean="0"/>
              <a:t>Solutions – Global or Local?</a:t>
            </a:r>
            <a:endParaRPr lang="en-US" b="1" smtClean="0">
              <a:solidFill>
                <a:srgbClr val="FFFFFF"/>
              </a:solidFill>
            </a:endParaRPr>
          </a:p>
        </p:txBody>
      </p:sp>
      <p:graphicFrame>
        <p:nvGraphicFramePr>
          <p:cNvPr id="26627" name="Object 2"/>
          <p:cNvGraphicFramePr>
            <a:graphicFrameLocks noChangeAspect="1"/>
          </p:cNvGraphicFramePr>
          <p:nvPr/>
        </p:nvGraphicFramePr>
        <p:xfrm>
          <a:off x="3733800" y="2019300"/>
          <a:ext cx="4495800" cy="2603500"/>
        </p:xfrm>
        <a:graphic>
          <a:graphicData uri="http://schemas.openxmlformats.org/presentationml/2006/ole">
            <p:oleObj spid="_x0000_s10242" name="Picture" r:id="rId4" imgW="4495800" imgH="2600325" progId="Word.Picture.8">
              <p:embed/>
            </p:oleObj>
          </a:graphicData>
        </a:graphic>
      </p:graphicFrame>
      <p:graphicFrame>
        <p:nvGraphicFramePr>
          <p:cNvPr id="26628" name="Object 3"/>
          <p:cNvGraphicFramePr>
            <a:graphicFrameLocks noChangeAspect="1"/>
          </p:cNvGraphicFramePr>
          <p:nvPr/>
        </p:nvGraphicFramePr>
        <p:xfrm>
          <a:off x="808038" y="2836863"/>
          <a:ext cx="2103437" cy="619125"/>
        </p:xfrm>
        <a:graphic>
          <a:graphicData uri="http://schemas.openxmlformats.org/presentationml/2006/ole">
            <p:oleObj spid="_x0000_s10243" name="Equation" r:id="rId5" imgW="2108160" imgH="622080" progId="Equation.3">
              <p:embed/>
            </p:oleObj>
          </a:graphicData>
        </a:graphic>
      </p:graphicFrame>
      <p:graphicFrame>
        <p:nvGraphicFramePr>
          <p:cNvPr id="26629" name="Object 4"/>
          <p:cNvGraphicFramePr>
            <a:graphicFrameLocks noChangeAspect="1"/>
          </p:cNvGraphicFramePr>
          <p:nvPr/>
        </p:nvGraphicFramePr>
        <p:xfrm>
          <a:off x="730250" y="5145088"/>
          <a:ext cx="3556000" cy="617537"/>
        </p:xfrm>
        <a:graphic>
          <a:graphicData uri="http://schemas.openxmlformats.org/presentationml/2006/ole">
            <p:oleObj spid="_x0000_s10244" name="Equation" r:id="rId6" imgW="3555720" imgH="622080" progId="Equation.3">
              <p:embed/>
            </p:oleObj>
          </a:graphicData>
        </a:graphic>
      </p:graphicFrame>
      <p:sp>
        <p:nvSpPr>
          <p:cNvPr id="10246" name="Rectangle 6"/>
          <p:cNvSpPr>
            <a:spLocks noChangeArrowheads="1"/>
          </p:cNvSpPr>
          <p:nvPr/>
        </p:nvSpPr>
        <p:spPr bwMode="auto">
          <a:xfrm>
            <a:off x="508000" y="4549775"/>
            <a:ext cx="222250" cy="260350"/>
          </a:xfrm>
          <a:prstGeom prst="rect">
            <a:avLst/>
          </a:prstGeom>
          <a:noFill/>
          <a:ln w="9525">
            <a:noFill/>
            <a:miter lim="800000"/>
            <a:headEnd/>
            <a:tailEnd/>
          </a:ln>
        </p:spPr>
        <p:txBody>
          <a:bodyPr wrap="none" anchor="ctr">
            <a:spAutoFit/>
          </a:bodyPr>
          <a:lstStyle/>
          <a:p>
            <a:r>
              <a:rPr lang="en-US" sz="1100"/>
              <a:t> </a:t>
            </a:r>
            <a:endParaRPr lang="en-US" sz="2400"/>
          </a:p>
        </p:txBody>
      </p:sp>
      <p:sp>
        <p:nvSpPr>
          <p:cNvPr id="26631" name="Text Box 7"/>
          <p:cNvSpPr txBox="1">
            <a:spLocks noChangeArrowheads="1"/>
          </p:cNvSpPr>
          <p:nvPr/>
        </p:nvSpPr>
        <p:spPr bwMode="auto">
          <a:xfrm>
            <a:off x="769938" y="2338388"/>
            <a:ext cx="1808162" cy="457200"/>
          </a:xfrm>
          <a:prstGeom prst="rect">
            <a:avLst/>
          </a:prstGeom>
          <a:noFill/>
          <a:ln w="9525">
            <a:noFill/>
            <a:miter lim="800000"/>
            <a:headEnd/>
            <a:tailEnd/>
          </a:ln>
        </p:spPr>
        <p:txBody>
          <a:bodyPr wrap="none">
            <a:spAutoFit/>
          </a:bodyPr>
          <a:lstStyle/>
          <a:p>
            <a:pPr algn="ctr"/>
            <a:r>
              <a:rPr kumimoji="1" lang="en-US" sz="2400" b="1"/>
              <a:t>Global Max</a:t>
            </a:r>
            <a:endParaRPr kumimoji="1" lang="en-US" sz="2400" b="1">
              <a:solidFill>
                <a:srgbClr val="FFFFFF"/>
              </a:solidFill>
            </a:endParaRPr>
          </a:p>
        </p:txBody>
      </p:sp>
      <p:sp>
        <p:nvSpPr>
          <p:cNvPr id="26632" name="Text Box 8"/>
          <p:cNvSpPr txBox="1">
            <a:spLocks noChangeArrowheads="1"/>
          </p:cNvSpPr>
          <p:nvPr/>
        </p:nvSpPr>
        <p:spPr bwMode="auto">
          <a:xfrm>
            <a:off x="692150" y="4662488"/>
            <a:ext cx="1657350" cy="457200"/>
          </a:xfrm>
          <a:prstGeom prst="rect">
            <a:avLst/>
          </a:prstGeom>
          <a:noFill/>
          <a:ln w="9525">
            <a:noFill/>
            <a:miter lim="800000"/>
            <a:headEnd/>
            <a:tailEnd/>
          </a:ln>
        </p:spPr>
        <p:txBody>
          <a:bodyPr wrap="none">
            <a:spAutoFit/>
          </a:bodyPr>
          <a:lstStyle/>
          <a:p>
            <a:pPr algn="ctr"/>
            <a:r>
              <a:rPr kumimoji="1" lang="en-US" sz="2400" b="1"/>
              <a:t>Local Max</a:t>
            </a:r>
            <a:endParaRPr kumimoji="1" lang="en-US" sz="2400" b="1">
              <a:solidFill>
                <a:srgbClr val="FFFFFF"/>
              </a:solidFill>
            </a:endParaRPr>
          </a:p>
        </p:txBody>
      </p:sp>
      <p:sp>
        <p:nvSpPr>
          <p:cNvPr id="10249" name="Explosion 1 8"/>
          <p:cNvSpPr>
            <a:spLocks noChangeArrowheads="1"/>
          </p:cNvSpPr>
          <p:nvPr/>
        </p:nvSpPr>
        <p:spPr bwMode="auto">
          <a:xfrm>
            <a:off x="5257800" y="4648200"/>
            <a:ext cx="3886200" cy="1905000"/>
          </a:xfrm>
          <a:prstGeom prst="irregularSeal1">
            <a:avLst/>
          </a:prstGeom>
          <a:solidFill>
            <a:schemeClr val="accent1"/>
          </a:solidFill>
          <a:ln w="12700" cap="sq" algn="ctr">
            <a:solidFill>
              <a:schemeClr val="tx1"/>
            </a:solidFill>
            <a:round/>
            <a:headEnd type="none" w="sm" len="sm"/>
            <a:tailEnd type="none" w="sm" len="sm"/>
          </a:ln>
        </p:spPr>
        <p:txBody>
          <a:bodyPr/>
          <a:lstStyle/>
          <a:p>
            <a:pPr algn="ctr"/>
            <a:r>
              <a:rPr lang="en-US" dirty="0"/>
              <a:t>Be careful not to be stuck in local optimal values</a:t>
            </a:r>
          </a:p>
        </p:txBody>
      </p:sp>
      <p:sp>
        <p:nvSpPr>
          <p:cNvPr id="10" name="Slide Number Placeholder 9"/>
          <p:cNvSpPr>
            <a:spLocks noGrp="1"/>
          </p:cNvSpPr>
          <p:nvPr>
            <p:ph type="sldNum" sz="quarter" idx="12"/>
          </p:nvPr>
        </p:nvSpPr>
        <p:spPr/>
        <p:txBody>
          <a:bodyPr/>
          <a:lstStyle/>
          <a:p>
            <a:pPr>
              <a:defRPr/>
            </a:pPr>
            <a:fld id="{FB6391DF-1079-4C40-B73D-F6E66BF99B94}" type="slidenum">
              <a:rPr lang="en-US" smtClean="0"/>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3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266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66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6632"/>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31" grpId="0" autoUpdateAnimBg="0"/>
      <p:bldP spid="2663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r>
              <a:rPr lang="en-US" smtClean="0"/>
              <a:t>Solution of Linear Programming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Overview</a:t>
            </a:r>
          </a:p>
        </p:txBody>
      </p:sp>
      <p:sp>
        <p:nvSpPr>
          <p:cNvPr id="51203" name="Rectangle 3"/>
          <p:cNvSpPr>
            <a:spLocks noGrp="1" noChangeArrowheads="1"/>
          </p:cNvSpPr>
          <p:nvPr>
            <p:ph type="body" idx="1"/>
          </p:nvPr>
        </p:nvSpPr>
        <p:spPr/>
        <p:txBody>
          <a:bodyPr/>
          <a:lstStyle/>
          <a:p>
            <a:pPr>
              <a:lnSpc>
                <a:spcPct val="90000"/>
              </a:lnSpc>
            </a:pPr>
            <a:r>
              <a:rPr lang="en-US" smtClean="0"/>
              <a:t>General form of LP</a:t>
            </a:r>
          </a:p>
          <a:p>
            <a:pPr>
              <a:lnSpc>
                <a:spcPct val="90000"/>
              </a:lnSpc>
            </a:pPr>
            <a:r>
              <a:rPr lang="en-US" smtClean="0"/>
              <a:t>Formulation of LP</a:t>
            </a:r>
          </a:p>
          <a:p>
            <a:pPr>
              <a:lnSpc>
                <a:spcPct val="90000"/>
              </a:lnSpc>
            </a:pPr>
            <a:r>
              <a:rPr lang="en-US" smtClean="0"/>
              <a:t>Graphical Method</a:t>
            </a:r>
          </a:p>
          <a:p>
            <a:pPr>
              <a:lnSpc>
                <a:spcPct val="90000"/>
              </a:lnSpc>
            </a:pPr>
            <a:r>
              <a:rPr lang="en-US" smtClean="0"/>
              <a:t>Sensitivity Analysis</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General Form of LP</a:t>
            </a:r>
          </a:p>
        </p:txBody>
      </p:sp>
      <p:sp>
        <p:nvSpPr>
          <p:cNvPr id="11268" name="Rectangle 3"/>
          <p:cNvSpPr>
            <a:spLocks noGrp="1" noChangeArrowheads="1"/>
          </p:cNvSpPr>
          <p:nvPr>
            <p:ph type="body" sz="half" idx="1"/>
          </p:nvPr>
        </p:nvSpPr>
        <p:spPr>
          <a:xfrm>
            <a:off x="457200" y="1981200"/>
            <a:ext cx="8001000" cy="1905000"/>
          </a:xfrm>
        </p:spPr>
        <p:txBody>
          <a:bodyPr/>
          <a:lstStyle/>
          <a:p>
            <a:r>
              <a:rPr lang="en-US" sz="2800" smtClean="0"/>
              <a:t>All the variables are continuous</a:t>
            </a:r>
          </a:p>
          <a:p>
            <a:r>
              <a:rPr lang="en-US" sz="2800" smtClean="0"/>
              <a:t>Objective function and the constraints are </a:t>
            </a:r>
            <a:r>
              <a:rPr lang="en-US" sz="2800" b="1" smtClean="0"/>
              <a:t>linear</a:t>
            </a:r>
          </a:p>
          <a:p>
            <a:endParaRPr lang="en-US" sz="2800" smtClean="0"/>
          </a:p>
        </p:txBody>
      </p:sp>
      <p:graphicFrame>
        <p:nvGraphicFramePr>
          <p:cNvPr id="9220" name="Object 2"/>
          <p:cNvGraphicFramePr>
            <a:graphicFrameLocks noChangeAspect="1"/>
          </p:cNvGraphicFramePr>
          <p:nvPr>
            <p:ph sz="half" idx="2"/>
          </p:nvPr>
        </p:nvGraphicFramePr>
        <p:xfrm>
          <a:off x="1512888" y="3330575"/>
          <a:ext cx="5948362" cy="2587625"/>
        </p:xfrm>
        <a:graphic>
          <a:graphicData uri="http://schemas.openxmlformats.org/presentationml/2006/ole">
            <p:oleObj spid="_x0000_s11266" name="Equation" r:id="rId4" imgW="2425680" imgH="1511280" progId="Equation.3">
              <p:embed/>
            </p:oleObj>
          </a:graphicData>
        </a:graphic>
      </p:graphicFrame>
      <p:sp>
        <p:nvSpPr>
          <p:cNvPr id="5" name="Slide Number Placeholder 4"/>
          <p:cNvSpPr>
            <a:spLocks noGrp="1"/>
          </p:cNvSpPr>
          <p:nvPr>
            <p:ph type="sldNum" sz="quarter" idx="11"/>
          </p:nvPr>
        </p:nvSpPr>
        <p:spPr/>
        <p:txBody>
          <a:bodyPr/>
          <a:lstStyle/>
          <a:p>
            <a:pPr>
              <a:defRPr/>
            </a:pPr>
            <a:fld id="{14A72BE0-1AE4-4C63-A9EB-3438320AE690}"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Example - 1</a:t>
            </a:r>
          </a:p>
        </p:txBody>
      </p:sp>
      <p:sp>
        <p:nvSpPr>
          <p:cNvPr id="52227" name="Rectangle 3"/>
          <p:cNvSpPr>
            <a:spLocks noGrp="1" noChangeArrowheads="1"/>
          </p:cNvSpPr>
          <p:nvPr>
            <p:ph type="body" idx="1"/>
          </p:nvPr>
        </p:nvSpPr>
        <p:spPr>
          <a:xfrm>
            <a:off x="457200" y="1600200"/>
            <a:ext cx="8229600" cy="3962400"/>
          </a:xfrm>
        </p:spPr>
        <p:txBody>
          <a:bodyPr/>
          <a:lstStyle/>
          <a:p>
            <a:pPr>
              <a:lnSpc>
                <a:spcPct val="90000"/>
              </a:lnSpc>
            </a:pPr>
            <a:r>
              <a:rPr lang="en-US" sz="2400" dirty="0" smtClean="0"/>
              <a:t>There are two possible crops that can be grown in the command area of an irrigation project. The total command area available is 1750 ha. Crop A gives a profit of $12 per ha and requires 4 units of water per ha. Crop B gives a profit of $9 per ha and requires 2 units of water per ha. The maximum area in which crop A can be grown is limited to 1000 ha, while the maximum area in which crop B can be grown is 1500 ha. The total water available is 4800 units. What should be the area that has to be allocated to each crop so as to maximize the profits?</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4000" smtClean="0"/>
              <a:t>Formulation steps</a:t>
            </a:r>
          </a:p>
        </p:txBody>
      </p:sp>
      <p:sp>
        <p:nvSpPr>
          <p:cNvPr id="53251" name="Content Placeholder 2"/>
          <p:cNvSpPr>
            <a:spLocks noGrp="1"/>
          </p:cNvSpPr>
          <p:nvPr>
            <p:ph idx="1"/>
          </p:nvPr>
        </p:nvSpPr>
        <p:spPr/>
        <p:txBody>
          <a:bodyPr/>
          <a:lstStyle/>
          <a:p>
            <a:r>
              <a:rPr lang="en-US" smtClean="0"/>
              <a:t>What is to be decided (Decision variable)?</a:t>
            </a:r>
          </a:p>
          <a:p>
            <a:endParaRPr lang="en-US" smtClean="0"/>
          </a:p>
          <a:p>
            <a:r>
              <a:rPr lang="en-US" smtClean="0"/>
              <a:t>What is criteria of checking the solution?</a:t>
            </a:r>
          </a:p>
          <a:p>
            <a:endParaRPr lang="en-US" smtClean="0"/>
          </a:p>
          <a:p>
            <a:r>
              <a:rPr lang="en-US" smtClean="0"/>
              <a:t>If there are any restrictions (constraints)</a:t>
            </a:r>
          </a:p>
        </p:txBody>
      </p:sp>
      <p:sp>
        <p:nvSpPr>
          <p:cNvPr id="53252" name="Slide Number Placeholder 3"/>
          <p:cNvSpPr>
            <a:spLocks noGrp="1"/>
          </p:cNvSpPr>
          <p:nvPr>
            <p:ph type="sldNum" sz="quarter" idx="12"/>
          </p:nvPr>
        </p:nvSpPr>
        <p:spPr>
          <a:noFill/>
        </p:spPr>
        <p:txBody>
          <a:bodyPr/>
          <a:lstStyle/>
          <a:p>
            <a:fld id="{750213F8-495B-4307-AB56-B09E52CEDF3C}" type="slidenum">
              <a:rPr lang="en-US" smtClean="0">
                <a:latin typeface="Arial" charset="0"/>
              </a:rPr>
              <a:pPr/>
              <a:t>46</a:t>
            </a:fld>
            <a:endParaRPr lang="en-US" smtClean="0">
              <a:latin typeface="Arial" charset="0"/>
            </a:endParaRPr>
          </a:p>
        </p:txBody>
      </p:sp>
      <p:sp>
        <p:nvSpPr>
          <p:cNvPr id="5" name="TextBox 4"/>
          <p:cNvSpPr txBox="1">
            <a:spLocks noChangeArrowheads="1"/>
          </p:cNvSpPr>
          <p:nvPr/>
        </p:nvSpPr>
        <p:spPr bwMode="auto">
          <a:xfrm>
            <a:off x="2133600" y="4953000"/>
            <a:ext cx="3352800" cy="369888"/>
          </a:xfrm>
          <a:prstGeom prst="rect">
            <a:avLst/>
          </a:prstGeom>
          <a:noFill/>
          <a:ln w="9525">
            <a:noFill/>
            <a:miter lim="800000"/>
            <a:headEnd/>
            <a:tailEnd/>
          </a:ln>
        </p:spPr>
        <p:txBody>
          <a:bodyPr>
            <a:spAutoFit/>
          </a:bodyPr>
          <a:lstStyle/>
          <a:p>
            <a:r>
              <a:rPr lang="en-US"/>
              <a:t>Cropped area of each crop, X</a:t>
            </a:r>
            <a:r>
              <a:rPr lang="en-US" baseline="-25000"/>
              <a:t>i</a:t>
            </a:r>
          </a:p>
        </p:txBody>
      </p:sp>
      <p:sp>
        <p:nvSpPr>
          <p:cNvPr id="6" name="TextBox 5"/>
          <p:cNvSpPr txBox="1">
            <a:spLocks noChangeArrowheads="1"/>
          </p:cNvSpPr>
          <p:nvPr/>
        </p:nvSpPr>
        <p:spPr bwMode="auto">
          <a:xfrm>
            <a:off x="2057400" y="6019800"/>
            <a:ext cx="6248400" cy="646113"/>
          </a:xfrm>
          <a:prstGeom prst="rect">
            <a:avLst/>
          </a:prstGeom>
          <a:noFill/>
          <a:ln w="9525">
            <a:noFill/>
            <a:miter lim="800000"/>
            <a:headEnd/>
            <a:tailEnd/>
          </a:ln>
        </p:spPr>
        <p:txBody>
          <a:bodyPr>
            <a:spAutoFit/>
          </a:bodyPr>
          <a:lstStyle/>
          <a:p>
            <a:r>
              <a:rPr lang="en-US"/>
              <a:t>Total income from the crops = 12 times of croped area of 1</a:t>
            </a:r>
            <a:r>
              <a:rPr lang="en-US" baseline="30000"/>
              <a:t>st</a:t>
            </a:r>
            <a:r>
              <a:rPr lang="en-US"/>
              <a:t> crop and 9 times of area of 2</a:t>
            </a:r>
            <a:r>
              <a:rPr lang="en-US" baseline="30000"/>
              <a:t>nd</a:t>
            </a:r>
            <a:r>
              <a:rPr lang="en-US"/>
              <a:t> crop</a:t>
            </a:r>
          </a:p>
        </p:txBody>
      </p:sp>
      <p:sp>
        <p:nvSpPr>
          <p:cNvPr id="7" name="TextBox 6"/>
          <p:cNvSpPr txBox="1">
            <a:spLocks noChangeArrowheads="1"/>
          </p:cNvSpPr>
          <p:nvPr/>
        </p:nvSpPr>
        <p:spPr bwMode="auto">
          <a:xfrm>
            <a:off x="2133600" y="5257800"/>
            <a:ext cx="6248400" cy="646113"/>
          </a:xfrm>
          <a:prstGeom prst="rect">
            <a:avLst/>
          </a:prstGeom>
          <a:noFill/>
          <a:ln w="9525">
            <a:noFill/>
            <a:miter lim="800000"/>
            <a:headEnd/>
            <a:tailEnd/>
          </a:ln>
        </p:spPr>
        <p:txBody>
          <a:bodyPr>
            <a:spAutoFit/>
          </a:bodyPr>
          <a:lstStyle/>
          <a:p>
            <a:r>
              <a:rPr lang="en-US"/>
              <a:t>Maximum land (1750 ha), maximum land for each crop (1500 and 1000 ha), and maximum water available (4800)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07407E-6 C 0.08576 -0.00115 0.16562 0.00047 0.24791 -0.00972 C 0.26493 -0.02546 0.24548 -0.01041 0.27326 -0.02338 C 0.28125 -0.02708 0.28611 -0.03148 0.29409 -0.03518 C 0.29861 -0.04097 0.3026 -0.04699 0.30694 -0.05277 C 0.30208 -0.0699 0.30347 -0.08032 0.26493 -0.08426 C 0.25937 -0.08564 0.24948 -0.08541 0.24791 -0.08819 C 0.24705 -0.09051 0.28177 -0.09537 0.28576 -0.09606 C 0.29809 -0.11226 0.35555 -0.1125 0.3908 -0.11551 C 0.39531 -0.11689 0.3993 -0.11828 0.40382 -0.11944 C 0.40781 -0.12037 0.41319 -0.12013 0.41614 -0.12152 C 0.41909 -0.12291 0.41823 -0.12546 0.42014 -0.12731 C 0.42864 -0.13449 0.43993 -0.14398 0.44982 -0.15092 C 0.45538 -0.15902 0.46475 -0.16736 0.47517 -0.1743 C 0.48211 -0.18796 0.4842 -0.1875 0.47066 -0.20763 C 0.46875 -0.21018 0.46232 -0.21157 0.45833 -0.21365 C 0.43906 -0.22476 0.41215 -0.23472 0.38246 -0.23912 C 0.37847 -0.24051 0.37152 -0.24074 0.36996 -0.24305 C 0.36354 -0.25231 0.39184 -0.25787 0.40382 -0.26064 C 0.41909 -0.27569 0.40086 -0.2625 0.43298 -0.27245 C 0.45139 -0.27824 0.46371 -0.28935 0.47517 -0.29791 C 0.49166 -0.33078 0.47916 -0.36643 0.41163 -0.38217 C 0.40225 -0.38935 0.39392 -0.39513 0.37847 -0.4 C 0.36857 -0.40694 0.34514 -0.41296 0.32777 -0.41551 C 0.32396 -0.41689 0.31545 -0.41944 0.31545 -0.41921 " pathEditMode="relative" rAng="0" ptsTypes="ffffffffffffffffffffffffA">
                                      <p:cBhvr>
                                        <p:cTn id="6" dur="5000" fill="hold"/>
                                        <p:tgtEl>
                                          <p:spTgt spid="5"/>
                                        </p:tgtEl>
                                        <p:attrNameLst>
                                          <p:attrName>ppt_x</p:attrName>
                                          <p:attrName>ppt_y</p:attrName>
                                        </p:attrNameLst>
                                      </p:cBhvr>
                                      <p:rCtr x="246" y="-20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8577 0.0118 C -0.20157 0.00972 -0.21563 0.00393 -0.23143 0.00208 C -0.24098 -0.0007 -0.25018 -0.00301 -0.25938 -0.00579 C -0.2632 -0.00695 -0.27101 -0.00972 -0.27101 -0.00949 C -0.27587 -0.01297 -0.28056 -0.01505 -0.28577 -0.0176 C -0.28976 -0.02153 -0.29289 -0.02732 -0.29757 -0.0294 C -0.30122 -0.03102 -0.30452 -0.03195 -0.30782 -0.03519 C -0.3224 -0.04908 -0.30191 -0.03403 -0.31806 -0.04514 C -0.3191 -0.04769 -0.31945 -0.0507 -0.32101 -0.05278 C -0.32448 -0.05741 -0.33282 -0.06459 -0.33282 -0.06435 C -0.33646 -0.07871 -0.33108 -0.06227 -0.34028 -0.07454 C -0.34184 -0.07662 -0.34184 -0.07986 -0.34306 -0.08218 C -0.34427 -0.08449 -0.34618 -0.08611 -0.34757 -0.0882 C -0.34861 -0.09005 -0.34948 -0.09213 -0.35052 -0.09398 C -0.35365 -0.10764 -0.34896 -0.09236 -0.35782 -0.10394 C -0.35834 -0.10463 -0.36042 -0.11482 -0.36077 -0.11551 C -0.3625 -0.12037 -0.36493 -0.12454 -0.36667 -0.1294 C -0.36511 -0.15949 -0.36719 -0.17408 -0.34601 -0.1882 C -0.33594 -0.18588 -0.32552 -0.17917 -0.31528 -0.17847 C -0.29462 -0.17732 -0.27414 -0.17709 -0.25348 -0.17639 C -0.1875 -0.17847 -0.12223 -0.17755 -0.05643 -0.1706 C -0.04028 -0.17199 -0.02396 -0.17315 -0.00782 -0.17454 C 0.00694 -0.1757 0.03628 -0.17847 0.03628 -0.17824 C 0.07222 -0.18982 0.10955 -0.19213 0.14652 -0.19398 C 0.16666 -0.19885 0.18784 -0.20023 0.20833 -0.20185 C 0.21771 -0.20417 0.22777 -0.20764 0.23767 -0.20972 C 0.25034 -0.21528 0.26389 -0.2169 0.27604 -0.22338 C 0.29896 -0.23565 0.31996 -0.25047 0.34218 -0.26459 C 0.36336 -0.27801 0.37517 -0.28727 0.38923 -0.31181 C 0.39097 -0.32084 0.39149 -0.32454 0.39652 -0.33125 C 0.39635 -0.3382 0.39826 -0.41042 0.38923 -0.43519 C 0.38524 -0.44584 0.38732 -0.43681 0.38194 -0.44699 C 0.37639 -0.45764 0.38246 -0.45347 0.37448 -0.45672 C 0.35937 -0.47037 0.34357 -0.47431 0.32604 -0.47847 C 0.29201 -0.47315 0.25868 -0.4676 0.22448 -0.46459 C 0.20503 -0.45625 0.1842 -0.4581 0.16423 -0.45486 C 0.15607 -0.45116 0.14705 -0.45394 0.13923 -0.44885 C 0.13142 -0.44375 0.12517 -0.43287 0.11718 -0.4294 C 0.10885 -0.42222 0.09809 -0.40787 0.09062 -0.39792 C 0.08715 -0.3831 0.09236 -0.40116 0.08472 -0.3882 C 0.08368 -0.38658 0.0842 -0.3838 0.08281 -0.38218 C 0.08177 -0.37917 0.07916 -0.37732 0.07743 -0.37454 C 0.07309 -0.36783 0.07135 -0.36158 0.06562 -0.35672 C 0.06232 -0.35093 0.05816 -0.34213 0.05399 -0.33727 C 0.04878 -0.33125 0.04409 -0.32986 0.03923 -0.32338 C 0.03802 -0.32176 0.03767 -0.31922 0.03628 -0.3176 C 0.03107 -0.31158 0.025 -0.30648 0.01857 -0.30394 C 0.01527 -0.30093 -0.03177 -0.12292 -0.03438 -0.11945 " pathEditMode="relative" rAng="0" ptsTypes="ffffffffffffffffffffffffffffffffffffffffffffffff">
                                      <p:cBhvr>
                                        <p:cTn id="10" dur="5000" fill="hold"/>
                                        <p:tgtEl>
                                          <p:spTgt spid="7"/>
                                        </p:tgtEl>
                                        <p:attrNameLst>
                                          <p:attrName>ppt_x</p:attrName>
                                          <p:attrName>ppt_y</p:attrName>
                                        </p:attrNameLst>
                                      </p:cBhvr>
                                      <p:rCtr x="201" y="-24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8056 -0.00463 C 0.19289 -0.0081 0.20243 -0.0213 0.21441 -0.0257 C 0.22934 -0.04514 0.21355 -0.02708 0.23056 -0.04051 C 0.28976 -0.08611 0.21181 -0.03195 0.27917 -0.07801 C 0.2849 -0.08218 0.28455 -0.07986 0.2908 -0.08796 C 0.30851 -0.11111 0.32848 -0.13773 0.34236 -0.16736 C 0.3448 -0.17176 0.34584 -0.17917 0.34827 -0.18333 C 0.34983 -0.18681 0.35243 -0.1875 0.35417 -0.19097 C 0.36563 -0.21134 0.37743 -0.24792 0.38802 -0.27199 C 0.3915 -0.29884 0.39809 -0.31597 0.39966 -0.34398 C 0.39861 -0.37246 0.3967 -0.40116 0.3967 -0.42963 C 0.3967 -0.50116 0.40209 -0.56875 0.3967 -0.64005 C 0.39427 -0.67269 0.38664 -0.69954 0.37761 -0.72847 C 0.37188 -0.74699 0.3717 -0.76898 0.3658 -0.78843 C 0.36094 -0.82199 0.35591 -0.83287 0.34236 -0.85972 C 0.34115 -0.86204 0.3408 -0.86528 0.33941 -0.86713 C 0.33403 -0.87454 0.32414 -0.87662 0.31736 -0.8794 C 0.31302 -0.88033 0.30851 -0.88171 0.30417 -0.88403 C 0.30052 -0.88542 0.2974 -0.89028 0.29375 -0.89074 C 0.28368 -0.89329 0.27257 -0.83403 0.26233 -0.83472 C 0.23681 -0.83403 0.19358 -0.83542 0.16806 -0.83264 C 0.14497 -0.83588 0.13438 -0.85556 0.12327 -0.85486 C 0.1165 -0.84491 0.10764 -0.83912 0.10122 -0.82894 C 0.09341 -0.81597 0.08993 -0.79908 0.08507 -0.78357 C 0.07691 -0.75695 0.07101 -0.72894 0.06302 -0.70232 C 0.06077 -0.68542 0.0573 -0.66806 0.05417 -0.65208 C 0.05278 -0.64445 0.04966 -0.63033 0.04966 -0.63009 C 0.04723 -0.5919 0.03629 -0.55857 0.02761 -0.52292 C 0.01997 -0.4919 0.0257 -0.51204 0.0217 -0.48704 C 0.00886 -0.46783 -0.03767 -0.42083 -0.04948 -0.40718 " pathEditMode="relative" rAng="0" ptsTypes="ffffffffffffffffffffffffffffff">
                                      <p:cBhvr>
                                        <p:cTn id="14" dur="5000" fill="hold"/>
                                        <p:tgtEl>
                                          <p:spTgt spid="6"/>
                                        </p:tgtEl>
                                        <p:attrNameLst>
                                          <p:attrName>ppt_x</p:attrName>
                                          <p:attrName>ppt_y</p:attrName>
                                        </p:attrNameLst>
                                      </p:cBhvr>
                                      <p:rCtr x="-4" y="-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LP Model of Example - 1</a:t>
            </a:r>
          </a:p>
        </p:txBody>
      </p:sp>
      <p:graphicFrame>
        <p:nvGraphicFramePr>
          <p:cNvPr id="12290" name="Object 2"/>
          <p:cNvGraphicFramePr>
            <a:graphicFrameLocks noChangeAspect="1"/>
          </p:cNvGraphicFramePr>
          <p:nvPr>
            <p:ph idx="1"/>
          </p:nvPr>
        </p:nvGraphicFramePr>
        <p:xfrm>
          <a:off x="762000" y="1828800"/>
          <a:ext cx="3886200" cy="4267200"/>
        </p:xfrm>
        <a:graphic>
          <a:graphicData uri="http://schemas.openxmlformats.org/presentationml/2006/ole">
            <p:oleObj spid="_x0000_s12290" name="Equation" r:id="rId4" imgW="1180800" imgH="1600200" progId="Equation.3">
              <p:embed/>
            </p:oleObj>
          </a:graphicData>
        </a:graphic>
      </p:graphicFrame>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Solution of Example - 1</a:t>
            </a:r>
          </a:p>
        </p:txBody>
      </p:sp>
      <p:sp>
        <p:nvSpPr>
          <p:cNvPr id="54275" name="Rectangle 3"/>
          <p:cNvSpPr>
            <a:spLocks noGrp="1" noChangeArrowheads="1"/>
          </p:cNvSpPr>
          <p:nvPr>
            <p:ph type="body" idx="1"/>
          </p:nvPr>
        </p:nvSpPr>
        <p:spPr/>
        <p:txBody>
          <a:bodyPr/>
          <a:lstStyle/>
          <a:p>
            <a:r>
              <a:rPr lang="en-US" smtClean="0"/>
              <a:t>Optimal Point: x</a:t>
            </a:r>
            <a:r>
              <a:rPr lang="en-US" baseline="-25000" smtClean="0"/>
              <a:t>1</a:t>
            </a:r>
            <a:r>
              <a:rPr lang="en-US" baseline="30000" smtClean="0"/>
              <a:t>*</a:t>
            </a:r>
            <a:r>
              <a:rPr lang="en-US" smtClean="0"/>
              <a:t> = 650 and x</a:t>
            </a:r>
            <a:r>
              <a:rPr lang="en-US" baseline="-25000" smtClean="0"/>
              <a:t>2</a:t>
            </a:r>
            <a:r>
              <a:rPr lang="en-US" baseline="30000" smtClean="0"/>
              <a:t>*</a:t>
            </a:r>
            <a:r>
              <a:rPr lang="en-US" smtClean="0"/>
              <a:t>=1100</a:t>
            </a:r>
          </a:p>
          <a:p>
            <a:r>
              <a:rPr lang="en-US" smtClean="0"/>
              <a:t>Binding constraints: Land and Water</a:t>
            </a:r>
          </a:p>
          <a:p>
            <a:r>
              <a:rPr lang="en-US" smtClean="0"/>
              <a:t>Maximum Profit: z</a:t>
            </a:r>
            <a:r>
              <a:rPr lang="en-US" baseline="30000" smtClean="0"/>
              <a:t>*</a:t>
            </a:r>
            <a:r>
              <a:rPr lang="en-US" smtClean="0"/>
              <a:t> = $17,700</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smtClean="0"/>
              <a:t>Example-2</a:t>
            </a:r>
          </a:p>
        </p:txBody>
      </p:sp>
      <p:pic>
        <p:nvPicPr>
          <p:cNvPr id="55299" name="Picture 4"/>
          <p:cNvPicPr>
            <a:picLocks noChangeAspect="1" noChangeArrowheads="1"/>
          </p:cNvPicPr>
          <p:nvPr/>
        </p:nvPicPr>
        <p:blipFill>
          <a:blip r:embed="rId3" cstate="print"/>
          <a:srcRect/>
          <a:stretch>
            <a:fillRect/>
          </a:stretch>
        </p:blipFill>
        <p:spPr bwMode="auto">
          <a:xfrm>
            <a:off x="3200400" y="685800"/>
            <a:ext cx="5791200" cy="1447800"/>
          </a:xfrm>
          <a:prstGeom prst="rect">
            <a:avLst/>
          </a:prstGeom>
          <a:noFill/>
          <a:ln w="9525">
            <a:noFill/>
            <a:miter lim="800000"/>
            <a:headEnd/>
            <a:tailEnd/>
          </a:ln>
        </p:spPr>
      </p:pic>
      <p:sp>
        <p:nvSpPr>
          <p:cNvPr id="55300" name="Rectangle 3"/>
          <p:cNvSpPr>
            <a:spLocks noGrp="1" noChangeArrowheads="1"/>
          </p:cNvSpPr>
          <p:nvPr>
            <p:ph type="body" idx="1"/>
          </p:nvPr>
        </p:nvSpPr>
        <p:spPr>
          <a:xfrm>
            <a:off x="457200" y="2209800"/>
            <a:ext cx="8229600" cy="3886200"/>
          </a:xfrm>
        </p:spPr>
        <p:txBody>
          <a:bodyPr/>
          <a:lstStyle/>
          <a:p>
            <a:pPr>
              <a:lnSpc>
                <a:spcPct val="80000"/>
              </a:lnSpc>
            </a:pPr>
            <a:r>
              <a:rPr lang="en-US" sz="2000" dirty="0" smtClean="0"/>
              <a:t>There are two sites along a stream </a:t>
            </a:r>
            <a:r>
              <a:rPr lang="en-US" sz="2000" dirty="0" err="1" smtClean="0"/>
              <a:t>i</a:t>
            </a:r>
            <a:r>
              <a:rPr lang="en-US" sz="2000" dirty="0" smtClean="0"/>
              <a:t> = 1, 2 at which waste (BOD) is discharged. Currently, without any wastewater treatment, the quality (DO) q</a:t>
            </a:r>
            <a:r>
              <a:rPr lang="en-US" sz="2000" baseline="-25000" dirty="0" smtClean="0"/>
              <a:t>2</a:t>
            </a:r>
            <a:r>
              <a:rPr lang="en-US" sz="2000" dirty="0" smtClean="0"/>
              <a:t> and q</a:t>
            </a:r>
            <a:r>
              <a:rPr lang="en-US" sz="2000" baseline="-25000" dirty="0" smtClean="0"/>
              <a:t>3</a:t>
            </a:r>
            <a:r>
              <a:rPr lang="en-US" sz="2000" dirty="0" smtClean="0"/>
              <a:t> at each of sites 2 and 3  is less than the minimum desired Q</a:t>
            </a:r>
            <a:r>
              <a:rPr lang="en-US" sz="2000" baseline="-25000" dirty="0" smtClean="0"/>
              <a:t>2</a:t>
            </a:r>
            <a:r>
              <a:rPr lang="en-US" sz="2000" dirty="0" smtClean="0"/>
              <a:t> and Q</a:t>
            </a:r>
            <a:r>
              <a:rPr lang="en-US" sz="2000" baseline="-25000" dirty="0" smtClean="0"/>
              <a:t>3</a:t>
            </a:r>
            <a:r>
              <a:rPr lang="en-US" sz="2000" dirty="0" smtClean="0"/>
              <a:t> respectively. For each unit of waste treated/removed at site </a:t>
            </a:r>
            <a:r>
              <a:rPr lang="en-US" sz="2000" dirty="0" err="1" smtClean="0"/>
              <a:t>i</a:t>
            </a:r>
            <a:r>
              <a:rPr lang="en-US" sz="2000" dirty="0" smtClean="0"/>
              <a:t> upstream of site j, the quality at j improves by </a:t>
            </a:r>
            <a:r>
              <a:rPr lang="en-US" sz="2000" dirty="0" err="1" smtClean="0"/>
              <a:t>A</a:t>
            </a:r>
            <a:r>
              <a:rPr lang="en-US" sz="2000" baseline="-25000" dirty="0" err="1" smtClean="0"/>
              <a:t>ij</a:t>
            </a:r>
            <a:r>
              <a:rPr lang="en-US" sz="2000" dirty="0" smtClean="0"/>
              <a:t>. Formulate a LP model to determine how much treatment is required at sites 1 and 2 that meets the standards at a minimal cost given the following data:</a:t>
            </a:r>
          </a:p>
          <a:p>
            <a:pPr>
              <a:lnSpc>
                <a:spcPct val="80000"/>
              </a:lnSpc>
              <a:buFont typeface="Wingdings" pitchFamily="2" charset="2"/>
              <a:buNone/>
            </a:pPr>
            <a:r>
              <a:rPr lang="en-US" sz="2000" dirty="0" smtClean="0"/>
              <a:t>		Q</a:t>
            </a:r>
            <a:r>
              <a:rPr lang="en-US" sz="2000" baseline="-25000" dirty="0" smtClean="0"/>
              <a:t>2</a:t>
            </a:r>
            <a:r>
              <a:rPr lang="en-US" sz="2000" dirty="0" smtClean="0"/>
              <a:t> = 6;		Q</a:t>
            </a:r>
            <a:r>
              <a:rPr lang="en-US" sz="2000" baseline="-25000" dirty="0" smtClean="0"/>
              <a:t>3</a:t>
            </a:r>
            <a:r>
              <a:rPr lang="en-US" sz="2000" dirty="0" smtClean="0"/>
              <a:t> = 4;		q</a:t>
            </a:r>
            <a:r>
              <a:rPr lang="en-US" sz="2000" baseline="-25000" dirty="0" smtClean="0"/>
              <a:t>2</a:t>
            </a:r>
            <a:r>
              <a:rPr lang="en-US" sz="2000" dirty="0" smtClean="0"/>
              <a:t> = 3; 		q</a:t>
            </a:r>
            <a:r>
              <a:rPr lang="en-US" sz="2000" baseline="-25000" dirty="0" smtClean="0"/>
              <a:t>3</a:t>
            </a:r>
            <a:r>
              <a:rPr lang="en-US" sz="2000" dirty="0" smtClean="0"/>
              <a:t> = 1;</a:t>
            </a:r>
          </a:p>
          <a:p>
            <a:pPr>
              <a:lnSpc>
                <a:spcPct val="80000"/>
              </a:lnSpc>
              <a:buFont typeface="Wingdings" pitchFamily="2" charset="2"/>
              <a:buNone/>
            </a:pPr>
            <a:r>
              <a:rPr lang="en-US" sz="2000" dirty="0" smtClean="0"/>
              <a:t>		A</a:t>
            </a:r>
            <a:r>
              <a:rPr lang="en-US" sz="2000" baseline="-25000" dirty="0" smtClean="0"/>
              <a:t>12</a:t>
            </a:r>
            <a:r>
              <a:rPr lang="en-US" sz="2000" dirty="0" smtClean="0"/>
              <a:t> = 1/ 20;	A</a:t>
            </a:r>
            <a:r>
              <a:rPr lang="en-US" sz="2000" baseline="-25000" dirty="0" smtClean="0"/>
              <a:t>13</a:t>
            </a:r>
            <a:r>
              <a:rPr lang="en-US" sz="2000" dirty="0" smtClean="0"/>
              <a:t> = 1/ 40;	A</a:t>
            </a:r>
            <a:r>
              <a:rPr lang="en-US" sz="2000" baseline="-25000" dirty="0" smtClean="0"/>
              <a:t>23</a:t>
            </a:r>
            <a:r>
              <a:rPr lang="en-US" sz="2000" dirty="0" smtClean="0"/>
              <a:t> = 1/ 30;</a:t>
            </a:r>
          </a:p>
          <a:p>
            <a:pPr>
              <a:lnSpc>
                <a:spcPct val="80000"/>
              </a:lnSpc>
              <a:buFont typeface="Wingdings" pitchFamily="2" charset="2"/>
              <a:buNone/>
            </a:pPr>
            <a:r>
              <a:rPr lang="en-US" sz="2000" dirty="0" smtClean="0"/>
              <a:t>		W</a:t>
            </a:r>
            <a:r>
              <a:rPr lang="en-US" sz="2000" baseline="-25000" dirty="0" smtClean="0"/>
              <a:t>1</a:t>
            </a:r>
            <a:r>
              <a:rPr lang="en-US" sz="2000" dirty="0" smtClean="0"/>
              <a:t> = 100;	W</a:t>
            </a:r>
            <a:r>
              <a:rPr lang="en-US" sz="2000" baseline="-25000" dirty="0" smtClean="0"/>
              <a:t>2</a:t>
            </a:r>
            <a:r>
              <a:rPr lang="en-US" sz="2000" dirty="0" smtClean="0"/>
              <a:t> = 75; (</a:t>
            </a:r>
            <a:r>
              <a:rPr lang="en-US" sz="2000" dirty="0" err="1" smtClean="0"/>
              <a:t>W</a:t>
            </a:r>
            <a:r>
              <a:rPr lang="en-US" sz="2000" baseline="-25000" dirty="0" err="1" smtClean="0"/>
              <a:t>i</a:t>
            </a:r>
            <a:r>
              <a:rPr lang="en-US" sz="2000" dirty="0" smtClean="0"/>
              <a:t> is the max. limit of waste that can 				    be treated at site </a:t>
            </a:r>
            <a:r>
              <a:rPr lang="en-US" sz="2000" dirty="0" err="1" smtClean="0"/>
              <a:t>i</a:t>
            </a:r>
            <a:r>
              <a:rPr lang="en-US" sz="2000" dirty="0" smtClean="0"/>
              <a:t>)</a:t>
            </a:r>
          </a:p>
          <a:p>
            <a:pPr>
              <a:lnSpc>
                <a:spcPct val="80000"/>
              </a:lnSpc>
              <a:buFont typeface="Wingdings" pitchFamily="2" charset="2"/>
              <a:buNone/>
            </a:pPr>
            <a:r>
              <a:rPr lang="en-US" sz="2000" dirty="0" smtClean="0"/>
              <a:t>		C</a:t>
            </a:r>
            <a:r>
              <a:rPr lang="en-US" sz="2000" baseline="-25000" dirty="0" smtClean="0"/>
              <a:t>1</a:t>
            </a:r>
            <a:r>
              <a:rPr lang="en-US" sz="2000" dirty="0" smtClean="0"/>
              <a:t> = 10;	C</a:t>
            </a:r>
            <a:r>
              <a:rPr lang="en-US" sz="2000" baseline="-25000" dirty="0" smtClean="0"/>
              <a:t>2</a:t>
            </a:r>
            <a:r>
              <a:rPr lang="en-US" sz="2000" dirty="0" smtClean="0"/>
              <a:t> = 8;	  (</a:t>
            </a:r>
            <a:r>
              <a:rPr lang="en-US" sz="2000" dirty="0" err="1" smtClean="0"/>
              <a:t>C</a:t>
            </a:r>
            <a:r>
              <a:rPr lang="en-US" sz="2000" baseline="-25000" dirty="0" err="1" smtClean="0"/>
              <a:t>i</a:t>
            </a:r>
            <a:r>
              <a:rPr lang="en-US" sz="2000" dirty="0" smtClean="0"/>
              <a:t> is the cost per unit waste removal   				  at site </a:t>
            </a:r>
            <a:r>
              <a:rPr lang="en-US" sz="2000" dirty="0" err="1" smtClean="0"/>
              <a:t>i</a:t>
            </a:r>
            <a:r>
              <a:rPr lang="en-US" sz="2000" dirty="0" smtClean="0"/>
              <a:t>) </a:t>
            </a:r>
          </a:p>
        </p:txBody>
      </p:sp>
      <p:sp>
        <p:nvSpPr>
          <p:cNvPr id="5" name="Slide Number Placeholder 4"/>
          <p:cNvSpPr>
            <a:spLocks noGrp="1"/>
          </p:cNvSpPr>
          <p:nvPr>
            <p:ph type="sldNum" sz="quarter" idx="12"/>
          </p:nvPr>
        </p:nvSpPr>
        <p:spPr/>
        <p:txBody>
          <a:bodyPr/>
          <a:lstStyle/>
          <a:p>
            <a:pPr>
              <a:defRPr/>
            </a:pPr>
            <a:fld id="{FB6391DF-1079-4C40-B73D-F6E66BF99B94}"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 System</a:t>
            </a:r>
            <a:endParaRPr lang="en-US" dirty="0"/>
          </a:p>
        </p:txBody>
      </p:sp>
      <p:sp>
        <p:nvSpPr>
          <p:cNvPr id="3" name="Slide Number Placeholder 2"/>
          <p:cNvSpPr>
            <a:spLocks noGrp="1"/>
          </p:cNvSpPr>
          <p:nvPr>
            <p:ph type="sldNum" sz="quarter" idx="12"/>
          </p:nvPr>
        </p:nvSpPr>
        <p:spPr/>
        <p:txBody>
          <a:bodyPr/>
          <a:lstStyle/>
          <a:p>
            <a:pPr>
              <a:defRPr/>
            </a:pPr>
            <a:fld id="{3054980F-AC86-478E-9F6F-AE8C9BD52225}" type="slidenum">
              <a:rPr lang="en-US" smtClean="0"/>
              <a:pPr>
                <a:defRPr/>
              </a:pPr>
              <a:t>5</a:t>
            </a:fld>
            <a:endParaRPr lang="en-US"/>
          </a:p>
        </p:txBody>
      </p:sp>
      <p:sp>
        <p:nvSpPr>
          <p:cNvPr id="5" name="Rectangle 4"/>
          <p:cNvSpPr/>
          <p:nvPr/>
        </p:nvSpPr>
        <p:spPr>
          <a:xfrm>
            <a:off x="609600" y="1229648"/>
            <a:ext cx="8077200" cy="4616648"/>
          </a:xfrm>
          <a:prstGeom prst="rect">
            <a:avLst/>
          </a:prstGeom>
        </p:spPr>
        <p:txBody>
          <a:bodyPr wrap="square">
            <a:spAutoFit/>
          </a:bodyPr>
          <a:lstStyle/>
          <a:p>
            <a:r>
              <a:rPr lang="en-US" b="1" dirty="0" smtClean="0"/>
              <a:t>1.INPUT: </a:t>
            </a:r>
            <a:r>
              <a:rPr lang="en-US" dirty="0" smtClean="0"/>
              <a:t>Input involves capturing and assembling elements that enter the system to be processed. </a:t>
            </a:r>
          </a:p>
          <a:p>
            <a:r>
              <a:rPr lang="en-US" b="1" dirty="0" smtClean="0"/>
              <a:t>2.OUTPUT: </a:t>
            </a:r>
            <a:r>
              <a:rPr lang="en-US" dirty="0" smtClean="0"/>
              <a:t>Those elements that exists in the system due to the processing of the inputs is known as output. </a:t>
            </a:r>
          </a:p>
          <a:p>
            <a:r>
              <a:rPr lang="en-US" b="1" dirty="0" smtClean="0"/>
              <a:t>3.PROCESSOR(S): </a:t>
            </a:r>
            <a:r>
              <a:rPr lang="en-US" dirty="0" smtClean="0"/>
              <a:t>The processor is the element of a system that involves the actual transformation of input into output. </a:t>
            </a:r>
          </a:p>
          <a:p>
            <a:r>
              <a:rPr lang="en-US" b="1" dirty="0" smtClean="0"/>
              <a:t>4.CONTROL/CONSTRAINT: </a:t>
            </a:r>
            <a:r>
              <a:rPr lang="en-US" dirty="0" smtClean="0"/>
              <a:t>The control element guides the system. It keeps the system within the boundary set. </a:t>
            </a:r>
          </a:p>
          <a:p>
            <a:r>
              <a:rPr lang="en-US" b="1" dirty="0" smtClean="0"/>
              <a:t>5.FEEDBACK: </a:t>
            </a:r>
            <a:r>
              <a:rPr lang="en-US" dirty="0" smtClean="0"/>
              <a:t>Self controlling systems have Feedback. It measures output against a standard in some form of automatic procedure that includes communication and control. </a:t>
            </a:r>
          </a:p>
          <a:p>
            <a:r>
              <a:rPr lang="en-US" b="1" dirty="0" smtClean="0"/>
              <a:t>6.BOUNDARY AND INTERFACE</a:t>
            </a:r>
            <a:r>
              <a:rPr lang="en-US" dirty="0" smtClean="0"/>
              <a:t>: A system should be defined by its boundaries-the limits that identify its components, processes and interrelationships when it interfaces with another system. </a:t>
            </a:r>
          </a:p>
          <a:p>
            <a:r>
              <a:rPr lang="en-US" b="1" dirty="0" smtClean="0"/>
              <a:t>7.ENVIRONMENT: </a:t>
            </a:r>
            <a:r>
              <a:rPr lang="en-US" dirty="0" smtClean="0"/>
              <a:t>The environment is the 'super-system' within which an organization /system operates.</a:t>
            </a:r>
            <a:endParaRPr lang="en-US" dirty="0"/>
          </a:p>
        </p:txBody>
      </p:sp>
      <p:sp>
        <p:nvSpPr>
          <p:cNvPr id="6" name="TextBox 5"/>
          <p:cNvSpPr txBox="1"/>
          <p:nvPr/>
        </p:nvSpPr>
        <p:spPr>
          <a:xfrm>
            <a:off x="5715000" y="6474023"/>
            <a:ext cx="3390672" cy="307777"/>
          </a:xfrm>
          <a:prstGeom prst="rect">
            <a:avLst/>
          </a:prstGeom>
          <a:noFill/>
        </p:spPr>
        <p:txBody>
          <a:bodyPr wrap="none" rtlCol="0">
            <a:spAutoFit/>
          </a:bodyPr>
          <a:lstStyle/>
          <a:p>
            <a:r>
              <a:rPr lang="en-US" sz="1400" dirty="0" smtClean="0"/>
              <a:t>Ref. http://en.wikipedia.org/wiki/Systems</a:t>
            </a:r>
            <a:endParaRPr lang="en-U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Formulation of Example 2 </a:t>
            </a:r>
            <a:br>
              <a:rPr lang="en-US" smtClean="0"/>
            </a:br>
            <a:r>
              <a:rPr lang="en-US" smtClean="0"/>
              <a:t>(let the students try)</a:t>
            </a:r>
          </a:p>
        </p:txBody>
      </p:sp>
      <p:sp>
        <p:nvSpPr>
          <p:cNvPr id="22531" name="Rectangle 3"/>
          <p:cNvSpPr>
            <a:spLocks noGrp="1" noChangeArrowheads="1"/>
          </p:cNvSpPr>
          <p:nvPr>
            <p:ph type="body" idx="1"/>
          </p:nvPr>
        </p:nvSpPr>
        <p:spPr/>
        <p:txBody>
          <a:bodyPr/>
          <a:lstStyle/>
          <a:p>
            <a:pPr>
              <a:buFont typeface="Wingdings" pitchFamily="2" charset="2"/>
              <a:buNone/>
            </a:pPr>
            <a:r>
              <a:rPr lang="en-US" dirty="0" smtClean="0"/>
              <a:t>Objective function: Min z = 10x + 8y</a:t>
            </a:r>
          </a:p>
          <a:p>
            <a:pPr>
              <a:buFont typeface="Wingdings" pitchFamily="2" charset="2"/>
              <a:buNone/>
            </a:pPr>
            <a:r>
              <a:rPr lang="en-US" dirty="0" smtClean="0"/>
              <a:t>Subject to:</a:t>
            </a:r>
          </a:p>
          <a:p>
            <a:pPr>
              <a:buFont typeface="Wingdings" pitchFamily="2" charset="2"/>
              <a:buNone/>
            </a:pPr>
            <a:r>
              <a:rPr lang="en-US" dirty="0" smtClean="0"/>
              <a:t>q</a:t>
            </a:r>
            <a:r>
              <a:rPr lang="en-US" baseline="-25000" dirty="0" smtClean="0"/>
              <a:t>2</a:t>
            </a:r>
            <a:r>
              <a:rPr lang="en-US" dirty="0" smtClean="0"/>
              <a:t>+x/20 ≥ 6		</a:t>
            </a:r>
            <a:r>
              <a:rPr lang="en-US" dirty="0" smtClean="0">
                <a:cs typeface="Arial" charset="0"/>
              </a:rPr>
              <a:t>or 	x ≥ 60</a:t>
            </a:r>
          </a:p>
          <a:p>
            <a:pPr>
              <a:buFont typeface="Wingdings" pitchFamily="2" charset="2"/>
              <a:buNone/>
            </a:pPr>
            <a:r>
              <a:rPr lang="en-US" dirty="0" smtClean="0"/>
              <a:t>q</a:t>
            </a:r>
            <a:r>
              <a:rPr lang="en-US" baseline="-25000" dirty="0" smtClean="0"/>
              <a:t>3</a:t>
            </a:r>
            <a:r>
              <a:rPr lang="en-US" dirty="0" smtClean="0"/>
              <a:t>+x/40 + y/30 ≥ 4 	</a:t>
            </a:r>
            <a:r>
              <a:rPr lang="en-US" dirty="0" smtClean="0">
                <a:cs typeface="Arial" charset="0"/>
              </a:rPr>
              <a:t>or 	3x+4y ≥ 360</a:t>
            </a:r>
          </a:p>
          <a:p>
            <a:pPr>
              <a:buFont typeface="Wingdings" pitchFamily="2" charset="2"/>
              <a:buNone/>
            </a:pPr>
            <a:r>
              <a:rPr lang="en-US" dirty="0" smtClean="0">
                <a:cs typeface="Arial" charset="0"/>
              </a:rPr>
              <a:t>x ≤ 100</a:t>
            </a:r>
          </a:p>
          <a:p>
            <a:pPr>
              <a:buFont typeface="Wingdings" pitchFamily="2" charset="2"/>
              <a:buNone/>
            </a:pPr>
            <a:r>
              <a:rPr lang="en-US" dirty="0" smtClean="0">
                <a:cs typeface="Arial" charset="0"/>
              </a:rPr>
              <a:t>y ≤ 75</a:t>
            </a:r>
          </a:p>
          <a:p>
            <a:pPr>
              <a:buFont typeface="Wingdings" pitchFamily="2" charset="2"/>
              <a:buNone/>
            </a:pPr>
            <a:r>
              <a:rPr lang="en-US" dirty="0" smtClean="0">
                <a:cs typeface="Arial" charset="0"/>
              </a:rPr>
              <a:t>x ≥ 0, y ≥ 0</a:t>
            </a:r>
          </a:p>
          <a:p>
            <a:pPr>
              <a:buFont typeface="Wingdings" pitchFamily="2" charset="2"/>
              <a:buNone/>
            </a:pPr>
            <a:endParaRPr lang="en-US" dirty="0" smtClean="0">
              <a:cs typeface="Arial" charset="0"/>
            </a:endParaRP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0" dur="500"/>
                                        <p:tgtEl>
                                          <p:spTgt spid="22531">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3" dur="500"/>
                                        <p:tgtEl>
                                          <p:spTgt spid="22531">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2531">
                                            <p:txEl>
                                              <p:pRg st="5" end="5"/>
                                            </p:txEl>
                                          </p:spTgt>
                                        </p:tgtEl>
                                        <p:attrNameLst>
                                          <p:attrName>style.visibility</p:attrName>
                                        </p:attrNameLst>
                                      </p:cBhvr>
                                      <p:to>
                                        <p:strVal val="visible"/>
                                      </p:to>
                                    </p:set>
                                    <p:animEffect transition="in" filter="blinds(horizontal)">
                                      <p:cBhvr>
                                        <p:cTn id="26" dur="500"/>
                                        <p:tgtEl>
                                          <p:spTgt spid="22531">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animEffect transition="in" filter="blinds(horizontal)">
                                      <p:cBhvr>
                                        <p:cTn id="29"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Example - 3</a:t>
            </a:r>
          </a:p>
        </p:txBody>
      </p:sp>
      <p:sp>
        <p:nvSpPr>
          <p:cNvPr id="57347" name="Rectangle 3"/>
          <p:cNvSpPr>
            <a:spLocks noGrp="1" noChangeArrowheads="1"/>
          </p:cNvSpPr>
          <p:nvPr>
            <p:ph type="body" idx="1"/>
          </p:nvPr>
        </p:nvSpPr>
        <p:spPr/>
        <p:txBody>
          <a:bodyPr/>
          <a:lstStyle/>
          <a:p>
            <a:pPr>
              <a:lnSpc>
                <a:spcPct val="90000"/>
              </a:lnSpc>
            </a:pPr>
            <a:r>
              <a:rPr lang="en-US" sz="2800" dirty="0" smtClean="0"/>
              <a:t>For growing population, it is estimated that an increased water supply of at least 150 Million </a:t>
            </a:r>
            <a:r>
              <a:rPr lang="en-US" sz="2800" dirty="0" err="1" smtClean="0"/>
              <a:t>Litres</a:t>
            </a:r>
            <a:r>
              <a:rPr lang="en-US" sz="2800" dirty="0" smtClean="0"/>
              <a:t> per Day (</a:t>
            </a:r>
            <a:r>
              <a:rPr lang="en-US" sz="2800" dirty="0" err="1" smtClean="0"/>
              <a:t>mld</a:t>
            </a:r>
            <a:r>
              <a:rPr lang="en-US" sz="2800" dirty="0" smtClean="0"/>
              <a:t>) will be required by the end of ten years. Three alternate sources of water are identified, namely, a reservoir on a local stream (source 1), an aquifer (source 2) and a distant river (source 3). The details of quantity, quality and unit cost of these three sources are given in the following table. </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Example – 3 </a:t>
            </a:r>
            <a:r>
              <a:rPr lang="en-US" sz="1800" smtClean="0"/>
              <a:t>(Cont’d)</a:t>
            </a:r>
          </a:p>
        </p:txBody>
      </p:sp>
      <p:graphicFrame>
        <p:nvGraphicFramePr>
          <p:cNvPr id="58390" name="Group 22"/>
          <p:cNvGraphicFramePr>
            <a:graphicFrameLocks noGrp="1"/>
          </p:cNvGraphicFramePr>
          <p:nvPr>
            <p:ph idx="1"/>
          </p:nvPr>
        </p:nvGraphicFramePr>
        <p:xfrm>
          <a:off x="457200" y="1981200"/>
          <a:ext cx="8229600" cy="2583180"/>
        </p:xfrm>
        <a:graphic>
          <a:graphicData uri="http://schemas.openxmlformats.org/drawingml/2006/table">
            <a:tbl>
              <a:tblPr/>
              <a:tblGrid>
                <a:gridCol w="2057400"/>
                <a:gridCol w="2057400"/>
                <a:gridCol w="2057400"/>
                <a:gridCol w="2057400"/>
              </a:tblGrid>
              <a:tr h="590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tx1"/>
                          </a:solidFill>
                          <a:effectLst/>
                          <a:latin typeface="Arial" charset="0"/>
                        </a:rPr>
                        <a:t>Source 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tx1"/>
                          </a:solidFill>
                          <a:effectLst/>
                          <a:latin typeface="Arial" charset="0"/>
                        </a:rPr>
                        <a:t>Source 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tx1"/>
                          </a:solidFill>
                          <a:effectLst/>
                          <a:latin typeface="Arial" charset="0"/>
                        </a:rPr>
                        <a:t>Source 3</a:t>
                      </a:r>
                    </a:p>
                  </a:txBody>
                  <a:tcPr horzOverflow="overflow">
                    <a:lnL>
                      <a:noFill/>
                    </a:lnL>
                    <a:lnR>
                      <a:noFill/>
                    </a:lnR>
                    <a:lnT>
                      <a:noFill/>
                    </a:lnT>
                    <a:lnB>
                      <a:noFill/>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Cost 1000$/mld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20</a:t>
                      </a:r>
                    </a:p>
                  </a:txBody>
                  <a:tcPr horzOverflow="overflow">
                    <a:lnL>
                      <a:noFill/>
                    </a:lnL>
                    <a:lnR>
                      <a:noFill/>
                    </a:lnR>
                    <a:lnT>
                      <a:noFill/>
                    </a:lnT>
                    <a:lnB>
                      <a:noFill/>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Max supply available (mld)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120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100</a:t>
                      </a:r>
                    </a:p>
                  </a:txBody>
                  <a:tcPr horzOverflow="overflow">
                    <a:lnL>
                      <a:noFill/>
                    </a:lnL>
                    <a:lnR>
                      <a:noFill/>
                    </a:lnR>
                    <a:lnT>
                      <a:noFill/>
                    </a:lnT>
                    <a:lnB>
                      <a:noFill/>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Hardness (mg/Mill 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100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1150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350</a:t>
                      </a:r>
                    </a:p>
                  </a:txBody>
                  <a:tcPr horzOverflow="overflow">
                    <a:lnL>
                      <a:noFill/>
                    </a:lnL>
                    <a:lnR>
                      <a:noFill/>
                    </a:lnR>
                    <a:lnT>
                      <a:noFill/>
                    </a:lnT>
                    <a:lnB>
                      <a:noFill/>
                    </a:lnB>
                    <a:lnTlToBr>
                      <a:noFill/>
                    </a:lnTlToBr>
                    <a:lnBlToTr>
                      <a:noFill/>
                    </a:lnBlToTr>
                    <a:noFill/>
                  </a:tcPr>
                </a:tc>
              </a:tr>
            </a:tbl>
          </a:graphicData>
        </a:graphic>
      </p:graphicFrame>
      <p:sp>
        <p:nvSpPr>
          <p:cNvPr id="58388" name="Rectangle 70"/>
          <p:cNvSpPr>
            <a:spLocks noChangeArrowheads="1"/>
          </p:cNvSpPr>
          <p:nvPr/>
        </p:nvSpPr>
        <p:spPr bwMode="auto">
          <a:xfrm>
            <a:off x="381000" y="4953000"/>
            <a:ext cx="8153400" cy="1552575"/>
          </a:xfrm>
          <a:prstGeom prst="rect">
            <a:avLst/>
          </a:prstGeom>
          <a:noFill/>
          <a:ln w="9525">
            <a:noFill/>
            <a:miter lim="800000"/>
            <a:headEnd/>
            <a:tailEnd/>
          </a:ln>
        </p:spPr>
        <p:txBody>
          <a:bodyPr anchor="ctr">
            <a:spAutoFit/>
          </a:bodyPr>
          <a:lstStyle/>
          <a:p>
            <a:r>
              <a:rPr lang="en-US" sz="2400"/>
              <a:t>The permissible total hardness is 600 mg/l. Formulate a LP model for meeting the future requirements of the city with least cost, while maintaining the quality of water within the permissible limits.</a:t>
            </a:r>
            <a:r>
              <a:rPr lang="en-US"/>
              <a:t> </a:t>
            </a:r>
          </a:p>
        </p:txBody>
      </p:sp>
      <p:sp>
        <p:nvSpPr>
          <p:cNvPr id="5" name="Slide Number Placeholder 4"/>
          <p:cNvSpPr>
            <a:spLocks noGrp="1"/>
          </p:cNvSpPr>
          <p:nvPr>
            <p:ph type="sldNum" sz="quarter" idx="11"/>
          </p:nvPr>
        </p:nvSpPr>
        <p:spPr/>
        <p:txBody>
          <a:bodyPr/>
          <a:lstStyle/>
          <a:p>
            <a:pPr>
              <a:defRPr/>
            </a:pPr>
            <a:fld id="{2D969C26-40F0-471E-A6D9-9FDCB88651E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smtClean="0"/>
              <a:t>Formulation of Example 3</a:t>
            </a:r>
            <a:br>
              <a:rPr lang="en-US" sz="4000" smtClean="0"/>
            </a:br>
            <a:r>
              <a:rPr lang="en-US" sz="4000" smtClean="0"/>
              <a:t> (let the students try)</a:t>
            </a:r>
          </a:p>
        </p:txBody>
      </p:sp>
      <p:sp>
        <p:nvSpPr>
          <p:cNvPr id="22531" name="Rectangle 3"/>
          <p:cNvSpPr>
            <a:spLocks noGrp="1" noChangeArrowheads="1"/>
          </p:cNvSpPr>
          <p:nvPr>
            <p:ph type="body" idx="1"/>
          </p:nvPr>
        </p:nvSpPr>
        <p:spPr/>
        <p:txBody>
          <a:bodyPr/>
          <a:lstStyle/>
          <a:p>
            <a:pPr>
              <a:buFont typeface="Wingdings" pitchFamily="2" charset="2"/>
              <a:buNone/>
            </a:pPr>
            <a:r>
              <a:rPr lang="en-US" smtClean="0"/>
              <a:t>	Min z = 5000x + 10000y + 20000z</a:t>
            </a:r>
          </a:p>
          <a:p>
            <a:pPr>
              <a:buFont typeface="Wingdings" pitchFamily="2" charset="2"/>
              <a:buNone/>
            </a:pPr>
            <a:r>
              <a:rPr lang="en-US" smtClean="0"/>
              <a:t>Subject to:	x + y + z </a:t>
            </a:r>
            <a:r>
              <a:rPr lang="en-US" smtClean="0">
                <a:cs typeface="Arial" charset="0"/>
              </a:rPr>
              <a:t>≥ 150, </a:t>
            </a:r>
          </a:p>
          <a:p>
            <a:pPr>
              <a:buFont typeface="Wingdings" pitchFamily="2" charset="2"/>
              <a:buNone/>
            </a:pPr>
            <a:r>
              <a:rPr lang="en-US" smtClean="0">
                <a:cs typeface="Arial" charset="0"/>
              </a:rPr>
              <a:t>100x + 1150y + 350z ≤ 600 (x + y + z)</a:t>
            </a:r>
          </a:p>
          <a:p>
            <a:pPr>
              <a:buFont typeface="Wingdings" pitchFamily="2" charset="2"/>
              <a:buNone/>
            </a:pPr>
            <a:r>
              <a:rPr lang="en-US" smtClean="0">
                <a:cs typeface="Arial" charset="0"/>
              </a:rPr>
              <a:t>or	-500x + 550y -250z  ≤ 0</a:t>
            </a:r>
          </a:p>
          <a:p>
            <a:pPr>
              <a:buFont typeface="Wingdings" pitchFamily="2" charset="2"/>
              <a:buNone/>
            </a:pPr>
            <a:r>
              <a:rPr lang="en-US" smtClean="0">
                <a:cs typeface="Arial" charset="0"/>
              </a:rPr>
              <a:t>x ≤ 25</a:t>
            </a:r>
          </a:p>
          <a:p>
            <a:pPr>
              <a:buFont typeface="Wingdings" pitchFamily="2" charset="2"/>
              <a:buNone/>
            </a:pPr>
            <a:r>
              <a:rPr lang="en-US" smtClean="0">
                <a:cs typeface="Arial" charset="0"/>
              </a:rPr>
              <a:t>y ≤ 120</a:t>
            </a:r>
          </a:p>
          <a:p>
            <a:pPr>
              <a:buFont typeface="Wingdings" pitchFamily="2" charset="2"/>
              <a:buNone/>
            </a:pPr>
            <a:r>
              <a:rPr lang="en-US" smtClean="0">
                <a:cs typeface="Arial" charset="0"/>
              </a:rPr>
              <a:t>z ≤ 100</a:t>
            </a:r>
          </a:p>
          <a:p>
            <a:pPr>
              <a:buFont typeface="Wingdings" pitchFamily="2" charset="2"/>
              <a:buNone/>
            </a:pPr>
            <a:r>
              <a:rPr lang="en-US" smtClean="0">
                <a:cs typeface="Arial" charset="0"/>
              </a:rPr>
              <a:t>x ≥ 0, y ≥ 0, z ≥ 0</a:t>
            </a:r>
          </a:p>
          <a:p>
            <a:pPr>
              <a:buFont typeface="Wingdings" pitchFamily="2" charset="2"/>
              <a:buNone/>
            </a:pPr>
            <a:endParaRPr lang="en-US" smtClean="0">
              <a:cs typeface="Arial" charset="0"/>
            </a:endParaRP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20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20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20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20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20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2000"/>
                                        <p:tgtEl>
                                          <p:spTgt spid="22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Effect transition="in" filter="fade">
                                      <p:cBhvr>
                                        <p:cTn id="42" dur="20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200" smtClean="0"/>
              <a:t>Solution of Liner Programming problem:</a:t>
            </a:r>
            <a:br>
              <a:rPr lang="en-US" sz="3200" smtClean="0"/>
            </a:br>
            <a:r>
              <a:rPr lang="en-US" sz="3200" smtClean="0"/>
              <a:t>Graphical Method</a:t>
            </a:r>
          </a:p>
        </p:txBody>
      </p:sp>
      <p:sp>
        <p:nvSpPr>
          <p:cNvPr id="60419" name="Rectangle 3"/>
          <p:cNvSpPr>
            <a:spLocks noGrp="1" noChangeArrowheads="1"/>
          </p:cNvSpPr>
          <p:nvPr>
            <p:ph type="body" idx="1"/>
          </p:nvPr>
        </p:nvSpPr>
        <p:spPr/>
        <p:txBody>
          <a:bodyPr/>
          <a:lstStyle/>
          <a:p>
            <a:r>
              <a:rPr lang="en-US" sz="2800" dirty="0" smtClean="0"/>
              <a:t>All two dimensional LP models can be solved graphically</a:t>
            </a:r>
          </a:p>
          <a:p>
            <a:r>
              <a:rPr lang="en-US" sz="2800" dirty="0" smtClean="0"/>
              <a:t>Graphical model gives an insight on the geometry of the LP models and how the solution can be obtained</a:t>
            </a:r>
          </a:p>
          <a:p>
            <a:r>
              <a:rPr lang="en-US" sz="2800" dirty="0" smtClean="0"/>
              <a:t>Helps us in understanding the Simplex method better</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Example solution using Graphical Method – Example4: Maximization</a:t>
            </a:r>
          </a:p>
        </p:txBody>
      </p:sp>
      <p:sp>
        <p:nvSpPr>
          <p:cNvPr id="61443" name="Rectangle 3"/>
          <p:cNvSpPr>
            <a:spLocks noGrp="1" noChangeArrowheads="1"/>
          </p:cNvSpPr>
          <p:nvPr>
            <p:ph type="body" idx="1"/>
          </p:nvPr>
        </p:nvSpPr>
        <p:spPr/>
        <p:txBody>
          <a:bodyPr/>
          <a:lstStyle/>
          <a:p>
            <a:pPr>
              <a:buFont typeface="Wingdings" pitchFamily="2" charset="2"/>
              <a:buNone/>
            </a:pPr>
            <a:r>
              <a:rPr lang="en-US" smtClean="0"/>
              <a:t>	Max z = x + y</a:t>
            </a:r>
          </a:p>
          <a:p>
            <a:pPr>
              <a:buFont typeface="Wingdings" pitchFamily="2" charset="2"/>
              <a:buNone/>
            </a:pPr>
            <a:r>
              <a:rPr lang="en-US" smtClean="0"/>
              <a:t>	Subjected to</a:t>
            </a:r>
          </a:p>
          <a:p>
            <a:pPr>
              <a:buFont typeface="Wingdings" pitchFamily="2" charset="2"/>
              <a:buNone/>
            </a:pPr>
            <a:r>
              <a:rPr lang="en-US" smtClean="0"/>
              <a:t>	x + 2y </a:t>
            </a:r>
            <a:r>
              <a:rPr lang="en-US" smtClean="0">
                <a:cs typeface="Arial" charset="0"/>
              </a:rPr>
              <a:t>≥ 2</a:t>
            </a:r>
          </a:p>
          <a:p>
            <a:pPr>
              <a:buFont typeface="Wingdings" pitchFamily="2" charset="2"/>
              <a:buNone/>
            </a:pPr>
            <a:r>
              <a:rPr lang="en-US" smtClean="0">
                <a:cs typeface="Arial" charset="0"/>
              </a:rPr>
              <a:t>	x ≤ 3</a:t>
            </a:r>
          </a:p>
          <a:p>
            <a:pPr>
              <a:buFont typeface="Wingdings" pitchFamily="2" charset="2"/>
              <a:buNone/>
            </a:pPr>
            <a:r>
              <a:rPr lang="en-US" smtClean="0">
                <a:cs typeface="Arial" charset="0"/>
              </a:rPr>
              <a:t>	y ≤ 4</a:t>
            </a:r>
          </a:p>
          <a:p>
            <a:pPr>
              <a:buFont typeface="Wingdings" pitchFamily="2" charset="2"/>
              <a:buNone/>
            </a:pPr>
            <a:r>
              <a:rPr lang="en-US" smtClean="0">
                <a:cs typeface="Arial" charset="0"/>
              </a:rPr>
              <a:t>	x ≥ 0, y ≥ 0</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a:off x="5157788" y="2120900"/>
            <a:ext cx="2687637" cy="3640138"/>
          </a:xfrm>
          <a:custGeom>
            <a:avLst/>
            <a:gdLst>
              <a:gd name="T0" fmla="*/ 0 w 1693"/>
              <a:gd name="T1" fmla="*/ 0 h 2301"/>
              <a:gd name="T2" fmla="*/ 0 w 1693"/>
              <a:gd name="T3" fmla="*/ 1699 h 2301"/>
              <a:gd name="T4" fmla="*/ 1131 w 1693"/>
              <a:gd name="T5" fmla="*/ 2301 h 2301"/>
              <a:gd name="T6" fmla="*/ 1692 w 1693"/>
              <a:gd name="T7" fmla="*/ 2301 h 2301"/>
              <a:gd name="T8" fmla="*/ 1693 w 1693"/>
              <a:gd name="T9" fmla="*/ 0 h 2301"/>
              <a:gd name="T10" fmla="*/ 0 w 1693"/>
              <a:gd name="T11" fmla="*/ 0 h 2301"/>
              <a:gd name="T12" fmla="*/ 0 60000 65536"/>
              <a:gd name="T13" fmla="*/ 0 60000 65536"/>
              <a:gd name="T14" fmla="*/ 0 60000 65536"/>
              <a:gd name="T15" fmla="*/ 0 60000 65536"/>
              <a:gd name="T16" fmla="*/ 0 60000 65536"/>
              <a:gd name="T17" fmla="*/ 0 60000 65536"/>
              <a:gd name="T18" fmla="*/ 0 w 1693"/>
              <a:gd name="T19" fmla="*/ 0 h 2301"/>
              <a:gd name="T20" fmla="*/ 1693 w 1693"/>
              <a:gd name="T21" fmla="*/ 2301 h 2301"/>
            </a:gdLst>
            <a:ahLst/>
            <a:cxnLst>
              <a:cxn ang="T12">
                <a:pos x="T0" y="T1"/>
              </a:cxn>
              <a:cxn ang="T13">
                <a:pos x="T2" y="T3"/>
              </a:cxn>
              <a:cxn ang="T14">
                <a:pos x="T4" y="T5"/>
              </a:cxn>
              <a:cxn ang="T15">
                <a:pos x="T6" y="T7"/>
              </a:cxn>
              <a:cxn ang="T16">
                <a:pos x="T8" y="T9"/>
              </a:cxn>
              <a:cxn ang="T17">
                <a:pos x="T10" y="T11"/>
              </a:cxn>
            </a:cxnLst>
            <a:rect l="T18" t="T19" r="T20" b="T21"/>
            <a:pathLst>
              <a:path w="1693" h="2301">
                <a:moveTo>
                  <a:pt x="0" y="0"/>
                </a:moveTo>
                <a:lnTo>
                  <a:pt x="0" y="1699"/>
                </a:lnTo>
                <a:lnTo>
                  <a:pt x="1131" y="2301"/>
                </a:lnTo>
                <a:lnTo>
                  <a:pt x="1692" y="2301"/>
                </a:lnTo>
                <a:lnTo>
                  <a:pt x="1693" y="0"/>
                </a:lnTo>
                <a:lnTo>
                  <a:pt x="0" y="0"/>
                </a:lnTo>
                <a:close/>
              </a:path>
            </a:pathLst>
          </a:custGeom>
          <a:solidFill>
            <a:schemeClr val="accent1"/>
          </a:solidFill>
          <a:ln w="9525">
            <a:solidFill>
              <a:srgbClr val="0000E4"/>
            </a:solidFill>
            <a:round/>
            <a:headEnd/>
            <a:tailEnd/>
          </a:ln>
        </p:spPr>
        <p:txBody>
          <a:bodyPr wrap="none" anchor="ctr"/>
          <a:lstStyle/>
          <a:p>
            <a:endParaRPr lang="en-US"/>
          </a:p>
        </p:txBody>
      </p:sp>
      <p:sp>
        <p:nvSpPr>
          <p:cNvPr id="23555" name="Text Box 3"/>
          <p:cNvSpPr txBox="1">
            <a:spLocks noChangeArrowheads="1"/>
          </p:cNvSpPr>
          <p:nvPr/>
        </p:nvSpPr>
        <p:spPr bwMode="auto">
          <a:xfrm>
            <a:off x="1006475" y="593725"/>
            <a:ext cx="4422775" cy="579438"/>
          </a:xfrm>
          <a:prstGeom prst="rect">
            <a:avLst/>
          </a:prstGeom>
          <a:noFill/>
          <a:ln w="9525">
            <a:noFill/>
            <a:miter lim="800000"/>
            <a:headEnd/>
            <a:tailEnd/>
          </a:ln>
        </p:spPr>
        <p:txBody>
          <a:bodyPr wrap="none">
            <a:spAutoFit/>
          </a:bodyPr>
          <a:lstStyle/>
          <a:p>
            <a:r>
              <a:rPr lang="en-US" sz="3200" b="1"/>
              <a:t>Solution of Example 4</a:t>
            </a:r>
          </a:p>
        </p:txBody>
      </p:sp>
      <p:sp>
        <p:nvSpPr>
          <p:cNvPr id="62468" name="Line 5"/>
          <p:cNvSpPr>
            <a:spLocks noChangeShapeType="1"/>
          </p:cNvSpPr>
          <p:nvPr/>
        </p:nvSpPr>
        <p:spPr bwMode="auto">
          <a:xfrm>
            <a:off x="5149850" y="5751513"/>
            <a:ext cx="3043238" cy="0"/>
          </a:xfrm>
          <a:prstGeom prst="line">
            <a:avLst/>
          </a:prstGeom>
          <a:noFill/>
          <a:ln w="28575">
            <a:solidFill>
              <a:schemeClr val="tx1"/>
            </a:solidFill>
            <a:round/>
            <a:headEnd/>
            <a:tailEnd/>
          </a:ln>
        </p:spPr>
        <p:txBody>
          <a:bodyPr wrap="none" anchor="ctr"/>
          <a:lstStyle/>
          <a:p>
            <a:endParaRPr lang="en-US"/>
          </a:p>
        </p:txBody>
      </p:sp>
      <p:sp>
        <p:nvSpPr>
          <p:cNvPr id="62469" name="Text Box 6"/>
          <p:cNvSpPr txBox="1">
            <a:spLocks noChangeArrowheads="1"/>
          </p:cNvSpPr>
          <p:nvPr/>
        </p:nvSpPr>
        <p:spPr bwMode="auto">
          <a:xfrm>
            <a:off x="8324850" y="5605463"/>
            <a:ext cx="354013" cy="457200"/>
          </a:xfrm>
          <a:prstGeom prst="rect">
            <a:avLst/>
          </a:prstGeom>
          <a:noFill/>
          <a:ln w="9525">
            <a:noFill/>
            <a:miter lim="800000"/>
            <a:headEnd/>
            <a:tailEnd/>
          </a:ln>
        </p:spPr>
        <p:txBody>
          <a:bodyPr wrap="none">
            <a:spAutoFit/>
          </a:bodyPr>
          <a:lstStyle/>
          <a:p>
            <a:r>
              <a:rPr lang="en-US" sz="2400" b="1"/>
              <a:t>x</a:t>
            </a:r>
          </a:p>
        </p:txBody>
      </p:sp>
      <p:sp>
        <p:nvSpPr>
          <p:cNvPr id="62470" name="Line 7"/>
          <p:cNvSpPr>
            <a:spLocks noChangeShapeType="1"/>
          </p:cNvSpPr>
          <p:nvPr/>
        </p:nvSpPr>
        <p:spPr bwMode="auto">
          <a:xfrm>
            <a:off x="6057900" y="5751513"/>
            <a:ext cx="0" cy="152400"/>
          </a:xfrm>
          <a:prstGeom prst="line">
            <a:avLst/>
          </a:prstGeom>
          <a:noFill/>
          <a:ln w="9525">
            <a:solidFill>
              <a:schemeClr val="bg1"/>
            </a:solidFill>
            <a:round/>
            <a:headEnd/>
            <a:tailEnd/>
          </a:ln>
        </p:spPr>
        <p:txBody>
          <a:bodyPr wrap="none" anchor="ctr"/>
          <a:lstStyle/>
          <a:p>
            <a:endParaRPr lang="en-US"/>
          </a:p>
        </p:txBody>
      </p:sp>
      <p:sp>
        <p:nvSpPr>
          <p:cNvPr id="62471" name="Line 8"/>
          <p:cNvSpPr>
            <a:spLocks noChangeShapeType="1"/>
          </p:cNvSpPr>
          <p:nvPr/>
        </p:nvSpPr>
        <p:spPr bwMode="auto">
          <a:xfrm>
            <a:off x="6965950" y="5751513"/>
            <a:ext cx="0" cy="152400"/>
          </a:xfrm>
          <a:prstGeom prst="line">
            <a:avLst/>
          </a:prstGeom>
          <a:noFill/>
          <a:ln w="9525">
            <a:solidFill>
              <a:schemeClr val="bg1"/>
            </a:solidFill>
            <a:round/>
            <a:headEnd/>
            <a:tailEnd/>
          </a:ln>
        </p:spPr>
        <p:txBody>
          <a:bodyPr wrap="none" anchor="ctr"/>
          <a:lstStyle/>
          <a:p>
            <a:endParaRPr lang="en-US"/>
          </a:p>
        </p:txBody>
      </p:sp>
      <p:sp>
        <p:nvSpPr>
          <p:cNvPr id="62472" name="Line 9"/>
          <p:cNvSpPr>
            <a:spLocks noChangeShapeType="1"/>
          </p:cNvSpPr>
          <p:nvPr/>
        </p:nvSpPr>
        <p:spPr bwMode="auto">
          <a:xfrm>
            <a:off x="7874000" y="5751513"/>
            <a:ext cx="0" cy="152400"/>
          </a:xfrm>
          <a:prstGeom prst="line">
            <a:avLst/>
          </a:prstGeom>
          <a:noFill/>
          <a:ln w="9525">
            <a:solidFill>
              <a:schemeClr val="bg1"/>
            </a:solidFill>
            <a:round/>
            <a:headEnd/>
            <a:tailEnd/>
          </a:ln>
        </p:spPr>
        <p:txBody>
          <a:bodyPr wrap="none" anchor="ctr"/>
          <a:lstStyle/>
          <a:p>
            <a:endParaRPr lang="en-US"/>
          </a:p>
        </p:txBody>
      </p:sp>
      <p:sp>
        <p:nvSpPr>
          <p:cNvPr id="62473" name="Text Box 10"/>
          <p:cNvSpPr txBox="1">
            <a:spLocks noChangeArrowheads="1"/>
          </p:cNvSpPr>
          <p:nvPr/>
        </p:nvSpPr>
        <p:spPr bwMode="auto">
          <a:xfrm>
            <a:off x="7724775" y="5964238"/>
            <a:ext cx="311150" cy="366712"/>
          </a:xfrm>
          <a:prstGeom prst="rect">
            <a:avLst/>
          </a:prstGeom>
          <a:noFill/>
          <a:ln w="9525">
            <a:noFill/>
            <a:miter lim="800000"/>
            <a:headEnd/>
            <a:tailEnd/>
          </a:ln>
        </p:spPr>
        <p:txBody>
          <a:bodyPr wrap="none">
            <a:spAutoFit/>
          </a:bodyPr>
          <a:lstStyle/>
          <a:p>
            <a:r>
              <a:rPr lang="en-US" b="1"/>
              <a:t>3</a:t>
            </a:r>
          </a:p>
        </p:txBody>
      </p:sp>
      <p:sp>
        <p:nvSpPr>
          <p:cNvPr id="62474" name="Text Box 11"/>
          <p:cNvSpPr txBox="1">
            <a:spLocks noChangeArrowheads="1"/>
          </p:cNvSpPr>
          <p:nvPr/>
        </p:nvSpPr>
        <p:spPr bwMode="auto">
          <a:xfrm>
            <a:off x="4994275" y="5962650"/>
            <a:ext cx="311150" cy="366713"/>
          </a:xfrm>
          <a:prstGeom prst="rect">
            <a:avLst/>
          </a:prstGeom>
          <a:noFill/>
          <a:ln w="9525">
            <a:noFill/>
            <a:miter lim="800000"/>
            <a:headEnd/>
            <a:tailEnd/>
          </a:ln>
        </p:spPr>
        <p:txBody>
          <a:bodyPr wrap="none">
            <a:spAutoFit/>
          </a:bodyPr>
          <a:lstStyle/>
          <a:p>
            <a:r>
              <a:rPr lang="en-US" b="1"/>
              <a:t>0</a:t>
            </a:r>
          </a:p>
        </p:txBody>
      </p:sp>
      <p:sp>
        <p:nvSpPr>
          <p:cNvPr id="62475" name="Text Box 12"/>
          <p:cNvSpPr txBox="1">
            <a:spLocks noChangeArrowheads="1"/>
          </p:cNvSpPr>
          <p:nvPr/>
        </p:nvSpPr>
        <p:spPr bwMode="auto">
          <a:xfrm>
            <a:off x="5903913" y="5962650"/>
            <a:ext cx="311150" cy="366713"/>
          </a:xfrm>
          <a:prstGeom prst="rect">
            <a:avLst/>
          </a:prstGeom>
          <a:noFill/>
          <a:ln w="9525">
            <a:noFill/>
            <a:miter lim="800000"/>
            <a:headEnd/>
            <a:tailEnd/>
          </a:ln>
        </p:spPr>
        <p:txBody>
          <a:bodyPr wrap="none">
            <a:spAutoFit/>
          </a:bodyPr>
          <a:lstStyle/>
          <a:p>
            <a:r>
              <a:rPr lang="en-US" b="1"/>
              <a:t>1</a:t>
            </a:r>
          </a:p>
        </p:txBody>
      </p:sp>
      <p:sp>
        <p:nvSpPr>
          <p:cNvPr id="62476" name="Text Box 13"/>
          <p:cNvSpPr txBox="1">
            <a:spLocks noChangeArrowheads="1"/>
          </p:cNvSpPr>
          <p:nvPr/>
        </p:nvSpPr>
        <p:spPr bwMode="auto">
          <a:xfrm>
            <a:off x="6815138" y="5962650"/>
            <a:ext cx="311150" cy="366713"/>
          </a:xfrm>
          <a:prstGeom prst="rect">
            <a:avLst/>
          </a:prstGeom>
          <a:noFill/>
          <a:ln w="9525">
            <a:noFill/>
            <a:miter lim="800000"/>
            <a:headEnd/>
            <a:tailEnd/>
          </a:ln>
        </p:spPr>
        <p:txBody>
          <a:bodyPr wrap="none">
            <a:spAutoFit/>
          </a:bodyPr>
          <a:lstStyle/>
          <a:p>
            <a:r>
              <a:rPr lang="en-US" b="1"/>
              <a:t>2</a:t>
            </a:r>
          </a:p>
        </p:txBody>
      </p:sp>
      <p:sp>
        <p:nvSpPr>
          <p:cNvPr id="62477" name="Text Box 14"/>
          <p:cNvSpPr txBox="1">
            <a:spLocks noChangeArrowheads="1"/>
          </p:cNvSpPr>
          <p:nvPr/>
        </p:nvSpPr>
        <p:spPr bwMode="auto">
          <a:xfrm>
            <a:off x="4921250" y="1392238"/>
            <a:ext cx="354013" cy="457200"/>
          </a:xfrm>
          <a:prstGeom prst="rect">
            <a:avLst/>
          </a:prstGeom>
          <a:noFill/>
          <a:ln w="9525">
            <a:noFill/>
            <a:miter lim="800000"/>
            <a:headEnd/>
            <a:tailEnd/>
          </a:ln>
        </p:spPr>
        <p:txBody>
          <a:bodyPr wrap="none">
            <a:spAutoFit/>
          </a:bodyPr>
          <a:lstStyle/>
          <a:p>
            <a:r>
              <a:rPr lang="en-US" sz="2400" b="1"/>
              <a:t>y</a:t>
            </a:r>
          </a:p>
        </p:txBody>
      </p:sp>
      <p:sp>
        <p:nvSpPr>
          <p:cNvPr id="62478" name="Line 15"/>
          <p:cNvSpPr>
            <a:spLocks noChangeShapeType="1"/>
          </p:cNvSpPr>
          <p:nvPr/>
        </p:nvSpPr>
        <p:spPr bwMode="auto">
          <a:xfrm>
            <a:off x="5149850" y="1925638"/>
            <a:ext cx="0" cy="3825875"/>
          </a:xfrm>
          <a:prstGeom prst="line">
            <a:avLst/>
          </a:prstGeom>
          <a:noFill/>
          <a:ln w="28575">
            <a:solidFill>
              <a:schemeClr val="tx1"/>
            </a:solidFill>
            <a:round/>
            <a:headEnd/>
            <a:tailEnd/>
          </a:ln>
        </p:spPr>
        <p:txBody>
          <a:bodyPr wrap="none" anchor="ctr"/>
          <a:lstStyle/>
          <a:p>
            <a:endParaRPr lang="en-US"/>
          </a:p>
        </p:txBody>
      </p:sp>
      <p:sp>
        <p:nvSpPr>
          <p:cNvPr id="62479" name="Line 16"/>
          <p:cNvSpPr>
            <a:spLocks noChangeShapeType="1"/>
          </p:cNvSpPr>
          <p:nvPr/>
        </p:nvSpPr>
        <p:spPr bwMode="auto">
          <a:xfrm>
            <a:off x="5149850" y="5751513"/>
            <a:ext cx="0" cy="152400"/>
          </a:xfrm>
          <a:prstGeom prst="line">
            <a:avLst/>
          </a:prstGeom>
          <a:noFill/>
          <a:ln w="9525">
            <a:solidFill>
              <a:schemeClr val="bg1"/>
            </a:solidFill>
            <a:round/>
            <a:headEnd/>
            <a:tailEnd/>
          </a:ln>
        </p:spPr>
        <p:txBody>
          <a:bodyPr wrap="none" anchor="ctr"/>
          <a:lstStyle/>
          <a:p>
            <a:endParaRPr lang="en-US"/>
          </a:p>
        </p:txBody>
      </p:sp>
      <p:sp>
        <p:nvSpPr>
          <p:cNvPr id="62480" name="Line 17"/>
          <p:cNvSpPr>
            <a:spLocks noChangeShapeType="1"/>
          </p:cNvSpPr>
          <p:nvPr/>
        </p:nvSpPr>
        <p:spPr bwMode="auto">
          <a:xfrm rot="-5400000">
            <a:off x="5057775" y="5662613"/>
            <a:ext cx="0" cy="152400"/>
          </a:xfrm>
          <a:prstGeom prst="line">
            <a:avLst/>
          </a:prstGeom>
          <a:noFill/>
          <a:ln w="9525">
            <a:solidFill>
              <a:schemeClr val="bg1"/>
            </a:solidFill>
            <a:round/>
            <a:headEnd/>
            <a:tailEnd/>
          </a:ln>
        </p:spPr>
        <p:txBody>
          <a:bodyPr wrap="none" anchor="ctr"/>
          <a:lstStyle/>
          <a:p>
            <a:endParaRPr lang="en-US"/>
          </a:p>
        </p:txBody>
      </p:sp>
      <p:sp>
        <p:nvSpPr>
          <p:cNvPr id="62481" name="Line 18"/>
          <p:cNvSpPr>
            <a:spLocks noChangeShapeType="1"/>
          </p:cNvSpPr>
          <p:nvPr/>
        </p:nvSpPr>
        <p:spPr bwMode="auto">
          <a:xfrm rot="-5400000">
            <a:off x="5057775" y="4757738"/>
            <a:ext cx="0" cy="152400"/>
          </a:xfrm>
          <a:prstGeom prst="line">
            <a:avLst/>
          </a:prstGeom>
          <a:noFill/>
          <a:ln w="9525">
            <a:solidFill>
              <a:schemeClr val="bg1"/>
            </a:solidFill>
            <a:round/>
            <a:headEnd/>
            <a:tailEnd/>
          </a:ln>
        </p:spPr>
        <p:txBody>
          <a:bodyPr wrap="none" anchor="ctr"/>
          <a:lstStyle/>
          <a:p>
            <a:endParaRPr lang="en-US"/>
          </a:p>
        </p:txBody>
      </p:sp>
      <p:sp>
        <p:nvSpPr>
          <p:cNvPr id="62482" name="Line 19"/>
          <p:cNvSpPr>
            <a:spLocks noChangeShapeType="1"/>
          </p:cNvSpPr>
          <p:nvPr/>
        </p:nvSpPr>
        <p:spPr bwMode="auto">
          <a:xfrm rot="-5400000">
            <a:off x="5057775" y="2947988"/>
            <a:ext cx="0" cy="152400"/>
          </a:xfrm>
          <a:prstGeom prst="line">
            <a:avLst/>
          </a:prstGeom>
          <a:noFill/>
          <a:ln w="9525">
            <a:solidFill>
              <a:schemeClr val="bg1"/>
            </a:solidFill>
            <a:round/>
            <a:headEnd/>
            <a:tailEnd/>
          </a:ln>
        </p:spPr>
        <p:txBody>
          <a:bodyPr wrap="none" anchor="ctr"/>
          <a:lstStyle/>
          <a:p>
            <a:endParaRPr lang="en-US"/>
          </a:p>
        </p:txBody>
      </p:sp>
      <p:sp>
        <p:nvSpPr>
          <p:cNvPr id="62483" name="Line 20"/>
          <p:cNvSpPr>
            <a:spLocks noChangeShapeType="1"/>
          </p:cNvSpPr>
          <p:nvPr/>
        </p:nvSpPr>
        <p:spPr bwMode="auto">
          <a:xfrm rot="-5400000">
            <a:off x="5057775" y="3852863"/>
            <a:ext cx="0" cy="152400"/>
          </a:xfrm>
          <a:prstGeom prst="line">
            <a:avLst/>
          </a:prstGeom>
          <a:noFill/>
          <a:ln w="9525">
            <a:solidFill>
              <a:schemeClr val="bg1"/>
            </a:solidFill>
            <a:round/>
            <a:headEnd/>
            <a:tailEnd/>
          </a:ln>
        </p:spPr>
        <p:txBody>
          <a:bodyPr wrap="none" anchor="ctr"/>
          <a:lstStyle/>
          <a:p>
            <a:endParaRPr lang="en-US"/>
          </a:p>
        </p:txBody>
      </p:sp>
      <p:sp>
        <p:nvSpPr>
          <p:cNvPr id="62484" name="Line 21"/>
          <p:cNvSpPr>
            <a:spLocks noChangeShapeType="1"/>
          </p:cNvSpPr>
          <p:nvPr/>
        </p:nvSpPr>
        <p:spPr bwMode="auto">
          <a:xfrm rot="-5400000">
            <a:off x="5057775" y="2044700"/>
            <a:ext cx="0" cy="152400"/>
          </a:xfrm>
          <a:prstGeom prst="line">
            <a:avLst/>
          </a:prstGeom>
          <a:noFill/>
          <a:ln w="9525">
            <a:solidFill>
              <a:schemeClr val="tx1"/>
            </a:solidFill>
            <a:round/>
            <a:headEnd/>
            <a:tailEnd/>
          </a:ln>
        </p:spPr>
        <p:txBody>
          <a:bodyPr wrap="none" anchor="ctr"/>
          <a:lstStyle/>
          <a:p>
            <a:endParaRPr lang="en-US"/>
          </a:p>
        </p:txBody>
      </p:sp>
      <p:sp>
        <p:nvSpPr>
          <p:cNvPr id="62485" name="Text Box 22"/>
          <p:cNvSpPr txBox="1">
            <a:spLocks noChangeArrowheads="1"/>
          </p:cNvSpPr>
          <p:nvPr/>
        </p:nvSpPr>
        <p:spPr bwMode="auto">
          <a:xfrm>
            <a:off x="4621213" y="5573713"/>
            <a:ext cx="311150" cy="366712"/>
          </a:xfrm>
          <a:prstGeom prst="rect">
            <a:avLst/>
          </a:prstGeom>
          <a:noFill/>
          <a:ln w="9525">
            <a:noFill/>
            <a:miter lim="800000"/>
            <a:headEnd/>
            <a:tailEnd/>
          </a:ln>
        </p:spPr>
        <p:txBody>
          <a:bodyPr wrap="none">
            <a:spAutoFit/>
          </a:bodyPr>
          <a:lstStyle/>
          <a:p>
            <a:r>
              <a:rPr lang="en-US" b="1"/>
              <a:t>0</a:t>
            </a:r>
          </a:p>
        </p:txBody>
      </p:sp>
      <p:sp>
        <p:nvSpPr>
          <p:cNvPr id="62486" name="Text Box 23"/>
          <p:cNvSpPr txBox="1">
            <a:spLocks noChangeArrowheads="1"/>
          </p:cNvSpPr>
          <p:nvPr/>
        </p:nvSpPr>
        <p:spPr bwMode="auto">
          <a:xfrm>
            <a:off x="4619625" y="4667250"/>
            <a:ext cx="311150" cy="366713"/>
          </a:xfrm>
          <a:prstGeom prst="rect">
            <a:avLst/>
          </a:prstGeom>
          <a:noFill/>
          <a:ln w="9525">
            <a:noFill/>
            <a:miter lim="800000"/>
            <a:headEnd/>
            <a:tailEnd/>
          </a:ln>
        </p:spPr>
        <p:txBody>
          <a:bodyPr wrap="none">
            <a:spAutoFit/>
          </a:bodyPr>
          <a:lstStyle/>
          <a:p>
            <a:r>
              <a:rPr lang="en-US" b="1"/>
              <a:t>1</a:t>
            </a:r>
          </a:p>
        </p:txBody>
      </p:sp>
      <p:sp>
        <p:nvSpPr>
          <p:cNvPr id="62487" name="Text Box 24"/>
          <p:cNvSpPr txBox="1">
            <a:spLocks noChangeArrowheads="1"/>
          </p:cNvSpPr>
          <p:nvPr/>
        </p:nvSpPr>
        <p:spPr bwMode="auto">
          <a:xfrm>
            <a:off x="4632325" y="3760788"/>
            <a:ext cx="311150" cy="366712"/>
          </a:xfrm>
          <a:prstGeom prst="rect">
            <a:avLst/>
          </a:prstGeom>
          <a:noFill/>
          <a:ln w="9525">
            <a:noFill/>
            <a:miter lim="800000"/>
            <a:headEnd/>
            <a:tailEnd/>
          </a:ln>
        </p:spPr>
        <p:txBody>
          <a:bodyPr wrap="none">
            <a:spAutoFit/>
          </a:bodyPr>
          <a:lstStyle/>
          <a:p>
            <a:r>
              <a:rPr lang="en-US" b="1"/>
              <a:t>2</a:t>
            </a:r>
          </a:p>
        </p:txBody>
      </p:sp>
      <p:sp>
        <p:nvSpPr>
          <p:cNvPr id="62488" name="Text Box 25"/>
          <p:cNvSpPr txBox="1">
            <a:spLocks noChangeArrowheads="1"/>
          </p:cNvSpPr>
          <p:nvPr/>
        </p:nvSpPr>
        <p:spPr bwMode="auto">
          <a:xfrm>
            <a:off x="4592638" y="1947863"/>
            <a:ext cx="311150" cy="366712"/>
          </a:xfrm>
          <a:prstGeom prst="rect">
            <a:avLst/>
          </a:prstGeom>
          <a:noFill/>
          <a:ln w="9525">
            <a:noFill/>
            <a:miter lim="800000"/>
            <a:headEnd/>
            <a:tailEnd/>
          </a:ln>
        </p:spPr>
        <p:txBody>
          <a:bodyPr wrap="none">
            <a:spAutoFit/>
          </a:bodyPr>
          <a:lstStyle/>
          <a:p>
            <a:r>
              <a:rPr lang="en-US" b="1"/>
              <a:t>4</a:t>
            </a:r>
          </a:p>
        </p:txBody>
      </p:sp>
      <p:sp>
        <p:nvSpPr>
          <p:cNvPr id="62489" name="Text Box 26"/>
          <p:cNvSpPr txBox="1">
            <a:spLocks noChangeArrowheads="1"/>
          </p:cNvSpPr>
          <p:nvPr/>
        </p:nvSpPr>
        <p:spPr bwMode="auto">
          <a:xfrm>
            <a:off x="4629150" y="2854325"/>
            <a:ext cx="311150" cy="366713"/>
          </a:xfrm>
          <a:prstGeom prst="rect">
            <a:avLst/>
          </a:prstGeom>
          <a:noFill/>
          <a:ln w="9525">
            <a:noFill/>
            <a:miter lim="800000"/>
            <a:headEnd/>
            <a:tailEnd/>
          </a:ln>
        </p:spPr>
        <p:txBody>
          <a:bodyPr wrap="none">
            <a:spAutoFit/>
          </a:bodyPr>
          <a:lstStyle/>
          <a:p>
            <a:r>
              <a:rPr lang="en-US" b="1"/>
              <a:t>3</a:t>
            </a:r>
          </a:p>
        </p:txBody>
      </p:sp>
      <p:sp>
        <p:nvSpPr>
          <p:cNvPr id="23579" name="Line 27"/>
          <p:cNvSpPr>
            <a:spLocks noChangeShapeType="1"/>
          </p:cNvSpPr>
          <p:nvPr/>
        </p:nvSpPr>
        <p:spPr bwMode="auto">
          <a:xfrm flipV="1">
            <a:off x="5181600" y="2111375"/>
            <a:ext cx="3079750" cy="12700"/>
          </a:xfrm>
          <a:prstGeom prst="line">
            <a:avLst/>
          </a:prstGeom>
          <a:noFill/>
          <a:ln w="38100">
            <a:solidFill>
              <a:srgbClr val="0000E4"/>
            </a:solidFill>
            <a:round/>
            <a:headEnd/>
            <a:tailEnd/>
          </a:ln>
        </p:spPr>
        <p:txBody>
          <a:bodyPr wrap="none" anchor="ctr"/>
          <a:lstStyle/>
          <a:p>
            <a:endParaRPr lang="en-US"/>
          </a:p>
        </p:txBody>
      </p:sp>
      <p:sp>
        <p:nvSpPr>
          <p:cNvPr id="23580" name="Line 28"/>
          <p:cNvSpPr>
            <a:spLocks noChangeShapeType="1"/>
          </p:cNvSpPr>
          <p:nvPr/>
        </p:nvSpPr>
        <p:spPr bwMode="auto">
          <a:xfrm>
            <a:off x="4606925" y="4524375"/>
            <a:ext cx="2884488" cy="1538288"/>
          </a:xfrm>
          <a:prstGeom prst="line">
            <a:avLst/>
          </a:prstGeom>
          <a:noFill/>
          <a:ln w="38100">
            <a:solidFill>
              <a:srgbClr val="0000E4"/>
            </a:solidFill>
            <a:round/>
            <a:headEnd/>
            <a:tailEnd/>
          </a:ln>
        </p:spPr>
        <p:txBody>
          <a:bodyPr wrap="none" anchor="ctr"/>
          <a:lstStyle/>
          <a:p>
            <a:endParaRPr lang="en-US"/>
          </a:p>
        </p:txBody>
      </p:sp>
      <p:sp>
        <p:nvSpPr>
          <p:cNvPr id="23581" name="Line 29"/>
          <p:cNvSpPr>
            <a:spLocks noChangeShapeType="1"/>
          </p:cNvSpPr>
          <p:nvPr/>
        </p:nvSpPr>
        <p:spPr bwMode="auto">
          <a:xfrm>
            <a:off x="6591300" y="2124075"/>
            <a:ext cx="0" cy="390525"/>
          </a:xfrm>
          <a:prstGeom prst="line">
            <a:avLst/>
          </a:prstGeom>
          <a:noFill/>
          <a:ln w="9525">
            <a:solidFill>
              <a:srgbClr val="0000E4"/>
            </a:solidFill>
            <a:round/>
            <a:headEnd/>
            <a:tailEnd type="triangle" w="med" len="med"/>
          </a:ln>
        </p:spPr>
        <p:txBody>
          <a:bodyPr wrap="none" anchor="ctr"/>
          <a:lstStyle/>
          <a:p>
            <a:endParaRPr lang="en-US"/>
          </a:p>
        </p:txBody>
      </p:sp>
      <p:sp>
        <p:nvSpPr>
          <p:cNvPr id="23582" name="Line 30"/>
          <p:cNvSpPr>
            <a:spLocks noChangeShapeType="1"/>
          </p:cNvSpPr>
          <p:nvPr/>
        </p:nvSpPr>
        <p:spPr bwMode="auto">
          <a:xfrm flipH="1">
            <a:off x="7491413" y="4197350"/>
            <a:ext cx="350837" cy="0"/>
          </a:xfrm>
          <a:prstGeom prst="line">
            <a:avLst/>
          </a:prstGeom>
          <a:noFill/>
          <a:ln w="9525">
            <a:solidFill>
              <a:srgbClr val="0000E4"/>
            </a:solidFill>
            <a:round/>
            <a:headEnd/>
            <a:tailEnd type="triangle" w="med" len="med"/>
          </a:ln>
        </p:spPr>
        <p:txBody>
          <a:bodyPr wrap="none" anchor="ctr"/>
          <a:lstStyle/>
          <a:p>
            <a:endParaRPr lang="en-US"/>
          </a:p>
        </p:txBody>
      </p:sp>
      <p:sp>
        <p:nvSpPr>
          <p:cNvPr id="23583" name="Line 31"/>
          <p:cNvSpPr>
            <a:spLocks noChangeShapeType="1"/>
          </p:cNvSpPr>
          <p:nvPr/>
        </p:nvSpPr>
        <p:spPr bwMode="auto">
          <a:xfrm flipV="1">
            <a:off x="5480050" y="4706938"/>
            <a:ext cx="209550" cy="261937"/>
          </a:xfrm>
          <a:prstGeom prst="line">
            <a:avLst/>
          </a:prstGeom>
          <a:noFill/>
          <a:ln w="9525">
            <a:solidFill>
              <a:srgbClr val="0000E4"/>
            </a:solidFill>
            <a:round/>
            <a:headEnd/>
            <a:tailEnd type="triangle" w="med" len="med"/>
          </a:ln>
        </p:spPr>
        <p:txBody>
          <a:bodyPr wrap="none" anchor="ctr"/>
          <a:lstStyle/>
          <a:p>
            <a:endParaRPr lang="en-US"/>
          </a:p>
        </p:txBody>
      </p:sp>
      <p:sp>
        <p:nvSpPr>
          <p:cNvPr id="23584" name="Text Box 32"/>
          <p:cNvSpPr txBox="1">
            <a:spLocks noChangeArrowheads="1"/>
          </p:cNvSpPr>
          <p:nvPr/>
        </p:nvSpPr>
        <p:spPr bwMode="auto">
          <a:xfrm>
            <a:off x="5767388" y="3178175"/>
            <a:ext cx="1516062" cy="822325"/>
          </a:xfrm>
          <a:prstGeom prst="rect">
            <a:avLst/>
          </a:prstGeom>
          <a:noFill/>
          <a:ln w="9525">
            <a:noFill/>
            <a:miter lim="800000"/>
            <a:headEnd/>
            <a:tailEnd/>
          </a:ln>
        </p:spPr>
        <p:txBody>
          <a:bodyPr>
            <a:spAutoFit/>
          </a:bodyPr>
          <a:lstStyle/>
          <a:p>
            <a:pPr algn="ctr"/>
            <a:r>
              <a:rPr lang="en-US" sz="2400" b="1"/>
              <a:t>Feasible Region</a:t>
            </a:r>
          </a:p>
        </p:txBody>
      </p:sp>
      <p:sp>
        <p:nvSpPr>
          <p:cNvPr id="23585" name="Rectangle 33"/>
          <p:cNvSpPr>
            <a:spLocks noChangeArrowheads="1"/>
          </p:cNvSpPr>
          <p:nvPr/>
        </p:nvSpPr>
        <p:spPr bwMode="auto">
          <a:xfrm>
            <a:off x="1838325" y="4859338"/>
            <a:ext cx="1816100" cy="519112"/>
          </a:xfrm>
          <a:prstGeom prst="rect">
            <a:avLst/>
          </a:prstGeom>
          <a:noFill/>
          <a:ln w="9525">
            <a:noFill/>
            <a:miter lim="800000"/>
            <a:headEnd/>
            <a:tailEnd/>
          </a:ln>
        </p:spPr>
        <p:txBody>
          <a:bodyPr wrap="none">
            <a:spAutoFit/>
          </a:bodyPr>
          <a:lstStyle/>
          <a:p>
            <a:r>
              <a:rPr lang="en-US" sz="2400" b="1"/>
              <a:t>x </a:t>
            </a:r>
            <a:r>
              <a:rPr lang="en-US" sz="2800" b="1">
                <a:latin typeface="Symbol" pitchFamily="18" charset="2"/>
              </a:rPr>
              <a:t>³</a:t>
            </a:r>
            <a:r>
              <a:rPr lang="en-US" sz="2800" b="1"/>
              <a:t> </a:t>
            </a:r>
            <a:r>
              <a:rPr lang="en-US" sz="2400" b="1"/>
              <a:t>0</a:t>
            </a:r>
            <a:r>
              <a:rPr lang="en-US" sz="2800" b="1"/>
              <a:t>	</a:t>
            </a:r>
            <a:r>
              <a:rPr lang="en-US" sz="2400" b="1"/>
              <a:t>y </a:t>
            </a:r>
            <a:r>
              <a:rPr lang="en-US" sz="2800" b="1">
                <a:latin typeface="Symbol" pitchFamily="18" charset="2"/>
              </a:rPr>
              <a:t>³</a:t>
            </a:r>
            <a:r>
              <a:rPr lang="en-US" sz="2800" b="1"/>
              <a:t> </a:t>
            </a:r>
            <a:r>
              <a:rPr lang="en-US" sz="2400" b="1"/>
              <a:t>0</a:t>
            </a:r>
          </a:p>
        </p:txBody>
      </p:sp>
      <p:sp>
        <p:nvSpPr>
          <p:cNvPr id="23586" name="Rectangle 34"/>
          <p:cNvSpPr>
            <a:spLocks noChangeArrowheads="1"/>
          </p:cNvSpPr>
          <p:nvPr/>
        </p:nvSpPr>
        <p:spPr bwMode="auto">
          <a:xfrm>
            <a:off x="1838325" y="3051175"/>
            <a:ext cx="1657350" cy="519113"/>
          </a:xfrm>
          <a:prstGeom prst="rect">
            <a:avLst/>
          </a:prstGeom>
          <a:noFill/>
          <a:ln w="9525">
            <a:noFill/>
            <a:miter lim="800000"/>
            <a:headEnd/>
            <a:tailEnd/>
          </a:ln>
        </p:spPr>
        <p:txBody>
          <a:bodyPr wrap="none">
            <a:spAutoFit/>
          </a:bodyPr>
          <a:lstStyle/>
          <a:p>
            <a:r>
              <a:rPr lang="en-US" sz="2400" b="1"/>
              <a:t>x + 2 y </a:t>
            </a:r>
            <a:r>
              <a:rPr lang="en-US" sz="2800" b="1">
                <a:latin typeface="Symbol" pitchFamily="18" charset="2"/>
              </a:rPr>
              <a:t>³</a:t>
            </a:r>
            <a:r>
              <a:rPr lang="en-US" sz="2400" b="1"/>
              <a:t> 2</a:t>
            </a:r>
          </a:p>
        </p:txBody>
      </p:sp>
      <p:sp>
        <p:nvSpPr>
          <p:cNvPr id="23587" name="Rectangle 35"/>
          <p:cNvSpPr>
            <a:spLocks noChangeArrowheads="1"/>
          </p:cNvSpPr>
          <p:nvPr/>
        </p:nvSpPr>
        <p:spPr bwMode="auto">
          <a:xfrm>
            <a:off x="1838325" y="4256088"/>
            <a:ext cx="887413" cy="519112"/>
          </a:xfrm>
          <a:prstGeom prst="rect">
            <a:avLst/>
          </a:prstGeom>
          <a:noFill/>
          <a:ln w="9525">
            <a:noFill/>
            <a:miter lim="800000"/>
            <a:headEnd/>
            <a:tailEnd/>
          </a:ln>
        </p:spPr>
        <p:txBody>
          <a:bodyPr wrap="none">
            <a:spAutoFit/>
          </a:bodyPr>
          <a:lstStyle/>
          <a:p>
            <a:r>
              <a:rPr lang="en-US" sz="2400" b="1"/>
              <a:t>y </a:t>
            </a:r>
            <a:r>
              <a:rPr lang="en-US" sz="2800" b="1">
                <a:latin typeface="Symbol" pitchFamily="18" charset="2"/>
              </a:rPr>
              <a:t>£</a:t>
            </a:r>
            <a:r>
              <a:rPr lang="en-US" sz="2400" b="1"/>
              <a:t> 4</a:t>
            </a:r>
          </a:p>
        </p:txBody>
      </p:sp>
      <p:sp>
        <p:nvSpPr>
          <p:cNvPr id="23588" name="Rectangle 36"/>
          <p:cNvSpPr>
            <a:spLocks noChangeArrowheads="1"/>
          </p:cNvSpPr>
          <p:nvPr/>
        </p:nvSpPr>
        <p:spPr bwMode="auto">
          <a:xfrm>
            <a:off x="1838325" y="3652838"/>
            <a:ext cx="887413" cy="519112"/>
          </a:xfrm>
          <a:prstGeom prst="rect">
            <a:avLst/>
          </a:prstGeom>
          <a:noFill/>
          <a:ln w="9525">
            <a:noFill/>
            <a:miter lim="800000"/>
            <a:headEnd/>
            <a:tailEnd/>
          </a:ln>
        </p:spPr>
        <p:txBody>
          <a:bodyPr wrap="none">
            <a:spAutoFit/>
          </a:bodyPr>
          <a:lstStyle/>
          <a:p>
            <a:r>
              <a:rPr lang="en-US" sz="2400" b="1"/>
              <a:t>x </a:t>
            </a:r>
            <a:r>
              <a:rPr lang="en-US" sz="2800" b="1">
                <a:latin typeface="Symbol" pitchFamily="18" charset="2"/>
              </a:rPr>
              <a:t>£</a:t>
            </a:r>
            <a:r>
              <a:rPr lang="en-US" sz="2400" b="1"/>
              <a:t> 3</a:t>
            </a:r>
          </a:p>
        </p:txBody>
      </p:sp>
      <p:sp>
        <p:nvSpPr>
          <p:cNvPr id="23589" name="Rectangle 37"/>
          <p:cNvSpPr>
            <a:spLocks noChangeArrowheads="1"/>
          </p:cNvSpPr>
          <p:nvPr/>
        </p:nvSpPr>
        <p:spPr bwMode="auto">
          <a:xfrm>
            <a:off x="23813" y="3119438"/>
            <a:ext cx="2012950" cy="457200"/>
          </a:xfrm>
          <a:prstGeom prst="rect">
            <a:avLst/>
          </a:prstGeom>
          <a:noFill/>
          <a:ln w="9525">
            <a:noFill/>
            <a:miter lim="800000"/>
            <a:headEnd/>
            <a:tailEnd/>
          </a:ln>
        </p:spPr>
        <p:txBody>
          <a:bodyPr wrap="none">
            <a:spAutoFit/>
          </a:bodyPr>
          <a:lstStyle/>
          <a:p>
            <a:r>
              <a:rPr lang="en-US" sz="2400" b="1"/>
              <a:t>Subject to:	</a:t>
            </a:r>
          </a:p>
        </p:txBody>
      </p:sp>
      <p:sp>
        <p:nvSpPr>
          <p:cNvPr id="23590" name="Rectangle 38"/>
          <p:cNvSpPr>
            <a:spLocks noChangeArrowheads="1"/>
          </p:cNvSpPr>
          <p:nvPr/>
        </p:nvSpPr>
        <p:spPr bwMode="auto">
          <a:xfrm>
            <a:off x="23813" y="2401888"/>
            <a:ext cx="2892425" cy="457200"/>
          </a:xfrm>
          <a:prstGeom prst="rect">
            <a:avLst/>
          </a:prstGeom>
          <a:noFill/>
          <a:ln w="9525">
            <a:noFill/>
            <a:miter lim="800000"/>
            <a:headEnd/>
            <a:tailEnd/>
          </a:ln>
        </p:spPr>
        <p:txBody>
          <a:bodyPr wrap="none">
            <a:spAutoFit/>
          </a:bodyPr>
          <a:lstStyle/>
          <a:p>
            <a:r>
              <a:rPr lang="en-US" sz="2400" b="1"/>
              <a:t>Maximize  z = x + y</a:t>
            </a:r>
          </a:p>
        </p:txBody>
      </p:sp>
      <p:sp>
        <p:nvSpPr>
          <p:cNvPr id="23591" name="Line 39"/>
          <p:cNvSpPr>
            <a:spLocks noChangeShapeType="1"/>
          </p:cNvSpPr>
          <p:nvPr/>
        </p:nvSpPr>
        <p:spPr bwMode="auto">
          <a:xfrm>
            <a:off x="7856538" y="1901825"/>
            <a:ext cx="0" cy="3848100"/>
          </a:xfrm>
          <a:prstGeom prst="line">
            <a:avLst/>
          </a:prstGeom>
          <a:noFill/>
          <a:ln w="38100">
            <a:solidFill>
              <a:srgbClr val="0000E4"/>
            </a:solidFill>
            <a:round/>
            <a:headEnd/>
            <a:tailEnd/>
          </a:ln>
        </p:spPr>
        <p:txBody>
          <a:bodyPr wrap="none" anchor="ctr"/>
          <a:lstStyle/>
          <a:p>
            <a:endParaRPr lang="en-US"/>
          </a:p>
        </p:txBody>
      </p:sp>
      <p:sp>
        <p:nvSpPr>
          <p:cNvPr id="23592" name="Line 40"/>
          <p:cNvSpPr>
            <a:spLocks noChangeShapeType="1"/>
          </p:cNvSpPr>
          <p:nvPr/>
        </p:nvSpPr>
        <p:spPr bwMode="auto">
          <a:xfrm>
            <a:off x="4608513" y="4311650"/>
            <a:ext cx="2127250" cy="2060575"/>
          </a:xfrm>
          <a:prstGeom prst="line">
            <a:avLst/>
          </a:prstGeom>
          <a:noFill/>
          <a:ln w="28575">
            <a:solidFill>
              <a:srgbClr val="FF0000"/>
            </a:solidFill>
            <a:round/>
            <a:headEnd/>
            <a:tailEnd/>
          </a:ln>
        </p:spPr>
        <p:txBody>
          <a:bodyPr wrap="none" anchor="ctr"/>
          <a:lstStyle/>
          <a:p>
            <a:endParaRPr lang="en-US"/>
          </a:p>
        </p:txBody>
      </p:sp>
      <p:sp>
        <p:nvSpPr>
          <p:cNvPr id="23593" name="Line 41"/>
          <p:cNvSpPr>
            <a:spLocks noChangeShapeType="1"/>
          </p:cNvSpPr>
          <p:nvPr/>
        </p:nvSpPr>
        <p:spPr bwMode="auto">
          <a:xfrm>
            <a:off x="4773613" y="3602038"/>
            <a:ext cx="2740025" cy="2725737"/>
          </a:xfrm>
          <a:prstGeom prst="line">
            <a:avLst/>
          </a:prstGeom>
          <a:noFill/>
          <a:ln w="28575">
            <a:solidFill>
              <a:srgbClr val="FF0000"/>
            </a:solidFill>
            <a:round/>
            <a:headEnd/>
            <a:tailEnd/>
          </a:ln>
        </p:spPr>
        <p:txBody>
          <a:bodyPr wrap="none" anchor="ctr"/>
          <a:lstStyle/>
          <a:p>
            <a:endParaRPr lang="en-US"/>
          </a:p>
        </p:txBody>
      </p:sp>
      <p:sp>
        <p:nvSpPr>
          <p:cNvPr id="23594" name="Line 42"/>
          <p:cNvSpPr>
            <a:spLocks noChangeShapeType="1"/>
          </p:cNvSpPr>
          <p:nvPr/>
        </p:nvSpPr>
        <p:spPr bwMode="auto">
          <a:xfrm>
            <a:off x="4600575" y="2501900"/>
            <a:ext cx="3549650" cy="3535363"/>
          </a:xfrm>
          <a:prstGeom prst="line">
            <a:avLst/>
          </a:prstGeom>
          <a:noFill/>
          <a:ln w="28575">
            <a:solidFill>
              <a:srgbClr val="FF0000"/>
            </a:solidFill>
            <a:round/>
            <a:headEnd/>
            <a:tailEnd/>
          </a:ln>
        </p:spPr>
        <p:txBody>
          <a:bodyPr wrap="none" anchor="ctr"/>
          <a:lstStyle/>
          <a:p>
            <a:endParaRPr lang="en-US"/>
          </a:p>
        </p:txBody>
      </p:sp>
      <p:sp>
        <p:nvSpPr>
          <p:cNvPr id="23595" name="Line 43"/>
          <p:cNvSpPr>
            <a:spLocks noChangeShapeType="1"/>
          </p:cNvSpPr>
          <p:nvPr/>
        </p:nvSpPr>
        <p:spPr bwMode="auto">
          <a:xfrm>
            <a:off x="4845050" y="1806575"/>
            <a:ext cx="3549650" cy="3535363"/>
          </a:xfrm>
          <a:prstGeom prst="line">
            <a:avLst/>
          </a:prstGeom>
          <a:noFill/>
          <a:ln w="28575">
            <a:solidFill>
              <a:srgbClr val="FF0000"/>
            </a:solidFill>
            <a:round/>
            <a:headEnd/>
            <a:tailEnd/>
          </a:ln>
        </p:spPr>
        <p:txBody>
          <a:bodyPr wrap="none" anchor="ctr"/>
          <a:lstStyle/>
          <a:p>
            <a:endParaRPr lang="en-US"/>
          </a:p>
        </p:txBody>
      </p:sp>
      <p:sp>
        <p:nvSpPr>
          <p:cNvPr id="23596" name="Line 44"/>
          <p:cNvSpPr>
            <a:spLocks noChangeShapeType="1"/>
          </p:cNvSpPr>
          <p:nvPr/>
        </p:nvSpPr>
        <p:spPr bwMode="auto">
          <a:xfrm>
            <a:off x="5492750" y="1568450"/>
            <a:ext cx="2898775" cy="2897188"/>
          </a:xfrm>
          <a:prstGeom prst="line">
            <a:avLst/>
          </a:prstGeom>
          <a:noFill/>
          <a:ln w="28575">
            <a:solidFill>
              <a:srgbClr val="FF0000"/>
            </a:solidFill>
            <a:round/>
            <a:headEnd/>
            <a:tailEnd/>
          </a:ln>
        </p:spPr>
        <p:txBody>
          <a:bodyPr wrap="none" anchor="ctr"/>
          <a:lstStyle/>
          <a:p>
            <a:endParaRPr lang="en-US"/>
          </a:p>
        </p:txBody>
      </p:sp>
      <p:sp>
        <p:nvSpPr>
          <p:cNvPr id="23597" name="Line 45"/>
          <p:cNvSpPr>
            <a:spLocks noChangeShapeType="1"/>
          </p:cNvSpPr>
          <p:nvPr/>
        </p:nvSpPr>
        <p:spPr bwMode="auto">
          <a:xfrm>
            <a:off x="6365875" y="1552575"/>
            <a:ext cx="1922463" cy="1931988"/>
          </a:xfrm>
          <a:prstGeom prst="line">
            <a:avLst/>
          </a:prstGeom>
          <a:noFill/>
          <a:ln w="28575">
            <a:solidFill>
              <a:srgbClr val="FF0000"/>
            </a:solidFill>
            <a:round/>
            <a:headEnd/>
            <a:tailEnd/>
          </a:ln>
        </p:spPr>
        <p:txBody>
          <a:bodyPr wrap="none" anchor="ctr"/>
          <a:lstStyle/>
          <a:p>
            <a:endParaRPr lang="en-US"/>
          </a:p>
        </p:txBody>
      </p:sp>
      <p:sp>
        <p:nvSpPr>
          <p:cNvPr id="23598" name="Line 46"/>
          <p:cNvSpPr>
            <a:spLocks noChangeShapeType="1"/>
          </p:cNvSpPr>
          <p:nvPr/>
        </p:nvSpPr>
        <p:spPr bwMode="auto">
          <a:xfrm>
            <a:off x="7208838" y="1482725"/>
            <a:ext cx="1270000" cy="1306513"/>
          </a:xfrm>
          <a:prstGeom prst="line">
            <a:avLst/>
          </a:prstGeom>
          <a:noFill/>
          <a:ln w="28575">
            <a:solidFill>
              <a:srgbClr val="FF0000"/>
            </a:solidFill>
            <a:round/>
            <a:headEnd/>
            <a:tailEnd/>
          </a:ln>
        </p:spPr>
        <p:txBody>
          <a:bodyPr wrap="none" anchor="ctr"/>
          <a:lstStyle/>
          <a:p>
            <a:endParaRPr lang="en-US"/>
          </a:p>
        </p:txBody>
      </p:sp>
      <p:sp>
        <p:nvSpPr>
          <p:cNvPr id="23599" name="Oval 47"/>
          <p:cNvSpPr>
            <a:spLocks noChangeArrowheads="1"/>
          </p:cNvSpPr>
          <p:nvPr/>
        </p:nvSpPr>
        <p:spPr bwMode="auto">
          <a:xfrm>
            <a:off x="7751763" y="2030413"/>
            <a:ext cx="144462" cy="144462"/>
          </a:xfrm>
          <a:prstGeom prst="ellipse">
            <a:avLst/>
          </a:prstGeom>
          <a:solidFill>
            <a:srgbClr val="FF0000"/>
          </a:solidFill>
          <a:ln w="9525">
            <a:solidFill>
              <a:schemeClr val="tx1"/>
            </a:solidFill>
            <a:round/>
            <a:headEnd/>
            <a:tailEnd/>
          </a:ln>
        </p:spPr>
        <p:txBody>
          <a:bodyPr wrap="none" anchor="ctr"/>
          <a:lstStyle/>
          <a:p>
            <a:endParaRPr lang="en-US"/>
          </a:p>
        </p:txBody>
      </p:sp>
      <p:sp>
        <p:nvSpPr>
          <p:cNvPr id="23600" name="Text Box 48"/>
          <p:cNvSpPr txBox="1">
            <a:spLocks noChangeArrowheads="1"/>
          </p:cNvSpPr>
          <p:nvPr/>
        </p:nvSpPr>
        <p:spPr bwMode="auto">
          <a:xfrm>
            <a:off x="7775575" y="923925"/>
            <a:ext cx="1368425" cy="701675"/>
          </a:xfrm>
          <a:prstGeom prst="rect">
            <a:avLst/>
          </a:prstGeom>
          <a:noFill/>
          <a:ln w="9525">
            <a:noFill/>
            <a:miter lim="800000"/>
            <a:headEnd/>
            <a:tailEnd/>
          </a:ln>
        </p:spPr>
        <p:txBody>
          <a:bodyPr>
            <a:spAutoFit/>
          </a:bodyPr>
          <a:lstStyle/>
          <a:p>
            <a:pPr algn="ctr"/>
            <a:r>
              <a:rPr lang="en-US" sz="2000" b="1"/>
              <a:t>Optimal Solution</a:t>
            </a:r>
          </a:p>
        </p:txBody>
      </p:sp>
      <p:sp>
        <p:nvSpPr>
          <p:cNvPr id="23601" name="Line 49"/>
          <p:cNvSpPr>
            <a:spLocks noChangeShapeType="1"/>
          </p:cNvSpPr>
          <p:nvPr/>
        </p:nvSpPr>
        <p:spPr bwMode="auto">
          <a:xfrm flipH="1">
            <a:off x="7958138" y="1617663"/>
            <a:ext cx="431800" cy="365125"/>
          </a:xfrm>
          <a:prstGeom prst="line">
            <a:avLst/>
          </a:prstGeom>
          <a:noFill/>
          <a:ln w="28575">
            <a:solidFill>
              <a:schemeClr val="tx1"/>
            </a:solidFill>
            <a:round/>
            <a:headEnd/>
            <a:tailEnd type="triangle" w="med" len="med"/>
          </a:ln>
        </p:spPr>
        <p:txBody>
          <a:bodyPr wrap="none" anchor="ctr"/>
          <a:lstStyle/>
          <a:p>
            <a:endParaRPr lang="en-US"/>
          </a:p>
        </p:txBody>
      </p:sp>
      <p:sp>
        <p:nvSpPr>
          <p:cNvPr id="49" name="Slide Number Placeholder 48"/>
          <p:cNvSpPr>
            <a:spLocks noGrp="1"/>
          </p:cNvSpPr>
          <p:nvPr>
            <p:ph type="sldNum" sz="quarter" idx="12"/>
          </p:nvPr>
        </p:nvSpPr>
        <p:spPr/>
        <p:txBody>
          <a:bodyPr/>
          <a:lstStyle/>
          <a:p>
            <a:pPr>
              <a:defRPr/>
            </a:pPr>
            <a:fld id="{0A3695DE-2557-4EB6-87BE-2DCF52FD1997}" type="slidenum">
              <a:rPr lang="en-US" smtClean="0"/>
              <a:pPr>
                <a:defRPr/>
              </a:pPr>
              <a:t>56</a:t>
            </a:fld>
            <a:endParaRPr lang="en-US"/>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 calcmode="lin" valueType="num">
                                      <p:cBhvr>
                                        <p:cTn id="9" dur="1000" fill="hold"/>
                                        <p:tgtEl>
                                          <p:spTgt spid="235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3589"/>
                                        </p:tgtEl>
                                        <p:attrNameLst>
                                          <p:attrName>style.visibility</p:attrName>
                                        </p:attrNameLst>
                                      </p:cBhvr>
                                      <p:to>
                                        <p:strVal val="visible"/>
                                      </p:to>
                                    </p:set>
                                    <p:anim calcmode="lin" valueType="num">
                                      <p:cBhvr additive="base">
                                        <p:cTn id="15" dur="500" fill="hold"/>
                                        <p:tgtEl>
                                          <p:spTgt spid="23589"/>
                                        </p:tgtEl>
                                        <p:attrNameLst>
                                          <p:attrName>ppt_x</p:attrName>
                                        </p:attrNameLst>
                                      </p:cBhvr>
                                      <p:tavLst>
                                        <p:tav tm="0">
                                          <p:val>
                                            <p:strVal val="0-#ppt_w/2"/>
                                          </p:val>
                                        </p:tav>
                                        <p:tav tm="100000">
                                          <p:val>
                                            <p:strVal val="#ppt_x"/>
                                          </p:val>
                                        </p:tav>
                                      </p:tavLst>
                                    </p:anim>
                                    <p:anim calcmode="lin" valueType="num">
                                      <p:cBhvr additive="base">
                                        <p:cTn id="16" dur="500" fill="hold"/>
                                        <p:tgtEl>
                                          <p:spTgt spid="2358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3585"/>
                                        </p:tgtEl>
                                        <p:attrNameLst>
                                          <p:attrName>style.visibility</p:attrName>
                                        </p:attrNameLst>
                                      </p:cBhvr>
                                      <p:to>
                                        <p:strVal val="visible"/>
                                      </p:to>
                                    </p:set>
                                    <p:anim calcmode="lin" valueType="num">
                                      <p:cBhvr additive="base">
                                        <p:cTn id="20" dur="500" fill="hold"/>
                                        <p:tgtEl>
                                          <p:spTgt spid="23585"/>
                                        </p:tgtEl>
                                        <p:attrNameLst>
                                          <p:attrName>ppt_x</p:attrName>
                                        </p:attrNameLst>
                                      </p:cBhvr>
                                      <p:tavLst>
                                        <p:tav tm="0">
                                          <p:val>
                                            <p:strVal val="0-#ppt_w/2"/>
                                          </p:val>
                                        </p:tav>
                                        <p:tav tm="100000">
                                          <p:val>
                                            <p:strVal val="#ppt_x"/>
                                          </p:val>
                                        </p:tav>
                                      </p:tavLst>
                                    </p:anim>
                                    <p:anim calcmode="lin" valueType="num">
                                      <p:cBhvr additive="base">
                                        <p:cTn id="21" dur="5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3586"/>
                                        </p:tgtEl>
                                        <p:attrNameLst>
                                          <p:attrName>style.visibility</p:attrName>
                                        </p:attrNameLst>
                                      </p:cBhvr>
                                      <p:to>
                                        <p:strVal val="visible"/>
                                      </p:to>
                                    </p:set>
                                    <p:anim calcmode="lin" valueType="num">
                                      <p:cBhvr additive="base">
                                        <p:cTn id="26" dur="500" fill="hold"/>
                                        <p:tgtEl>
                                          <p:spTgt spid="23586"/>
                                        </p:tgtEl>
                                        <p:attrNameLst>
                                          <p:attrName>ppt_x</p:attrName>
                                        </p:attrNameLst>
                                      </p:cBhvr>
                                      <p:tavLst>
                                        <p:tav tm="0">
                                          <p:val>
                                            <p:strVal val="0-#ppt_w/2"/>
                                          </p:val>
                                        </p:tav>
                                        <p:tav tm="100000">
                                          <p:val>
                                            <p:strVal val="#ppt_x"/>
                                          </p:val>
                                        </p:tav>
                                      </p:tavLst>
                                    </p:anim>
                                    <p:anim calcmode="lin" valueType="num">
                                      <p:cBhvr additive="base">
                                        <p:cTn id="27" dur="500" fill="hold"/>
                                        <p:tgtEl>
                                          <p:spTgt spid="2358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23580"/>
                                        </p:tgtEl>
                                        <p:attrNameLst>
                                          <p:attrName>style.visibility</p:attrName>
                                        </p:attrNameLst>
                                      </p:cBhvr>
                                      <p:to>
                                        <p:strVal val="visible"/>
                                      </p:to>
                                    </p:set>
                                    <p:anim calcmode="lin" valueType="num">
                                      <p:cBhvr additive="base">
                                        <p:cTn id="32" dur="500" fill="hold"/>
                                        <p:tgtEl>
                                          <p:spTgt spid="23580"/>
                                        </p:tgtEl>
                                        <p:attrNameLst>
                                          <p:attrName>ppt_x</p:attrName>
                                        </p:attrNameLst>
                                      </p:cBhvr>
                                      <p:tavLst>
                                        <p:tav tm="0">
                                          <p:val>
                                            <p:strVal val="0-#ppt_w/2"/>
                                          </p:val>
                                        </p:tav>
                                        <p:tav tm="100000">
                                          <p:val>
                                            <p:strVal val="#ppt_x"/>
                                          </p:val>
                                        </p:tav>
                                      </p:tavLst>
                                    </p:anim>
                                    <p:anim calcmode="lin" valueType="num">
                                      <p:cBhvr additive="base">
                                        <p:cTn id="33" dur="500" fill="hold"/>
                                        <p:tgtEl>
                                          <p:spTgt spid="23580"/>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12" fill="hold" grpId="0" nodeType="afterEffect">
                                  <p:stCondLst>
                                    <p:cond delay="0"/>
                                  </p:stCondLst>
                                  <p:childTnLst>
                                    <p:set>
                                      <p:cBhvr>
                                        <p:cTn id="36" dur="1" fill="hold">
                                          <p:stCondLst>
                                            <p:cond delay="0"/>
                                          </p:stCondLst>
                                        </p:cTn>
                                        <p:tgtEl>
                                          <p:spTgt spid="23583"/>
                                        </p:tgtEl>
                                        <p:attrNameLst>
                                          <p:attrName>style.visibility</p:attrName>
                                        </p:attrNameLst>
                                      </p:cBhvr>
                                      <p:to>
                                        <p:strVal val="visible"/>
                                      </p:to>
                                    </p:set>
                                    <p:anim calcmode="lin" valueType="num">
                                      <p:cBhvr additive="base">
                                        <p:cTn id="37" dur="500" fill="hold"/>
                                        <p:tgtEl>
                                          <p:spTgt spid="23583"/>
                                        </p:tgtEl>
                                        <p:attrNameLst>
                                          <p:attrName>ppt_x</p:attrName>
                                        </p:attrNameLst>
                                      </p:cBhvr>
                                      <p:tavLst>
                                        <p:tav tm="0">
                                          <p:val>
                                            <p:strVal val="0-#ppt_w/2"/>
                                          </p:val>
                                        </p:tav>
                                        <p:tav tm="100000">
                                          <p:val>
                                            <p:strVal val="#ppt_x"/>
                                          </p:val>
                                        </p:tav>
                                      </p:tavLst>
                                    </p:anim>
                                    <p:anim calcmode="lin" valueType="num">
                                      <p:cBhvr additive="base">
                                        <p:cTn id="38" dur="500" fill="hold"/>
                                        <p:tgtEl>
                                          <p:spTgt spid="2358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588"/>
                                        </p:tgtEl>
                                        <p:attrNameLst>
                                          <p:attrName>style.visibility</p:attrName>
                                        </p:attrNameLst>
                                      </p:cBhvr>
                                      <p:to>
                                        <p:strVal val="visible"/>
                                      </p:to>
                                    </p:set>
                                    <p:anim calcmode="lin" valueType="num">
                                      <p:cBhvr additive="base">
                                        <p:cTn id="43" dur="500" fill="hold"/>
                                        <p:tgtEl>
                                          <p:spTgt spid="23588"/>
                                        </p:tgtEl>
                                        <p:attrNameLst>
                                          <p:attrName>ppt_x</p:attrName>
                                        </p:attrNameLst>
                                      </p:cBhvr>
                                      <p:tavLst>
                                        <p:tav tm="0">
                                          <p:val>
                                            <p:strVal val="0-#ppt_w/2"/>
                                          </p:val>
                                        </p:tav>
                                        <p:tav tm="100000">
                                          <p:val>
                                            <p:strVal val="#ppt_x"/>
                                          </p:val>
                                        </p:tav>
                                      </p:tavLst>
                                    </p:anim>
                                    <p:anim calcmode="lin" valueType="num">
                                      <p:cBhvr additive="base">
                                        <p:cTn id="44" dur="500" fill="hold"/>
                                        <p:tgtEl>
                                          <p:spTgt spid="2358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591"/>
                                        </p:tgtEl>
                                        <p:attrNameLst>
                                          <p:attrName>style.visibility</p:attrName>
                                        </p:attrNameLst>
                                      </p:cBhvr>
                                      <p:to>
                                        <p:strVal val="visible"/>
                                      </p:to>
                                    </p:set>
                                    <p:anim calcmode="lin" valueType="num">
                                      <p:cBhvr additive="base">
                                        <p:cTn id="49" dur="500" fill="hold"/>
                                        <p:tgtEl>
                                          <p:spTgt spid="23591"/>
                                        </p:tgtEl>
                                        <p:attrNameLst>
                                          <p:attrName>ppt_x</p:attrName>
                                        </p:attrNameLst>
                                      </p:cBhvr>
                                      <p:tavLst>
                                        <p:tav tm="0">
                                          <p:val>
                                            <p:strVal val="1+#ppt_w/2"/>
                                          </p:val>
                                        </p:tav>
                                        <p:tav tm="100000">
                                          <p:val>
                                            <p:strVal val="#ppt_x"/>
                                          </p:val>
                                        </p:tav>
                                      </p:tavLst>
                                    </p:anim>
                                    <p:anim calcmode="lin" valueType="num">
                                      <p:cBhvr additive="base">
                                        <p:cTn id="50" dur="500" fill="hold"/>
                                        <p:tgtEl>
                                          <p:spTgt spid="23591"/>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23582"/>
                                        </p:tgtEl>
                                        <p:attrNameLst>
                                          <p:attrName>style.visibility</p:attrName>
                                        </p:attrNameLst>
                                      </p:cBhvr>
                                      <p:to>
                                        <p:strVal val="visible"/>
                                      </p:to>
                                    </p:set>
                                    <p:anim calcmode="lin" valueType="num">
                                      <p:cBhvr additive="base">
                                        <p:cTn id="54" dur="500" fill="hold"/>
                                        <p:tgtEl>
                                          <p:spTgt spid="23582"/>
                                        </p:tgtEl>
                                        <p:attrNameLst>
                                          <p:attrName>ppt_x</p:attrName>
                                        </p:attrNameLst>
                                      </p:cBhvr>
                                      <p:tavLst>
                                        <p:tav tm="0">
                                          <p:val>
                                            <p:strVal val="1+#ppt_w/2"/>
                                          </p:val>
                                        </p:tav>
                                        <p:tav tm="100000">
                                          <p:val>
                                            <p:strVal val="#ppt_x"/>
                                          </p:val>
                                        </p:tav>
                                      </p:tavLst>
                                    </p:anim>
                                    <p:anim calcmode="lin" valueType="num">
                                      <p:cBhvr additive="base">
                                        <p:cTn id="55" dur="500" fill="hold"/>
                                        <p:tgtEl>
                                          <p:spTgt spid="23582"/>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3587"/>
                                        </p:tgtEl>
                                        <p:attrNameLst>
                                          <p:attrName>style.visibility</p:attrName>
                                        </p:attrNameLst>
                                      </p:cBhvr>
                                      <p:to>
                                        <p:strVal val="visible"/>
                                      </p:to>
                                    </p:set>
                                    <p:anim calcmode="lin" valueType="num">
                                      <p:cBhvr additive="base">
                                        <p:cTn id="60" dur="500" fill="hold"/>
                                        <p:tgtEl>
                                          <p:spTgt spid="23587"/>
                                        </p:tgtEl>
                                        <p:attrNameLst>
                                          <p:attrName>ppt_x</p:attrName>
                                        </p:attrNameLst>
                                      </p:cBhvr>
                                      <p:tavLst>
                                        <p:tav tm="0">
                                          <p:val>
                                            <p:strVal val="0-#ppt_w/2"/>
                                          </p:val>
                                        </p:tav>
                                        <p:tav tm="100000">
                                          <p:val>
                                            <p:strVal val="#ppt_x"/>
                                          </p:val>
                                        </p:tav>
                                      </p:tavLst>
                                    </p:anim>
                                    <p:anim calcmode="lin" valueType="num">
                                      <p:cBhvr additive="base">
                                        <p:cTn id="61" dur="500" fill="hold"/>
                                        <p:tgtEl>
                                          <p:spTgt spid="2358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23579"/>
                                        </p:tgtEl>
                                        <p:attrNameLst>
                                          <p:attrName>style.visibility</p:attrName>
                                        </p:attrNameLst>
                                      </p:cBhvr>
                                      <p:to>
                                        <p:strVal val="visible"/>
                                      </p:to>
                                    </p:set>
                                    <p:anim calcmode="lin" valueType="num">
                                      <p:cBhvr additive="base">
                                        <p:cTn id="66" dur="500" fill="hold"/>
                                        <p:tgtEl>
                                          <p:spTgt spid="23579"/>
                                        </p:tgtEl>
                                        <p:attrNameLst>
                                          <p:attrName>ppt_x</p:attrName>
                                        </p:attrNameLst>
                                      </p:cBhvr>
                                      <p:tavLst>
                                        <p:tav tm="0">
                                          <p:val>
                                            <p:strVal val="#ppt_x"/>
                                          </p:val>
                                        </p:tav>
                                        <p:tav tm="100000">
                                          <p:val>
                                            <p:strVal val="#ppt_x"/>
                                          </p:val>
                                        </p:tav>
                                      </p:tavLst>
                                    </p:anim>
                                    <p:anim calcmode="lin" valueType="num">
                                      <p:cBhvr additive="base">
                                        <p:cTn id="67" dur="500" fill="hold"/>
                                        <p:tgtEl>
                                          <p:spTgt spid="23579"/>
                                        </p:tgtEl>
                                        <p:attrNameLst>
                                          <p:attrName>ppt_y</p:attrName>
                                        </p:attrNameLst>
                                      </p:cBhvr>
                                      <p:tavLst>
                                        <p:tav tm="0">
                                          <p:val>
                                            <p:strVal val="0-#ppt_h/2"/>
                                          </p:val>
                                        </p:tav>
                                        <p:tav tm="100000">
                                          <p:val>
                                            <p:strVal val="#ppt_y"/>
                                          </p:val>
                                        </p:tav>
                                      </p:tavLst>
                                    </p:anim>
                                  </p:childTnLst>
                                </p:cTn>
                              </p:par>
                            </p:childTnLst>
                          </p:cTn>
                        </p:par>
                        <p:par>
                          <p:cTn id="68" fill="hold">
                            <p:stCondLst>
                              <p:cond delay="500"/>
                            </p:stCondLst>
                            <p:childTnLst>
                              <p:par>
                                <p:cTn id="69" presetID="2" presetClass="entr" presetSubtype="1" fill="hold" grpId="0" nodeType="afterEffect">
                                  <p:stCondLst>
                                    <p:cond delay="0"/>
                                  </p:stCondLst>
                                  <p:childTnLst>
                                    <p:set>
                                      <p:cBhvr>
                                        <p:cTn id="70" dur="1" fill="hold">
                                          <p:stCondLst>
                                            <p:cond delay="0"/>
                                          </p:stCondLst>
                                        </p:cTn>
                                        <p:tgtEl>
                                          <p:spTgt spid="23581"/>
                                        </p:tgtEl>
                                        <p:attrNameLst>
                                          <p:attrName>style.visibility</p:attrName>
                                        </p:attrNameLst>
                                      </p:cBhvr>
                                      <p:to>
                                        <p:strVal val="visible"/>
                                      </p:to>
                                    </p:set>
                                    <p:anim calcmode="lin" valueType="num">
                                      <p:cBhvr additive="base">
                                        <p:cTn id="71" dur="500" fill="hold"/>
                                        <p:tgtEl>
                                          <p:spTgt spid="23581"/>
                                        </p:tgtEl>
                                        <p:attrNameLst>
                                          <p:attrName>ppt_x</p:attrName>
                                        </p:attrNameLst>
                                      </p:cBhvr>
                                      <p:tavLst>
                                        <p:tav tm="0">
                                          <p:val>
                                            <p:strVal val="#ppt_x"/>
                                          </p:val>
                                        </p:tav>
                                        <p:tav tm="100000">
                                          <p:val>
                                            <p:strVal val="#ppt_x"/>
                                          </p:val>
                                        </p:tav>
                                      </p:tavLst>
                                    </p:anim>
                                    <p:anim calcmode="lin" valueType="num">
                                      <p:cBhvr additive="base">
                                        <p:cTn id="72" dur="500" fill="hold"/>
                                        <p:tgtEl>
                                          <p:spTgt spid="23581"/>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3554"/>
                                        </p:tgtEl>
                                        <p:attrNameLst>
                                          <p:attrName>style.visibility</p:attrName>
                                        </p:attrNameLst>
                                      </p:cBhvr>
                                      <p:to>
                                        <p:strVal val="visible"/>
                                      </p:to>
                                    </p:set>
                                    <p:animEffect transition="in" filter="dissolve">
                                      <p:cBhvr>
                                        <p:cTn id="77" dur="500"/>
                                        <p:tgtEl>
                                          <p:spTgt spid="23554"/>
                                        </p:tgtEl>
                                      </p:cBhvr>
                                    </p:animEffect>
                                  </p:childTnLst>
                                </p:cTn>
                              </p:par>
                            </p:childTnLst>
                          </p:cTn>
                        </p:par>
                        <p:par>
                          <p:cTn id="78" fill="hold">
                            <p:stCondLst>
                              <p:cond delay="500"/>
                            </p:stCondLst>
                            <p:childTnLst>
                              <p:par>
                                <p:cTn id="79" presetID="9" presetClass="entr" presetSubtype="0" fill="hold" grpId="0" nodeType="afterEffect">
                                  <p:stCondLst>
                                    <p:cond delay="0"/>
                                  </p:stCondLst>
                                  <p:childTnLst>
                                    <p:set>
                                      <p:cBhvr>
                                        <p:cTn id="80" dur="1" fill="hold">
                                          <p:stCondLst>
                                            <p:cond delay="0"/>
                                          </p:stCondLst>
                                        </p:cTn>
                                        <p:tgtEl>
                                          <p:spTgt spid="23584"/>
                                        </p:tgtEl>
                                        <p:attrNameLst>
                                          <p:attrName>style.visibility</p:attrName>
                                        </p:attrNameLst>
                                      </p:cBhvr>
                                      <p:to>
                                        <p:strVal val="visible"/>
                                      </p:to>
                                    </p:set>
                                    <p:animEffect transition="in" filter="dissolve">
                                      <p:cBhvr>
                                        <p:cTn id="81" dur="500"/>
                                        <p:tgtEl>
                                          <p:spTgt spid="23584"/>
                                        </p:tgtEl>
                                      </p:cBhvr>
                                    </p:animEffect>
                                  </p:childTnLst>
                                  <p:subTnLst>
                                    <p:set>
                                      <p:cBhvr override="childStyle">
                                        <p:cTn dur="1" fill="hold" display="0" masterRel="nextClick" afterEffect="1"/>
                                        <p:tgtEl>
                                          <p:spTgt spid="23584"/>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23590"/>
                                        </p:tgtEl>
                                        <p:attrNameLst>
                                          <p:attrName>style.visibility</p:attrName>
                                        </p:attrNameLst>
                                      </p:cBhvr>
                                      <p:to>
                                        <p:strVal val="visible"/>
                                      </p:to>
                                    </p:set>
                                    <p:anim calcmode="lin" valueType="num">
                                      <p:cBhvr additive="base">
                                        <p:cTn id="86" dur="500" fill="hold"/>
                                        <p:tgtEl>
                                          <p:spTgt spid="23590"/>
                                        </p:tgtEl>
                                        <p:attrNameLst>
                                          <p:attrName>ppt_x</p:attrName>
                                        </p:attrNameLst>
                                      </p:cBhvr>
                                      <p:tavLst>
                                        <p:tav tm="0">
                                          <p:val>
                                            <p:strVal val="0-#ppt_w/2"/>
                                          </p:val>
                                        </p:tav>
                                        <p:tav tm="100000">
                                          <p:val>
                                            <p:strVal val="#ppt_x"/>
                                          </p:val>
                                        </p:tav>
                                      </p:tavLst>
                                    </p:anim>
                                    <p:anim calcmode="lin" valueType="num">
                                      <p:cBhvr additive="base">
                                        <p:cTn id="87" dur="500" fill="hold"/>
                                        <p:tgtEl>
                                          <p:spTgt spid="23590"/>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528" fill="hold" grpId="0" nodeType="clickEffect">
                                  <p:stCondLst>
                                    <p:cond delay="0"/>
                                  </p:stCondLst>
                                  <p:childTnLst>
                                    <p:set>
                                      <p:cBhvr>
                                        <p:cTn id="91" dur="1" fill="hold">
                                          <p:stCondLst>
                                            <p:cond delay="0"/>
                                          </p:stCondLst>
                                        </p:cTn>
                                        <p:tgtEl>
                                          <p:spTgt spid="23592"/>
                                        </p:tgtEl>
                                        <p:attrNameLst>
                                          <p:attrName>style.visibility</p:attrName>
                                        </p:attrNameLst>
                                      </p:cBhvr>
                                      <p:to>
                                        <p:strVal val="visible"/>
                                      </p:to>
                                    </p:set>
                                    <p:anim calcmode="lin" valueType="num">
                                      <p:cBhvr>
                                        <p:cTn id="92" dur="500" fill="hold"/>
                                        <p:tgtEl>
                                          <p:spTgt spid="23592"/>
                                        </p:tgtEl>
                                        <p:attrNameLst>
                                          <p:attrName>ppt_w</p:attrName>
                                        </p:attrNameLst>
                                      </p:cBhvr>
                                      <p:tavLst>
                                        <p:tav tm="0">
                                          <p:val>
                                            <p:fltVal val="0"/>
                                          </p:val>
                                        </p:tav>
                                        <p:tav tm="100000">
                                          <p:val>
                                            <p:strVal val="#ppt_w"/>
                                          </p:val>
                                        </p:tav>
                                      </p:tavLst>
                                    </p:anim>
                                    <p:anim calcmode="lin" valueType="num">
                                      <p:cBhvr>
                                        <p:cTn id="93" dur="500" fill="hold"/>
                                        <p:tgtEl>
                                          <p:spTgt spid="23592"/>
                                        </p:tgtEl>
                                        <p:attrNameLst>
                                          <p:attrName>ppt_h</p:attrName>
                                        </p:attrNameLst>
                                      </p:cBhvr>
                                      <p:tavLst>
                                        <p:tav tm="0">
                                          <p:val>
                                            <p:fltVal val="0"/>
                                          </p:val>
                                        </p:tav>
                                        <p:tav tm="100000">
                                          <p:val>
                                            <p:strVal val="#ppt_h"/>
                                          </p:val>
                                        </p:tav>
                                      </p:tavLst>
                                    </p:anim>
                                    <p:anim calcmode="lin" valueType="num">
                                      <p:cBhvr>
                                        <p:cTn id="94" dur="500" fill="hold"/>
                                        <p:tgtEl>
                                          <p:spTgt spid="23592"/>
                                        </p:tgtEl>
                                        <p:attrNameLst>
                                          <p:attrName>ppt_x</p:attrName>
                                        </p:attrNameLst>
                                      </p:cBhvr>
                                      <p:tavLst>
                                        <p:tav tm="0">
                                          <p:val>
                                            <p:fltVal val="0.5"/>
                                          </p:val>
                                        </p:tav>
                                        <p:tav tm="100000">
                                          <p:val>
                                            <p:strVal val="#ppt_x"/>
                                          </p:val>
                                        </p:tav>
                                      </p:tavLst>
                                    </p:anim>
                                    <p:anim calcmode="lin" valueType="num">
                                      <p:cBhvr>
                                        <p:cTn id="95" dur="500" fill="hold"/>
                                        <p:tgtEl>
                                          <p:spTgt spid="23592"/>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23592"/>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23" presetClass="entr" presetSubtype="528" fill="hold" grpId="0" nodeType="clickEffect">
                                  <p:stCondLst>
                                    <p:cond delay="0"/>
                                  </p:stCondLst>
                                  <p:childTnLst>
                                    <p:set>
                                      <p:cBhvr>
                                        <p:cTn id="99" dur="1" fill="hold">
                                          <p:stCondLst>
                                            <p:cond delay="0"/>
                                          </p:stCondLst>
                                        </p:cTn>
                                        <p:tgtEl>
                                          <p:spTgt spid="23593"/>
                                        </p:tgtEl>
                                        <p:attrNameLst>
                                          <p:attrName>style.visibility</p:attrName>
                                        </p:attrNameLst>
                                      </p:cBhvr>
                                      <p:to>
                                        <p:strVal val="visible"/>
                                      </p:to>
                                    </p:set>
                                    <p:anim calcmode="lin" valueType="num">
                                      <p:cBhvr>
                                        <p:cTn id="100" dur="500" fill="hold"/>
                                        <p:tgtEl>
                                          <p:spTgt spid="23593"/>
                                        </p:tgtEl>
                                        <p:attrNameLst>
                                          <p:attrName>ppt_w</p:attrName>
                                        </p:attrNameLst>
                                      </p:cBhvr>
                                      <p:tavLst>
                                        <p:tav tm="0">
                                          <p:val>
                                            <p:fltVal val="0"/>
                                          </p:val>
                                        </p:tav>
                                        <p:tav tm="100000">
                                          <p:val>
                                            <p:strVal val="#ppt_w"/>
                                          </p:val>
                                        </p:tav>
                                      </p:tavLst>
                                    </p:anim>
                                    <p:anim calcmode="lin" valueType="num">
                                      <p:cBhvr>
                                        <p:cTn id="101" dur="500" fill="hold"/>
                                        <p:tgtEl>
                                          <p:spTgt spid="23593"/>
                                        </p:tgtEl>
                                        <p:attrNameLst>
                                          <p:attrName>ppt_h</p:attrName>
                                        </p:attrNameLst>
                                      </p:cBhvr>
                                      <p:tavLst>
                                        <p:tav tm="0">
                                          <p:val>
                                            <p:fltVal val="0"/>
                                          </p:val>
                                        </p:tav>
                                        <p:tav tm="100000">
                                          <p:val>
                                            <p:strVal val="#ppt_h"/>
                                          </p:val>
                                        </p:tav>
                                      </p:tavLst>
                                    </p:anim>
                                    <p:anim calcmode="lin" valueType="num">
                                      <p:cBhvr>
                                        <p:cTn id="102" dur="500" fill="hold"/>
                                        <p:tgtEl>
                                          <p:spTgt spid="23593"/>
                                        </p:tgtEl>
                                        <p:attrNameLst>
                                          <p:attrName>ppt_x</p:attrName>
                                        </p:attrNameLst>
                                      </p:cBhvr>
                                      <p:tavLst>
                                        <p:tav tm="0">
                                          <p:val>
                                            <p:fltVal val="0.5"/>
                                          </p:val>
                                        </p:tav>
                                        <p:tav tm="100000">
                                          <p:val>
                                            <p:strVal val="#ppt_x"/>
                                          </p:val>
                                        </p:tav>
                                      </p:tavLst>
                                    </p:anim>
                                    <p:anim calcmode="lin" valueType="num">
                                      <p:cBhvr>
                                        <p:cTn id="103" dur="500" fill="hold"/>
                                        <p:tgtEl>
                                          <p:spTgt spid="2359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23593"/>
                                        </p:tgtEl>
                                        <p:attrNameLst>
                                          <p:attrName>style.visibility</p:attrName>
                                        </p:attrNameLst>
                                      </p:cBhvr>
                                      <p:to>
                                        <p:strVal val="hidden"/>
                                      </p:to>
                                    </p:set>
                                  </p:subTnLst>
                                </p:cTn>
                              </p:par>
                            </p:childTnLst>
                          </p:cTn>
                        </p:par>
                      </p:childTnLst>
                    </p:cTn>
                  </p:par>
                  <p:par>
                    <p:cTn id="104" fill="hold">
                      <p:stCondLst>
                        <p:cond delay="indefinite"/>
                      </p:stCondLst>
                      <p:childTnLst>
                        <p:par>
                          <p:cTn id="105" fill="hold">
                            <p:stCondLst>
                              <p:cond delay="0"/>
                            </p:stCondLst>
                            <p:childTnLst>
                              <p:par>
                                <p:cTn id="106" presetID="23" presetClass="entr" presetSubtype="528" fill="hold" grpId="0" nodeType="clickEffect">
                                  <p:stCondLst>
                                    <p:cond delay="0"/>
                                  </p:stCondLst>
                                  <p:childTnLst>
                                    <p:set>
                                      <p:cBhvr>
                                        <p:cTn id="107" dur="1" fill="hold">
                                          <p:stCondLst>
                                            <p:cond delay="0"/>
                                          </p:stCondLst>
                                        </p:cTn>
                                        <p:tgtEl>
                                          <p:spTgt spid="23594"/>
                                        </p:tgtEl>
                                        <p:attrNameLst>
                                          <p:attrName>style.visibility</p:attrName>
                                        </p:attrNameLst>
                                      </p:cBhvr>
                                      <p:to>
                                        <p:strVal val="visible"/>
                                      </p:to>
                                    </p:set>
                                    <p:anim calcmode="lin" valueType="num">
                                      <p:cBhvr>
                                        <p:cTn id="108" dur="500" fill="hold"/>
                                        <p:tgtEl>
                                          <p:spTgt spid="23594"/>
                                        </p:tgtEl>
                                        <p:attrNameLst>
                                          <p:attrName>ppt_w</p:attrName>
                                        </p:attrNameLst>
                                      </p:cBhvr>
                                      <p:tavLst>
                                        <p:tav tm="0">
                                          <p:val>
                                            <p:fltVal val="0"/>
                                          </p:val>
                                        </p:tav>
                                        <p:tav tm="100000">
                                          <p:val>
                                            <p:strVal val="#ppt_w"/>
                                          </p:val>
                                        </p:tav>
                                      </p:tavLst>
                                    </p:anim>
                                    <p:anim calcmode="lin" valueType="num">
                                      <p:cBhvr>
                                        <p:cTn id="109" dur="500" fill="hold"/>
                                        <p:tgtEl>
                                          <p:spTgt spid="23594"/>
                                        </p:tgtEl>
                                        <p:attrNameLst>
                                          <p:attrName>ppt_h</p:attrName>
                                        </p:attrNameLst>
                                      </p:cBhvr>
                                      <p:tavLst>
                                        <p:tav tm="0">
                                          <p:val>
                                            <p:fltVal val="0"/>
                                          </p:val>
                                        </p:tav>
                                        <p:tav tm="100000">
                                          <p:val>
                                            <p:strVal val="#ppt_h"/>
                                          </p:val>
                                        </p:tav>
                                      </p:tavLst>
                                    </p:anim>
                                    <p:anim calcmode="lin" valueType="num">
                                      <p:cBhvr>
                                        <p:cTn id="110" dur="500" fill="hold"/>
                                        <p:tgtEl>
                                          <p:spTgt spid="23594"/>
                                        </p:tgtEl>
                                        <p:attrNameLst>
                                          <p:attrName>ppt_x</p:attrName>
                                        </p:attrNameLst>
                                      </p:cBhvr>
                                      <p:tavLst>
                                        <p:tav tm="0">
                                          <p:val>
                                            <p:fltVal val="0.5"/>
                                          </p:val>
                                        </p:tav>
                                        <p:tav tm="100000">
                                          <p:val>
                                            <p:strVal val="#ppt_x"/>
                                          </p:val>
                                        </p:tav>
                                      </p:tavLst>
                                    </p:anim>
                                    <p:anim calcmode="lin" valueType="num">
                                      <p:cBhvr>
                                        <p:cTn id="111" dur="500" fill="hold"/>
                                        <p:tgtEl>
                                          <p:spTgt spid="23594"/>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23594"/>
                                        </p:tgtEl>
                                        <p:attrNameLst>
                                          <p:attrName>style.visibility</p:attrName>
                                        </p:attrNameLst>
                                      </p:cBhvr>
                                      <p:to>
                                        <p:strVal val="hidden"/>
                                      </p:to>
                                    </p:set>
                                  </p:subTnLst>
                                </p:cTn>
                              </p:par>
                            </p:childTnLst>
                          </p:cTn>
                        </p:par>
                      </p:childTnLst>
                    </p:cTn>
                  </p:par>
                  <p:par>
                    <p:cTn id="112" fill="hold">
                      <p:stCondLst>
                        <p:cond delay="indefinite"/>
                      </p:stCondLst>
                      <p:childTnLst>
                        <p:par>
                          <p:cTn id="113" fill="hold">
                            <p:stCondLst>
                              <p:cond delay="0"/>
                            </p:stCondLst>
                            <p:childTnLst>
                              <p:par>
                                <p:cTn id="114" presetID="23" presetClass="entr" presetSubtype="528" fill="hold" grpId="0" nodeType="clickEffect">
                                  <p:stCondLst>
                                    <p:cond delay="0"/>
                                  </p:stCondLst>
                                  <p:childTnLst>
                                    <p:set>
                                      <p:cBhvr>
                                        <p:cTn id="115" dur="1" fill="hold">
                                          <p:stCondLst>
                                            <p:cond delay="0"/>
                                          </p:stCondLst>
                                        </p:cTn>
                                        <p:tgtEl>
                                          <p:spTgt spid="23595"/>
                                        </p:tgtEl>
                                        <p:attrNameLst>
                                          <p:attrName>style.visibility</p:attrName>
                                        </p:attrNameLst>
                                      </p:cBhvr>
                                      <p:to>
                                        <p:strVal val="visible"/>
                                      </p:to>
                                    </p:set>
                                    <p:anim calcmode="lin" valueType="num">
                                      <p:cBhvr>
                                        <p:cTn id="116" dur="500" fill="hold"/>
                                        <p:tgtEl>
                                          <p:spTgt spid="23595"/>
                                        </p:tgtEl>
                                        <p:attrNameLst>
                                          <p:attrName>ppt_w</p:attrName>
                                        </p:attrNameLst>
                                      </p:cBhvr>
                                      <p:tavLst>
                                        <p:tav tm="0">
                                          <p:val>
                                            <p:fltVal val="0"/>
                                          </p:val>
                                        </p:tav>
                                        <p:tav tm="100000">
                                          <p:val>
                                            <p:strVal val="#ppt_w"/>
                                          </p:val>
                                        </p:tav>
                                      </p:tavLst>
                                    </p:anim>
                                    <p:anim calcmode="lin" valueType="num">
                                      <p:cBhvr>
                                        <p:cTn id="117" dur="500" fill="hold"/>
                                        <p:tgtEl>
                                          <p:spTgt spid="23595"/>
                                        </p:tgtEl>
                                        <p:attrNameLst>
                                          <p:attrName>ppt_h</p:attrName>
                                        </p:attrNameLst>
                                      </p:cBhvr>
                                      <p:tavLst>
                                        <p:tav tm="0">
                                          <p:val>
                                            <p:fltVal val="0"/>
                                          </p:val>
                                        </p:tav>
                                        <p:tav tm="100000">
                                          <p:val>
                                            <p:strVal val="#ppt_h"/>
                                          </p:val>
                                        </p:tav>
                                      </p:tavLst>
                                    </p:anim>
                                    <p:anim calcmode="lin" valueType="num">
                                      <p:cBhvr>
                                        <p:cTn id="118" dur="500" fill="hold"/>
                                        <p:tgtEl>
                                          <p:spTgt spid="23595"/>
                                        </p:tgtEl>
                                        <p:attrNameLst>
                                          <p:attrName>ppt_x</p:attrName>
                                        </p:attrNameLst>
                                      </p:cBhvr>
                                      <p:tavLst>
                                        <p:tav tm="0">
                                          <p:val>
                                            <p:fltVal val="0.5"/>
                                          </p:val>
                                        </p:tav>
                                        <p:tav tm="100000">
                                          <p:val>
                                            <p:strVal val="#ppt_x"/>
                                          </p:val>
                                        </p:tav>
                                      </p:tavLst>
                                    </p:anim>
                                    <p:anim calcmode="lin" valueType="num">
                                      <p:cBhvr>
                                        <p:cTn id="119" dur="500" fill="hold"/>
                                        <p:tgtEl>
                                          <p:spTgt spid="2359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23595"/>
                                        </p:tgtEl>
                                        <p:attrNameLst>
                                          <p:attrName>style.visibility</p:attrName>
                                        </p:attrNameLst>
                                      </p:cBhvr>
                                      <p:to>
                                        <p:strVal val="hidden"/>
                                      </p:to>
                                    </p:set>
                                  </p:subTnLst>
                                </p:cTn>
                              </p:par>
                            </p:childTnLst>
                          </p:cTn>
                        </p:par>
                      </p:childTnLst>
                    </p:cTn>
                  </p:par>
                  <p:par>
                    <p:cTn id="120" fill="hold">
                      <p:stCondLst>
                        <p:cond delay="indefinite"/>
                      </p:stCondLst>
                      <p:childTnLst>
                        <p:par>
                          <p:cTn id="121" fill="hold">
                            <p:stCondLst>
                              <p:cond delay="0"/>
                            </p:stCondLst>
                            <p:childTnLst>
                              <p:par>
                                <p:cTn id="122" presetID="23" presetClass="entr" presetSubtype="528" fill="hold" grpId="0" nodeType="clickEffect">
                                  <p:stCondLst>
                                    <p:cond delay="0"/>
                                  </p:stCondLst>
                                  <p:childTnLst>
                                    <p:set>
                                      <p:cBhvr>
                                        <p:cTn id="123" dur="1" fill="hold">
                                          <p:stCondLst>
                                            <p:cond delay="0"/>
                                          </p:stCondLst>
                                        </p:cTn>
                                        <p:tgtEl>
                                          <p:spTgt spid="23596"/>
                                        </p:tgtEl>
                                        <p:attrNameLst>
                                          <p:attrName>style.visibility</p:attrName>
                                        </p:attrNameLst>
                                      </p:cBhvr>
                                      <p:to>
                                        <p:strVal val="visible"/>
                                      </p:to>
                                    </p:set>
                                    <p:anim calcmode="lin" valueType="num">
                                      <p:cBhvr>
                                        <p:cTn id="124" dur="500" fill="hold"/>
                                        <p:tgtEl>
                                          <p:spTgt spid="23596"/>
                                        </p:tgtEl>
                                        <p:attrNameLst>
                                          <p:attrName>ppt_w</p:attrName>
                                        </p:attrNameLst>
                                      </p:cBhvr>
                                      <p:tavLst>
                                        <p:tav tm="0">
                                          <p:val>
                                            <p:fltVal val="0"/>
                                          </p:val>
                                        </p:tav>
                                        <p:tav tm="100000">
                                          <p:val>
                                            <p:strVal val="#ppt_w"/>
                                          </p:val>
                                        </p:tav>
                                      </p:tavLst>
                                    </p:anim>
                                    <p:anim calcmode="lin" valueType="num">
                                      <p:cBhvr>
                                        <p:cTn id="125" dur="500" fill="hold"/>
                                        <p:tgtEl>
                                          <p:spTgt spid="23596"/>
                                        </p:tgtEl>
                                        <p:attrNameLst>
                                          <p:attrName>ppt_h</p:attrName>
                                        </p:attrNameLst>
                                      </p:cBhvr>
                                      <p:tavLst>
                                        <p:tav tm="0">
                                          <p:val>
                                            <p:fltVal val="0"/>
                                          </p:val>
                                        </p:tav>
                                        <p:tav tm="100000">
                                          <p:val>
                                            <p:strVal val="#ppt_h"/>
                                          </p:val>
                                        </p:tav>
                                      </p:tavLst>
                                    </p:anim>
                                    <p:anim calcmode="lin" valueType="num">
                                      <p:cBhvr>
                                        <p:cTn id="126" dur="500" fill="hold"/>
                                        <p:tgtEl>
                                          <p:spTgt spid="23596"/>
                                        </p:tgtEl>
                                        <p:attrNameLst>
                                          <p:attrName>ppt_x</p:attrName>
                                        </p:attrNameLst>
                                      </p:cBhvr>
                                      <p:tavLst>
                                        <p:tav tm="0">
                                          <p:val>
                                            <p:fltVal val="0.5"/>
                                          </p:val>
                                        </p:tav>
                                        <p:tav tm="100000">
                                          <p:val>
                                            <p:strVal val="#ppt_x"/>
                                          </p:val>
                                        </p:tav>
                                      </p:tavLst>
                                    </p:anim>
                                    <p:anim calcmode="lin" valueType="num">
                                      <p:cBhvr>
                                        <p:cTn id="127" dur="500" fill="hold"/>
                                        <p:tgtEl>
                                          <p:spTgt spid="2359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23596"/>
                                        </p:tgtEl>
                                        <p:attrNameLst>
                                          <p:attrName>style.visibility</p:attrName>
                                        </p:attrNameLst>
                                      </p:cBhvr>
                                      <p:to>
                                        <p:strVal val="hidden"/>
                                      </p:to>
                                    </p:set>
                                  </p:subTnLst>
                                </p:cTn>
                              </p:par>
                            </p:childTnLst>
                          </p:cTn>
                        </p:par>
                      </p:childTnLst>
                    </p:cTn>
                  </p:par>
                  <p:par>
                    <p:cTn id="128" fill="hold">
                      <p:stCondLst>
                        <p:cond delay="indefinite"/>
                      </p:stCondLst>
                      <p:childTnLst>
                        <p:par>
                          <p:cTn id="129" fill="hold">
                            <p:stCondLst>
                              <p:cond delay="0"/>
                            </p:stCondLst>
                            <p:childTnLst>
                              <p:par>
                                <p:cTn id="130" presetID="23" presetClass="entr" presetSubtype="528" fill="hold" grpId="0" nodeType="clickEffect">
                                  <p:stCondLst>
                                    <p:cond delay="0"/>
                                  </p:stCondLst>
                                  <p:childTnLst>
                                    <p:set>
                                      <p:cBhvr>
                                        <p:cTn id="131" dur="1" fill="hold">
                                          <p:stCondLst>
                                            <p:cond delay="0"/>
                                          </p:stCondLst>
                                        </p:cTn>
                                        <p:tgtEl>
                                          <p:spTgt spid="23597"/>
                                        </p:tgtEl>
                                        <p:attrNameLst>
                                          <p:attrName>style.visibility</p:attrName>
                                        </p:attrNameLst>
                                      </p:cBhvr>
                                      <p:to>
                                        <p:strVal val="visible"/>
                                      </p:to>
                                    </p:set>
                                    <p:anim calcmode="lin" valueType="num">
                                      <p:cBhvr>
                                        <p:cTn id="132" dur="500" fill="hold"/>
                                        <p:tgtEl>
                                          <p:spTgt spid="23597"/>
                                        </p:tgtEl>
                                        <p:attrNameLst>
                                          <p:attrName>ppt_w</p:attrName>
                                        </p:attrNameLst>
                                      </p:cBhvr>
                                      <p:tavLst>
                                        <p:tav tm="0">
                                          <p:val>
                                            <p:fltVal val="0"/>
                                          </p:val>
                                        </p:tav>
                                        <p:tav tm="100000">
                                          <p:val>
                                            <p:strVal val="#ppt_w"/>
                                          </p:val>
                                        </p:tav>
                                      </p:tavLst>
                                    </p:anim>
                                    <p:anim calcmode="lin" valueType="num">
                                      <p:cBhvr>
                                        <p:cTn id="133" dur="500" fill="hold"/>
                                        <p:tgtEl>
                                          <p:spTgt spid="23597"/>
                                        </p:tgtEl>
                                        <p:attrNameLst>
                                          <p:attrName>ppt_h</p:attrName>
                                        </p:attrNameLst>
                                      </p:cBhvr>
                                      <p:tavLst>
                                        <p:tav tm="0">
                                          <p:val>
                                            <p:fltVal val="0"/>
                                          </p:val>
                                        </p:tav>
                                        <p:tav tm="100000">
                                          <p:val>
                                            <p:strVal val="#ppt_h"/>
                                          </p:val>
                                        </p:tav>
                                      </p:tavLst>
                                    </p:anim>
                                    <p:anim calcmode="lin" valueType="num">
                                      <p:cBhvr>
                                        <p:cTn id="134" dur="500" fill="hold"/>
                                        <p:tgtEl>
                                          <p:spTgt spid="23597"/>
                                        </p:tgtEl>
                                        <p:attrNameLst>
                                          <p:attrName>ppt_x</p:attrName>
                                        </p:attrNameLst>
                                      </p:cBhvr>
                                      <p:tavLst>
                                        <p:tav tm="0">
                                          <p:val>
                                            <p:fltVal val="0.5"/>
                                          </p:val>
                                        </p:tav>
                                        <p:tav tm="100000">
                                          <p:val>
                                            <p:strVal val="#ppt_x"/>
                                          </p:val>
                                        </p:tav>
                                      </p:tavLst>
                                    </p:anim>
                                    <p:anim calcmode="lin" valueType="num">
                                      <p:cBhvr>
                                        <p:cTn id="135" dur="500" fill="hold"/>
                                        <p:tgtEl>
                                          <p:spTgt spid="23597"/>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23597"/>
                                        </p:tgtEl>
                                        <p:attrNameLst>
                                          <p:attrName>style.visibility</p:attrName>
                                        </p:attrNameLst>
                                      </p:cBhvr>
                                      <p:to>
                                        <p:strVal val="hidden"/>
                                      </p:to>
                                    </p:set>
                                  </p:subTnLst>
                                </p:cTn>
                              </p:par>
                            </p:childTnLst>
                          </p:cTn>
                        </p:par>
                      </p:childTnLst>
                    </p:cTn>
                  </p:par>
                  <p:par>
                    <p:cTn id="136" fill="hold">
                      <p:stCondLst>
                        <p:cond delay="indefinite"/>
                      </p:stCondLst>
                      <p:childTnLst>
                        <p:par>
                          <p:cTn id="137" fill="hold">
                            <p:stCondLst>
                              <p:cond delay="0"/>
                            </p:stCondLst>
                            <p:childTnLst>
                              <p:par>
                                <p:cTn id="138" presetID="23" presetClass="entr" presetSubtype="528" fill="hold" grpId="0" nodeType="clickEffect">
                                  <p:stCondLst>
                                    <p:cond delay="0"/>
                                  </p:stCondLst>
                                  <p:childTnLst>
                                    <p:set>
                                      <p:cBhvr>
                                        <p:cTn id="139" dur="1" fill="hold">
                                          <p:stCondLst>
                                            <p:cond delay="0"/>
                                          </p:stCondLst>
                                        </p:cTn>
                                        <p:tgtEl>
                                          <p:spTgt spid="23598"/>
                                        </p:tgtEl>
                                        <p:attrNameLst>
                                          <p:attrName>style.visibility</p:attrName>
                                        </p:attrNameLst>
                                      </p:cBhvr>
                                      <p:to>
                                        <p:strVal val="visible"/>
                                      </p:to>
                                    </p:set>
                                    <p:anim calcmode="lin" valueType="num">
                                      <p:cBhvr>
                                        <p:cTn id="140" dur="500" fill="hold"/>
                                        <p:tgtEl>
                                          <p:spTgt spid="23598"/>
                                        </p:tgtEl>
                                        <p:attrNameLst>
                                          <p:attrName>ppt_w</p:attrName>
                                        </p:attrNameLst>
                                      </p:cBhvr>
                                      <p:tavLst>
                                        <p:tav tm="0">
                                          <p:val>
                                            <p:fltVal val="0"/>
                                          </p:val>
                                        </p:tav>
                                        <p:tav tm="100000">
                                          <p:val>
                                            <p:strVal val="#ppt_w"/>
                                          </p:val>
                                        </p:tav>
                                      </p:tavLst>
                                    </p:anim>
                                    <p:anim calcmode="lin" valueType="num">
                                      <p:cBhvr>
                                        <p:cTn id="141" dur="500" fill="hold"/>
                                        <p:tgtEl>
                                          <p:spTgt spid="23598"/>
                                        </p:tgtEl>
                                        <p:attrNameLst>
                                          <p:attrName>ppt_h</p:attrName>
                                        </p:attrNameLst>
                                      </p:cBhvr>
                                      <p:tavLst>
                                        <p:tav tm="0">
                                          <p:val>
                                            <p:fltVal val="0"/>
                                          </p:val>
                                        </p:tav>
                                        <p:tav tm="100000">
                                          <p:val>
                                            <p:strVal val="#ppt_h"/>
                                          </p:val>
                                        </p:tav>
                                      </p:tavLst>
                                    </p:anim>
                                    <p:anim calcmode="lin" valueType="num">
                                      <p:cBhvr>
                                        <p:cTn id="142" dur="500" fill="hold"/>
                                        <p:tgtEl>
                                          <p:spTgt spid="23598"/>
                                        </p:tgtEl>
                                        <p:attrNameLst>
                                          <p:attrName>ppt_x</p:attrName>
                                        </p:attrNameLst>
                                      </p:cBhvr>
                                      <p:tavLst>
                                        <p:tav tm="0">
                                          <p:val>
                                            <p:fltVal val="0.5"/>
                                          </p:val>
                                        </p:tav>
                                        <p:tav tm="100000">
                                          <p:val>
                                            <p:strVal val="#ppt_x"/>
                                          </p:val>
                                        </p:tav>
                                      </p:tavLst>
                                    </p:anim>
                                    <p:anim calcmode="lin" valueType="num">
                                      <p:cBhvr>
                                        <p:cTn id="143" dur="500" fill="hold"/>
                                        <p:tgtEl>
                                          <p:spTgt spid="23598"/>
                                        </p:tgtEl>
                                        <p:attrNameLst>
                                          <p:attrName>ppt_y</p:attrName>
                                        </p:attrNameLst>
                                      </p:cBhvr>
                                      <p:tavLst>
                                        <p:tav tm="0">
                                          <p:val>
                                            <p:fltVal val="0.5"/>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3" fill="hold" grpId="0" nodeType="clickEffect">
                                  <p:stCondLst>
                                    <p:cond delay="0"/>
                                  </p:stCondLst>
                                  <p:childTnLst>
                                    <p:set>
                                      <p:cBhvr>
                                        <p:cTn id="147" dur="1" fill="hold">
                                          <p:stCondLst>
                                            <p:cond delay="0"/>
                                          </p:stCondLst>
                                        </p:cTn>
                                        <p:tgtEl>
                                          <p:spTgt spid="23599"/>
                                        </p:tgtEl>
                                        <p:attrNameLst>
                                          <p:attrName>style.visibility</p:attrName>
                                        </p:attrNameLst>
                                      </p:cBhvr>
                                      <p:to>
                                        <p:strVal val="visible"/>
                                      </p:to>
                                    </p:set>
                                    <p:anim calcmode="lin" valueType="num">
                                      <p:cBhvr additive="base">
                                        <p:cTn id="148" dur="500" fill="hold"/>
                                        <p:tgtEl>
                                          <p:spTgt spid="23599"/>
                                        </p:tgtEl>
                                        <p:attrNameLst>
                                          <p:attrName>ppt_x</p:attrName>
                                        </p:attrNameLst>
                                      </p:cBhvr>
                                      <p:tavLst>
                                        <p:tav tm="0">
                                          <p:val>
                                            <p:strVal val="1+#ppt_w/2"/>
                                          </p:val>
                                        </p:tav>
                                        <p:tav tm="100000">
                                          <p:val>
                                            <p:strVal val="#ppt_x"/>
                                          </p:val>
                                        </p:tav>
                                      </p:tavLst>
                                    </p:anim>
                                    <p:anim calcmode="lin" valueType="num">
                                      <p:cBhvr additive="base">
                                        <p:cTn id="149" dur="500" fill="hold"/>
                                        <p:tgtEl>
                                          <p:spTgt spid="23599"/>
                                        </p:tgtEl>
                                        <p:attrNameLst>
                                          <p:attrName>ppt_y</p:attrName>
                                        </p:attrNameLst>
                                      </p:cBhvr>
                                      <p:tavLst>
                                        <p:tav tm="0">
                                          <p:val>
                                            <p:strVal val="0-#ppt_h/2"/>
                                          </p:val>
                                        </p:tav>
                                        <p:tav tm="100000">
                                          <p:val>
                                            <p:strVal val="#ppt_y"/>
                                          </p:val>
                                        </p:tav>
                                      </p:tavLst>
                                    </p:anim>
                                  </p:childTnLst>
                                </p:cTn>
                              </p:par>
                            </p:childTnLst>
                          </p:cTn>
                        </p:par>
                        <p:par>
                          <p:cTn id="150" fill="hold">
                            <p:stCondLst>
                              <p:cond delay="500"/>
                            </p:stCondLst>
                            <p:childTnLst>
                              <p:par>
                                <p:cTn id="151" presetID="2" presetClass="entr" presetSubtype="3" fill="hold" grpId="0" nodeType="afterEffect">
                                  <p:stCondLst>
                                    <p:cond delay="0"/>
                                  </p:stCondLst>
                                  <p:childTnLst>
                                    <p:set>
                                      <p:cBhvr>
                                        <p:cTn id="152" dur="1" fill="hold">
                                          <p:stCondLst>
                                            <p:cond delay="0"/>
                                          </p:stCondLst>
                                        </p:cTn>
                                        <p:tgtEl>
                                          <p:spTgt spid="23600"/>
                                        </p:tgtEl>
                                        <p:attrNameLst>
                                          <p:attrName>style.visibility</p:attrName>
                                        </p:attrNameLst>
                                      </p:cBhvr>
                                      <p:to>
                                        <p:strVal val="visible"/>
                                      </p:to>
                                    </p:set>
                                    <p:anim calcmode="lin" valueType="num">
                                      <p:cBhvr additive="base">
                                        <p:cTn id="153" dur="500" fill="hold"/>
                                        <p:tgtEl>
                                          <p:spTgt spid="23600"/>
                                        </p:tgtEl>
                                        <p:attrNameLst>
                                          <p:attrName>ppt_x</p:attrName>
                                        </p:attrNameLst>
                                      </p:cBhvr>
                                      <p:tavLst>
                                        <p:tav tm="0">
                                          <p:val>
                                            <p:strVal val="1+#ppt_w/2"/>
                                          </p:val>
                                        </p:tav>
                                        <p:tav tm="100000">
                                          <p:val>
                                            <p:strVal val="#ppt_x"/>
                                          </p:val>
                                        </p:tav>
                                      </p:tavLst>
                                    </p:anim>
                                    <p:anim calcmode="lin" valueType="num">
                                      <p:cBhvr additive="base">
                                        <p:cTn id="154" dur="500" fill="hold"/>
                                        <p:tgtEl>
                                          <p:spTgt spid="23600"/>
                                        </p:tgtEl>
                                        <p:attrNameLst>
                                          <p:attrName>ppt_y</p:attrName>
                                        </p:attrNameLst>
                                      </p:cBhvr>
                                      <p:tavLst>
                                        <p:tav tm="0">
                                          <p:val>
                                            <p:strVal val="0-#ppt_h/2"/>
                                          </p:val>
                                        </p:tav>
                                        <p:tav tm="100000">
                                          <p:val>
                                            <p:strVal val="#ppt_y"/>
                                          </p:val>
                                        </p:tav>
                                      </p:tavLst>
                                    </p:anim>
                                  </p:childTnLst>
                                </p:cTn>
                              </p:par>
                            </p:childTnLst>
                          </p:cTn>
                        </p:par>
                        <p:par>
                          <p:cTn id="155" fill="hold">
                            <p:stCondLst>
                              <p:cond delay="1000"/>
                            </p:stCondLst>
                            <p:childTnLst>
                              <p:par>
                                <p:cTn id="156" presetID="2" presetClass="entr" presetSubtype="3" fill="hold" grpId="0" nodeType="afterEffect">
                                  <p:stCondLst>
                                    <p:cond delay="0"/>
                                  </p:stCondLst>
                                  <p:childTnLst>
                                    <p:set>
                                      <p:cBhvr>
                                        <p:cTn id="157" dur="1" fill="hold">
                                          <p:stCondLst>
                                            <p:cond delay="0"/>
                                          </p:stCondLst>
                                        </p:cTn>
                                        <p:tgtEl>
                                          <p:spTgt spid="23601"/>
                                        </p:tgtEl>
                                        <p:attrNameLst>
                                          <p:attrName>style.visibility</p:attrName>
                                        </p:attrNameLst>
                                      </p:cBhvr>
                                      <p:to>
                                        <p:strVal val="visible"/>
                                      </p:to>
                                    </p:set>
                                    <p:anim calcmode="lin" valueType="num">
                                      <p:cBhvr additive="base">
                                        <p:cTn id="158" dur="500" fill="hold"/>
                                        <p:tgtEl>
                                          <p:spTgt spid="23601"/>
                                        </p:tgtEl>
                                        <p:attrNameLst>
                                          <p:attrName>ppt_x</p:attrName>
                                        </p:attrNameLst>
                                      </p:cBhvr>
                                      <p:tavLst>
                                        <p:tav tm="0">
                                          <p:val>
                                            <p:strVal val="1+#ppt_w/2"/>
                                          </p:val>
                                        </p:tav>
                                        <p:tav tm="100000">
                                          <p:val>
                                            <p:strVal val="#ppt_x"/>
                                          </p:val>
                                        </p:tav>
                                      </p:tavLst>
                                    </p:anim>
                                    <p:anim calcmode="lin" valueType="num">
                                      <p:cBhvr additive="base">
                                        <p:cTn id="159" dur="500" fill="hold"/>
                                        <p:tgtEl>
                                          <p:spTgt spid="236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79" grpId="0" animBg="1"/>
      <p:bldP spid="23580" grpId="0" animBg="1"/>
      <p:bldP spid="23581" grpId="0" animBg="1"/>
      <p:bldP spid="23582" grpId="0" animBg="1"/>
      <p:bldP spid="23583" grpId="0" animBg="1"/>
      <p:bldP spid="23584" grpId="0" autoUpdateAnimBg="0"/>
      <p:bldP spid="23585" grpId="0" autoUpdateAnimBg="0"/>
      <p:bldP spid="23586" grpId="0" autoUpdateAnimBg="0"/>
      <p:bldP spid="23587" grpId="0" autoUpdateAnimBg="0"/>
      <p:bldP spid="23588" grpId="0" autoUpdateAnimBg="0"/>
      <p:bldP spid="23589" grpId="0" autoUpdateAnimBg="0"/>
      <p:bldP spid="23590" grpId="0" autoUpdateAnimBg="0"/>
      <p:bldP spid="23591" grpId="0" animBg="1"/>
      <p:bldP spid="23592" grpId="0" animBg="1"/>
      <p:bldP spid="23593" grpId="0" animBg="1"/>
      <p:bldP spid="23594" grpId="0" animBg="1"/>
      <p:bldP spid="23595" grpId="0" animBg="1"/>
      <p:bldP spid="23596" grpId="0" animBg="1"/>
      <p:bldP spid="23597" grpId="0" animBg="1"/>
      <p:bldP spid="23598" grpId="0" animBg="1"/>
      <p:bldP spid="23599" grpId="0" animBg="1"/>
      <p:bldP spid="23600" grpId="0" autoUpdateAnimBg="0"/>
      <p:bldP spid="2360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p:cNvSpPr>
          <p:nvPr/>
        </p:nvSpPr>
        <p:spPr bwMode="auto">
          <a:xfrm>
            <a:off x="5334000" y="2584450"/>
            <a:ext cx="2714625" cy="3143250"/>
          </a:xfrm>
          <a:custGeom>
            <a:avLst/>
            <a:gdLst>
              <a:gd name="T0" fmla="*/ 0 w 1710"/>
              <a:gd name="T1" fmla="*/ 1980 h 1980"/>
              <a:gd name="T2" fmla="*/ 0 w 1710"/>
              <a:gd name="T3" fmla="*/ 854 h 1980"/>
              <a:gd name="T4" fmla="*/ 847 w 1710"/>
              <a:gd name="T5" fmla="*/ 0 h 1980"/>
              <a:gd name="T6" fmla="*/ 1710 w 1710"/>
              <a:gd name="T7" fmla="*/ 279 h 1980"/>
              <a:gd name="T8" fmla="*/ 1703 w 1710"/>
              <a:gd name="T9" fmla="*/ 829 h 1980"/>
              <a:gd name="T10" fmla="*/ 1703 w 1710"/>
              <a:gd name="T11" fmla="*/ 1979 h 1980"/>
              <a:gd name="T12" fmla="*/ 0 w 1710"/>
              <a:gd name="T13" fmla="*/ 1980 h 1980"/>
              <a:gd name="T14" fmla="*/ 0 60000 65536"/>
              <a:gd name="T15" fmla="*/ 0 60000 65536"/>
              <a:gd name="T16" fmla="*/ 0 60000 65536"/>
              <a:gd name="T17" fmla="*/ 0 60000 65536"/>
              <a:gd name="T18" fmla="*/ 0 60000 65536"/>
              <a:gd name="T19" fmla="*/ 0 60000 65536"/>
              <a:gd name="T20" fmla="*/ 0 60000 65536"/>
              <a:gd name="T21" fmla="*/ 0 w 1710"/>
              <a:gd name="T22" fmla="*/ 0 h 1980"/>
              <a:gd name="T23" fmla="*/ 1710 w 1710"/>
              <a:gd name="T24" fmla="*/ 1980 h 19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0" h="1980">
                <a:moveTo>
                  <a:pt x="0" y="1980"/>
                </a:moveTo>
                <a:lnTo>
                  <a:pt x="0" y="854"/>
                </a:lnTo>
                <a:lnTo>
                  <a:pt x="847" y="0"/>
                </a:lnTo>
                <a:lnTo>
                  <a:pt x="1710" y="279"/>
                </a:lnTo>
                <a:lnTo>
                  <a:pt x="1703" y="829"/>
                </a:lnTo>
                <a:lnTo>
                  <a:pt x="1703" y="1979"/>
                </a:lnTo>
                <a:lnTo>
                  <a:pt x="0" y="1980"/>
                </a:lnTo>
                <a:close/>
              </a:path>
            </a:pathLst>
          </a:custGeom>
          <a:solidFill>
            <a:schemeClr val="accent1"/>
          </a:solidFill>
          <a:ln w="9525">
            <a:noFill/>
            <a:round/>
            <a:headEnd/>
            <a:tailEnd/>
          </a:ln>
        </p:spPr>
        <p:txBody>
          <a:bodyPr wrap="none" anchor="ctr"/>
          <a:lstStyle/>
          <a:p>
            <a:endParaRPr lang="en-US"/>
          </a:p>
        </p:txBody>
      </p:sp>
      <p:sp>
        <p:nvSpPr>
          <p:cNvPr id="63491" name="Text Box 3"/>
          <p:cNvSpPr txBox="1">
            <a:spLocks noChangeArrowheads="1"/>
          </p:cNvSpPr>
          <p:nvPr/>
        </p:nvSpPr>
        <p:spPr bwMode="auto">
          <a:xfrm>
            <a:off x="238125" y="228600"/>
            <a:ext cx="5313363" cy="1200150"/>
          </a:xfrm>
          <a:prstGeom prst="rect">
            <a:avLst/>
          </a:prstGeom>
          <a:noFill/>
          <a:ln w="9525">
            <a:noFill/>
            <a:miter lim="800000"/>
            <a:headEnd/>
            <a:tailEnd/>
          </a:ln>
        </p:spPr>
        <p:txBody>
          <a:bodyPr wrap="none">
            <a:spAutoFit/>
          </a:bodyPr>
          <a:lstStyle/>
          <a:p>
            <a:r>
              <a:rPr lang="en-US" sz="3600"/>
              <a:t>Example solution </a:t>
            </a:r>
          </a:p>
          <a:p>
            <a:r>
              <a:rPr lang="en-US" sz="3600"/>
              <a:t>Example 5 : Minimization</a:t>
            </a:r>
          </a:p>
        </p:txBody>
      </p:sp>
      <p:sp>
        <p:nvSpPr>
          <p:cNvPr id="24581" name="Line 5"/>
          <p:cNvSpPr>
            <a:spLocks noChangeShapeType="1"/>
          </p:cNvSpPr>
          <p:nvPr/>
        </p:nvSpPr>
        <p:spPr bwMode="auto">
          <a:xfrm>
            <a:off x="5316538" y="2111375"/>
            <a:ext cx="3195637" cy="1081088"/>
          </a:xfrm>
          <a:prstGeom prst="line">
            <a:avLst/>
          </a:prstGeom>
          <a:noFill/>
          <a:ln w="38100">
            <a:solidFill>
              <a:srgbClr val="0000E4"/>
            </a:solidFill>
            <a:round/>
            <a:headEnd/>
            <a:tailEnd/>
          </a:ln>
        </p:spPr>
        <p:txBody>
          <a:bodyPr wrap="none" anchor="ctr"/>
          <a:lstStyle/>
          <a:p>
            <a:endParaRPr lang="en-US"/>
          </a:p>
        </p:txBody>
      </p:sp>
      <p:sp>
        <p:nvSpPr>
          <p:cNvPr id="24582" name="Line 6"/>
          <p:cNvSpPr>
            <a:spLocks noChangeShapeType="1"/>
          </p:cNvSpPr>
          <p:nvPr/>
        </p:nvSpPr>
        <p:spPr bwMode="auto">
          <a:xfrm flipH="1">
            <a:off x="4749800" y="2122488"/>
            <a:ext cx="2373313" cy="2360612"/>
          </a:xfrm>
          <a:prstGeom prst="line">
            <a:avLst/>
          </a:prstGeom>
          <a:noFill/>
          <a:ln w="76200">
            <a:solidFill>
              <a:srgbClr val="0000E4"/>
            </a:solidFill>
            <a:round/>
            <a:headEnd/>
            <a:tailEnd/>
          </a:ln>
        </p:spPr>
        <p:txBody>
          <a:bodyPr wrap="none" anchor="ctr"/>
          <a:lstStyle/>
          <a:p>
            <a:endParaRPr lang="en-US"/>
          </a:p>
        </p:txBody>
      </p:sp>
      <p:sp>
        <p:nvSpPr>
          <p:cNvPr id="24583" name="Line 7"/>
          <p:cNvSpPr>
            <a:spLocks noChangeShapeType="1"/>
          </p:cNvSpPr>
          <p:nvPr/>
        </p:nvSpPr>
        <p:spPr bwMode="auto">
          <a:xfrm>
            <a:off x="7077075" y="2735263"/>
            <a:ext cx="0" cy="390525"/>
          </a:xfrm>
          <a:prstGeom prst="line">
            <a:avLst/>
          </a:prstGeom>
          <a:noFill/>
          <a:ln w="9525">
            <a:solidFill>
              <a:srgbClr val="0000E4"/>
            </a:solidFill>
            <a:round/>
            <a:headEnd/>
            <a:tailEnd type="triangle" w="med" len="med"/>
          </a:ln>
        </p:spPr>
        <p:txBody>
          <a:bodyPr wrap="none" anchor="ctr"/>
          <a:lstStyle/>
          <a:p>
            <a:endParaRPr lang="en-US"/>
          </a:p>
        </p:txBody>
      </p:sp>
      <p:sp>
        <p:nvSpPr>
          <p:cNvPr id="24584" name="Line 8"/>
          <p:cNvSpPr>
            <a:spLocks noChangeShapeType="1"/>
          </p:cNvSpPr>
          <p:nvPr/>
        </p:nvSpPr>
        <p:spPr bwMode="auto">
          <a:xfrm flipH="1">
            <a:off x="7677150" y="5072063"/>
            <a:ext cx="350838" cy="0"/>
          </a:xfrm>
          <a:prstGeom prst="line">
            <a:avLst/>
          </a:prstGeom>
          <a:noFill/>
          <a:ln w="9525">
            <a:solidFill>
              <a:srgbClr val="0000E4"/>
            </a:solidFill>
            <a:round/>
            <a:headEnd/>
            <a:tailEnd type="triangle" w="med" len="med"/>
          </a:ln>
        </p:spPr>
        <p:txBody>
          <a:bodyPr wrap="none" anchor="ctr"/>
          <a:lstStyle/>
          <a:p>
            <a:endParaRPr lang="en-US"/>
          </a:p>
        </p:txBody>
      </p:sp>
      <p:sp>
        <p:nvSpPr>
          <p:cNvPr id="24585" name="Line 9"/>
          <p:cNvSpPr>
            <a:spLocks noChangeShapeType="1"/>
          </p:cNvSpPr>
          <p:nvPr/>
        </p:nvSpPr>
        <p:spPr bwMode="auto">
          <a:xfrm flipH="1" flipV="1">
            <a:off x="5732463" y="3505200"/>
            <a:ext cx="260350" cy="223838"/>
          </a:xfrm>
          <a:prstGeom prst="line">
            <a:avLst/>
          </a:prstGeom>
          <a:noFill/>
          <a:ln w="9525">
            <a:solidFill>
              <a:schemeClr val="tx2"/>
            </a:solidFill>
            <a:round/>
            <a:headEnd type="triangle" w="med" len="med"/>
            <a:tailEnd/>
          </a:ln>
        </p:spPr>
        <p:txBody>
          <a:bodyPr wrap="none" anchor="ctr"/>
          <a:lstStyle/>
          <a:p>
            <a:endParaRPr lang="en-US"/>
          </a:p>
        </p:txBody>
      </p:sp>
      <p:sp>
        <p:nvSpPr>
          <p:cNvPr id="24586" name="Text Box 10"/>
          <p:cNvSpPr txBox="1">
            <a:spLocks noChangeArrowheads="1"/>
          </p:cNvSpPr>
          <p:nvPr/>
        </p:nvSpPr>
        <p:spPr bwMode="auto">
          <a:xfrm>
            <a:off x="5921375" y="3829050"/>
            <a:ext cx="1516063" cy="822325"/>
          </a:xfrm>
          <a:prstGeom prst="rect">
            <a:avLst/>
          </a:prstGeom>
          <a:noFill/>
          <a:ln w="9525">
            <a:noFill/>
            <a:miter lim="800000"/>
            <a:headEnd/>
            <a:tailEnd/>
          </a:ln>
        </p:spPr>
        <p:txBody>
          <a:bodyPr>
            <a:spAutoFit/>
          </a:bodyPr>
          <a:lstStyle/>
          <a:p>
            <a:pPr algn="ctr"/>
            <a:r>
              <a:rPr lang="en-US" sz="2400" b="1"/>
              <a:t>Feasible Region</a:t>
            </a:r>
          </a:p>
        </p:txBody>
      </p:sp>
      <p:sp>
        <p:nvSpPr>
          <p:cNvPr id="24587" name="Rectangle 11"/>
          <p:cNvSpPr>
            <a:spLocks noChangeArrowheads="1"/>
          </p:cNvSpPr>
          <p:nvPr/>
        </p:nvSpPr>
        <p:spPr bwMode="auto">
          <a:xfrm>
            <a:off x="2338388" y="4846638"/>
            <a:ext cx="1816100" cy="519112"/>
          </a:xfrm>
          <a:prstGeom prst="rect">
            <a:avLst/>
          </a:prstGeom>
          <a:noFill/>
          <a:ln w="9525">
            <a:noFill/>
            <a:miter lim="800000"/>
            <a:headEnd/>
            <a:tailEnd/>
          </a:ln>
        </p:spPr>
        <p:txBody>
          <a:bodyPr wrap="none">
            <a:spAutoFit/>
          </a:bodyPr>
          <a:lstStyle/>
          <a:p>
            <a:r>
              <a:rPr lang="en-US" sz="2400" b="1"/>
              <a:t>x </a:t>
            </a:r>
            <a:r>
              <a:rPr lang="en-US" sz="2800" b="1">
                <a:latin typeface="Symbol" pitchFamily="18" charset="2"/>
              </a:rPr>
              <a:t>³</a:t>
            </a:r>
            <a:r>
              <a:rPr lang="en-US" sz="2800" b="1"/>
              <a:t> </a:t>
            </a:r>
            <a:r>
              <a:rPr lang="en-US" sz="2400" b="1"/>
              <a:t>0</a:t>
            </a:r>
            <a:r>
              <a:rPr lang="en-US" sz="2800" b="1"/>
              <a:t>	</a:t>
            </a:r>
            <a:r>
              <a:rPr lang="en-US" sz="2400" b="1"/>
              <a:t>y </a:t>
            </a:r>
            <a:r>
              <a:rPr lang="en-US" sz="2800" b="1">
                <a:latin typeface="Symbol" pitchFamily="18" charset="2"/>
              </a:rPr>
              <a:t>³</a:t>
            </a:r>
            <a:r>
              <a:rPr lang="en-US" sz="2800" b="1"/>
              <a:t> </a:t>
            </a:r>
            <a:r>
              <a:rPr lang="en-US" sz="2400" b="1"/>
              <a:t>0</a:t>
            </a:r>
          </a:p>
        </p:txBody>
      </p:sp>
      <p:sp>
        <p:nvSpPr>
          <p:cNvPr id="24588" name="Rectangle 12"/>
          <p:cNvSpPr>
            <a:spLocks noChangeArrowheads="1"/>
          </p:cNvSpPr>
          <p:nvPr/>
        </p:nvSpPr>
        <p:spPr bwMode="auto">
          <a:xfrm>
            <a:off x="1751013" y="3613150"/>
            <a:ext cx="2012950" cy="519113"/>
          </a:xfrm>
          <a:prstGeom prst="rect">
            <a:avLst/>
          </a:prstGeom>
          <a:noFill/>
          <a:ln w="9525">
            <a:noFill/>
            <a:miter lim="800000"/>
            <a:headEnd/>
            <a:tailEnd/>
          </a:ln>
        </p:spPr>
        <p:txBody>
          <a:bodyPr wrap="none">
            <a:spAutoFit/>
          </a:bodyPr>
          <a:lstStyle/>
          <a:p>
            <a:r>
              <a:rPr lang="en-US" sz="2400" b="1"/>
              <a:t>-2 x + 2 y </a:t>
            </a:r>
            <a:r>
              <a:rPr lang="en-US" sz="2800" b="1">
                <a:latin typeface="Symbol" pitchFamily="18" charset="2"/>
              </a:rPr>
              <a:t>£</a:t>
            </a:r>
            <a:r>
              <a:rPr lang="en-US" sz="2400" b="1"/>
              <a:t> 4</a:t>
            </a:r>
          </a:p>
        </p:txBody>
      </p:sp>
      <p:sp>
        <p:nvSpPr>
          <p:cNvPr id="24589" name="Rectangle 13"/>
          <p:cNvSpPr>
            <a:spLocks noChangeArrowheads="1"/>
          </p:cNvSpPr>
          <p:nvPr/>
        </p:nvSpPr>
        <p:spPr bwMode="auto">
          <a:xfrm>
            <a:off x="2338388" y="4214813"/>
            <a:ext cx="887412" cy="519112"/>
          </a:xfrm>
          <a:prstGeom prst="rect">
            <a:avLst/>
          </a:prstGeom>
          <a:noFill/>
          <a:ln w="9525">
            <a:noFill/>
            <a:miter lim="800000"/>
            <a:headEnd/>
            <a:tailEnd/>
          </a:ln>
        </p:spPr>
        <p:txBody>
          <a:bodyPr wrap="none">
            <a:spAutoFit/>
          </a:bodyPr>
          <a:lstStyle/>
          <a:p>
            <a:r>
              <a:rPr lang="en-US" sz="2400" b="1"/>
              <a:t>x </a:t>
            </a:r>
            <a:r>
              <a:rPr lang="en-US" sz="2800" b="1">
                <a:latin typeface="Symbol" pitchFamily="18" charset="2"/>
              </a:rPr>
              <a:t>£</a:t>
            </a:r>
            <a:r>
              <a:rPr lang="en-US" sz="2400" b="1"/>
              <a:t> 3</a:t>
            </a:r>
          </a:p>
        </p:txBody>
      </p:sp>
      <p:sp>
        <p:nvSpPr>
          <p:cNvPr id="24590" name="Rectangle 14"/>
          <p:cNvSpPr>
            <a:spLocks noChangeArrowheads="1"/>
          </p:cNvSpPr>
          <p:nvPr/>
        </p:nvSpPr>
        <p:spPr bwMode="auto">
          <a:xfrm>
            <a:off x="23813" y="3119438"/>
            <a:ext cx="2012950" cy="457200"/>
          </a:xfrm>
          <a:prstGeom prst="rect">
            <a:avLst/>
          </a:prstGeom>
          <a:noFill/>
          <a:ln w="9525">
            <a:noFill/>
            <a:miter lim="800000"/>
            <a:headEnd/>
            <a:tailEnd/>
          </a:ln>
        </p:spPr>
        <p:txBody>
          <a:bodyPr wrap="none">
            <a:spAutoFit/>
          </a:bodyPr>
          <a:lstStyle/>
          <a:p>
            <a:r>
              <a:rPr lang="en-US" sz="2400" b="1"/>
              <a:t>Subject to:	</a:t>
            </a:r>
          </a:p>
        </p:txBody>
      </p:sp>
      <p:sp>
        <p:nvSpPr>
          <p:cNvPr id="24591" name="Rectangle 15"/>
          <p:cNvSpPr>
            <a:spLocks noChangeArrowheads="1"/>
          </p:cNvSpPr>
          <p:nvPr/>
        </p:nvSpPr>
        <p:spPr bwMode="auto">
          <a:xfrm>
            <a:off x="23813" y="2401888"/>
            <a:ext cx="3127375" cy="457200"/>
          </a:xfrm>
          <a:prstGeom prst="rect">
            <a:avLst/>
          </a:prstGeom>
          <a:noFill/>
          <a:ln w="9525">
            <a:noFill/>
            <a:miter lim="800000"/>
            <a:headEnd/>
            <a:tailEnd/>
          </a:ln>
        </p:spPr>
        <p:txBody>
          <a:bodyPr wrap="none">
            <a:spAutoFit/>
          </a:bodyPr>
          <a:lstStyle/>
          <a:p>
            <a:r>
              <a:rPr lang="en-US" sz="2400" b="1"/>
              <a:t>Minimize z =	      x - y</a:t>
            </a:r>
          </a:p>
        </p:txBody>
      </p:sp>
      <p:sp>
        <p:nvSpPr>
          <p:cNvPr id="24592" name="Line 16"/>
          <p:cNvSpPr>
            <a:spLocks noChangeShapeType="1"/>
          </p:cNvSpPr>
          <p:nvPr/>
        </p:nvSpPr>
        <p:spPr bwMode="auto">
          <a:xfrm>
            <a:off x="8043863" y="1914525"/>
            <a:ext cx="0" cy="3848100"/>
          </a:xfrm>
          <a:prstGeom prst="line">
            <a:avLst/>
          </a:prstGeom>
          <a:noFill/>
          <a:ln w="38100">
            <a:solidFill>
              <a:srgbClr val="0000E4"/>
            </a:solidFill>
            <a:round/>
            <a:headEnd/>
            <a:tailEnd/>
          </a:ln>
        </p:spPr>
        <p:txBody>
          <a:bodyPr wrap="none" anchor="ctr"/>
          <a:lstStyle/>
          <a:p>
            <a:endParaRPr lang="en-US"/>
          </a:p>
        </p:txBody>
      </p:sp>
      <p:sp>
        <p:nvSpPr>
          <p:cNvPr id="24593" name="Text Box 17"/>
          <p:cNvSpPr txBox="1">
            <a:spLocks noChangeArrowheads="1"/>
          </p:cNvSpPr>
          <p:nvPr/>
        </p:nvSpPr>
        <p:spPr bwMode="auto">
          <a:xfrm>
            <a:off x="5748338" y="1095375"/>
            <a:ext cx="1435100" cy="1006475"/>
          </a:xfrm>
          <a:prstGeom prst="rect">
            <a:avLst/>
          </a:prstGeom>
          <a:noFill/>
          <a:ln w="9525">
            <a:noFill/>
            <a:miter lim="800000"/>
            <a:headEnd/>
            <a:tailEnd/>
          </a:ln>
        </p:spPr>
        <p:txBody>
          <a:bodyPr>
            <a:spAutoFit/>
          </a:bodyPr>
          <a:lstStyle/>
          <a:p>
            <a:pPr algn="ctr"/>
            <a:r>
              <a:rPr lang="en-US" sz="2000" b="1"/>
              <a:t>Multiple Optimal Solutions!</a:t>
            </a:r>
          </a:p>
        </p:txBody>
      </p:sp>
      <p:sp>
        <p:nvSpPr>
          <p:cNvPr id="24594" name="Line 18"/>
          <p:cNvSpPr>
            <a:spLocks noChangeShapeType="1"/>
          </p:cNvSpPr>
          <p:nvPr/>
        </p:nvSpPr>
        <p:spPr bwMode="auto">
          <a:xfrm flipH="1">
            <a:off x="6069013" y="2074863"/>
            <a:ext cx="169862" cy="900112"/>
          </a:xfrm>
          <a:prstGeom prst="line">
            <a:avLst/>
          </a:prstGeom>
          <a:noFill/>
          <a:ln w="28575">
            <a:solidFill>
              <a:srgbClr val="0000E4"/>
            </a:solidFill>
            <a:round/>
            <a:headEnd/>
            <a:tailEnd type="triangle" w="med" len="med"/>
          </a:ln>
        </p:spPr>
        <p:txBody>
          <a:bodyPr wrap="none" anchor="ctr"/>
          <a:lstStyle/>
          <a:p>
            <a:endParaRPr lang="en-US"/>
          </a:p>
        </p:txBody>
      </p:sp>
      <p:sp>
        <p:nvSpPr>
          <p:cNvPr id="63506" name="Text Box 19"/>
          <p:cNvSpPr txBox="1">
            <a:spLocks noChangeArrowheads="1"/>
          </p:cNvSpPr>
          <p:nvPr/>
        </p:nvSpPr>
        <p:spPr bwMode="auto">
          <a:xfrm>
            <a:off x="4765675" y="1935163"/>
            <a:ext cx="311150" cy="366712"/>
          </a:xfrm>
          <a:prstGeom prst="rect">
            <a:avLst/>
          </a:prstGeom>
          <a:noFill/>
          <a:ln w="9525">
            <a:noFill/>
            <a:miter lim="800000"/>
            <a:headEnd/>
            <a:tailEnd/>
          </a:ln>
        </p:spPr>
        <p:txBody>
          <a:bodyPr wrap="none">
            <a:spAutoFit/>
          </a:bodyPr>
          <a:lstStyle/>
          <a:p>
            <a:r>
              <a:rPr lang="en-US" b="1"/>
              <a:t>4</a:t>
            </a:r>
          </a:p>
        </p:txBody>
      </p:sp>
      <p:sp>
        <p:nvSpPr>
          <p:cNvPr id="63507" name="Text Box 20"/>
          <p:cNvSpPr txBox="1">
            <a:spLocks noChangeArrowheads="1"/>
          </p:cNvSpPr>
          <p:nvPr/>
        </p:nvSpPr>
        <p:spPr bwMode="auto">
          <a:xfrm>
            <a:off x="4792663" y="4654550"/>
            <a:ext cx="311150" cy="366713"/>
          </a:xfrm>
          <a:prstGeom prst="rect">
            <a:avLst/>
          </a:prstGeom>
          <a:noFill/>
          <a:ln w="9525">
            <a:noFill/>
            <a:miter lim="800000"/>
            <a:headEnd/>
            <a:tailEnd/>
          </a:ln>
        </p:spPr>
        <p:txBody>
          <a:bodyPr wrap="none">
            <a:spAutoFit/>
          </a:bodyPr>
          <a:lstStyle/>
          <a:p>
            <a:r>
              <a:rPr lang="en-US" b="1"/>
              <a:t>1</a:t>
            </a:r>
          </a:p>
        </p:txBody>
      </p:sp>
      <p:sp>
        <p:nvSpPr>
          <p:cNvPr id="63508" name="Line 21"/>
          <p:cNvSpPr>
            <a:spLocks noChangeShapeType="1"/>
          </p:cNvSpPr>
          <p:nvPr/>
        </p:nvSpPr>
        <p:spPr bwMode="auto">
          <a:xfrm flipV="1">
            <a:off x="5322888" y="5738813"/>
            <a:ext cx="3251200" cy="0"/>
          </a:xfrm>
          <a:prstGeom prst="line">
            <a:avLst/>
          </a:prstGeom>
          <a:noFill/>
          <a:ln w="28575">
            <a:solidFill>
              <a:schemeClr val="tx1"/>
            </a:solidFill>
            <a:round/>
            <a:headEnd/>
            <a:tailEnd/>
          </a:ln>
        </p:spPr>
        <p:txBody>
          <a:bodyPr wrap="none" anchor="ctr"/>
          <a:lstStyle/>
          <a:p>
            <a:endParaRPr lang="en-US"/>
          </a:p>
        </p:txBody>
      </p:sp>
      <p:sp>
        <p:nvSpPr>
          <p:cNvPr id="63509" name="Text Box 22"/>
          <p:cNvSpPr txBox="1">
            <a:spLocks noChangeArrowheads="1"/>
          </p:cNvSpPr>
          <p:nvPr/>
        </p:nvSpPr>
        <p:spPr bwMode="auto">
          <a:xfrm>
            <a:off x="8567738" y="5783263"/>
            <a:ext cx="354012" cy="457200"/>
          </a:xfrm>
          <a:prstGeom prst="rect">
            <a:avLst/>
          </a:prstGeom>
          <a:noFill/>
          <a:ln w="9525">
            <a:noFill/>
            <a:miter lim="800000"/>
            <a:headEnd/>
            <a:tailEnd/>
          </a:ln>
        </p:spPr>
        <p:txBody>
          <a:bodyPr wrap="none">
            <a:spAutoFit/>
          </a:bodyPr>
          <a:lstStyle/>
          <a:p>
            <a:r>
              <a:rPr lang="en-US" sz="2400" b="1"/>
              <a:t>x</a:t>
            </a:r>
          </a:p>
        </p:txBody>
      </p:sp>
      <p:sp>
        <p:nvSpPr>
          <p:cNvPr id="63510" name="Line 23"/>
          <p:cNvSpPr>
            <a:spLocks noChangeShapeType="1"/>
          </p:cNvSpPr>
          <p:nvPr/>
        </p:nvSpPr>
        <p:spPr bwMode="auto">
          <a:xfrm>
            <a:off x="8047038" y="5738813"/>
            <a:ext cx="0" cy="152400"/>
          </a:xfrm>
          <a:prstGeom prst="line">
            <a:avLst/>
          </a:prstGeom>
          <a:noFill/>
          <a:ln w="9525">
            <a:solidFill>
              <a:schemeClr val="bg1"/>
            </a:solidFill>
            <a:round/>
            <a:headEnd/>
            <a:tailEnd/>
          </a:ln>
        </p:spPr>
        <p:txBody>
          <a:bodyPr wrap="none" anchor="ctr"/>
          <a:lstStyle/>
          <a:p>
            <a:endParaRPr lang="en-US"/>
          </a:p>
        </p:txBody>
      </p:sp>
      <p:sp>
        <p:nvSpPr>
          <p:cNvPr id="63511" name="Line 24"/>
          <p:cNvSpPr>
            <a:spLocks noChangeShapeType="1"/>
          </p:cNvSpPr>
          <p:nvPr/>
        </p:nvSpPr>
        <p:spPr bwMode="auto">
          <a:xfrm>
            <a:off x="6230938" y="5738813"/>
            <a:ext cx="0" cy="152400"/>
          </a:xfrm>
          <a:prstGeom prst="line">
            <a:avLst/>
          </a:prstGeom>
          <a:noFill/>
          <a:ln w="9525">
            <a:solidFill>
              <a:schemeClr val="bg1"/>
            </a:solidFill>
            <a:round/>
            <a:headEnd/>
            <a:tailEnd/>
          </a:ln>
        </p:spPr>
        <p:txBody>
          <a:bodyPr wrap="none" anchor="ctr"/>
          <a:lstStyle/>
          <a:p>
            <a:endParaRPr lang="en-US"/>
          </a:p>
        </p:txBody>
      </p:sp>
      <p:sp>
        <p:nvSpPr>
          <p:cNvPr id="63512" name="Line 25"/>
          <p:cNvSpPr>
            <a:spLocks noChangeShapeType="1"/>
          </p:cNvSpPr>
          <p:nvPr/>
        </p:nvSpPr>
        <p:spPr bwMode="auto">
          <a:xfrm>
            <a:off x="7138988" y="5738813"/>
            <a:ext cx="0" cy="152400"/>
          </a:xfrm>
          <a:prstGeom prst="line">
            <a:avLst/>
          </a:prstGeom>
          <a:noFill/>
          <a:ln w="9525">
            <a:solidFill>
              <a:schemeClr val="bg1"/>
            </a:solidFill>
            <a:round/>
            <a:headEnd/>
            <a:tailEnd/>
          </a:ln>
        </p:spPr>
        <p:txBody>
          <a:bodyPr wrap="none" anchor="ctr"/>
          <a:lstStyle/>
          <a:p>
            <a:endParaRPr lang="en-US"/>
          </a:p>
        </p:txBody>
      </p:sp>
      <p:sp>
        <p:nvSpPr>
          <p:cNvPr id="63513" name="Text Box 26"/>
          <p:cNvSpPr txBox="1">
            <a:spLocks noChangeArrowheads="1"/>
          </p:cNvSpPr>
          <p:nvPr/>
        </p:nvSpPr>
        <p:spPr bwMode="auto">
          <a:xfrm>
            <a:off x="7897813" y="5951538"/>
            <a:ext cx="311150" cy="366712"/>
          </a:xfrm>
          <a:prstGeom prst="rect">
            <a:avLst/>
          </a:prstGeom>
          <a:noFill/>
          <a:ln w="9525">
            <a:noFill/>
            <a:miter lim="800000"/>
            <a:headEnd/>
            <a:tailEnd/>
          </a:ln>
        </p:spPr>
        <p:txBody>
          <a:bodyPr wrap="none">
            <a:spAutoFit/>
          </a:bodyPr>
          <a:lstStyle/>
          <a:p>
            <a:r>
              <a:rPr lang="en-US" b="1"/>
              <a:t>3</a:t>
            </a:r>
          </a:p>
        </p:txBody>
      </p:sp>
      <p:sp>
        <p:nvSpPr>
          <p:cNvPr id="63514" name="Text Box 27"/>
          <p:cNvSpPr txBox="1">
            <a:spLocks noChangeArrowheads="1"/>
          </p:cNvSpPr>
          <p:nvPr/>
        </p:nvSpPr>
        <p:spPr bwMode="auto">
          <a:xfrm>
            <a:off x="6076950" y="5949950"/>
            <a:ext cx="311150" cy="366713"/>
          </a:xfrm>
          <a:prstGeom prst="rect">
            <a:avLst/>
          </a:prstGeom>
          <a:noFill/>
          <a:ln w="9525">
            <a:noFill/>
            <a:miter lim="800000"/>
            <a:headEnd/>
            <a:tailEnd/>
          </a:ln>
        </p:spPr>
        <p:txBody>
          <a:bodyPr wrap="none">
            <a:spAutoFit/>
          </a:bodyPr>
          <a:lstStyle/>
          <a:p>
            <a:r>
              <a:rPr lang="en-US" b="1"/>
              <a:t>1</a:t>
            </a:r>
          </a:p>
        </p:txBody>
      </p:sp>
      <p:sp>
        <p:nvSpPr>
          <p:cNvPr id="63515" name="Text Box 28"/>
          <p:cNvSpPr txBox="1">
            <a:spLocks noChangeArrowheads="1"/>
          </p:cNvSpPr>
          <p:nvPr/>
        </p:nvSpPr>
        <p:spPr bwMode="auto">
          <a:xfrm>
            <a:off x="6988175" y="5949950"/>
            <a:ext cx="311150" cy="366713"/>
          </a:xfrm>
          <a:prstGeom prst="rect">
            <a:avLst/>
          </a:prstGeom>
          <a:noFill/>
          <a:ln w="9525">
            <a:noFill/>
            <a:miter lim="800000"/>
            <a:headEnd/>
            <a:tailEnd/>
          </a:ln>
        </p:spPr>
        <p:txBody>
          <a:bodyPr wrap="none">
            <a:spAutoFit/>
          </a:bodyPr>
          <a:lstStyle/>
          <a:p>
            <a:r>
              <a:rPr lang="en-US" b="1"/>
              <a:t>2</a:t>
            </a:r>
          </a:p>
        </p:txBody>
      </p:sp>
      <p:sp>
        <p:nvSpPr>
          <p:cNvPr id="63516" name="Text Box 29"/>
          <p:cNvSpPr txBox="1">
            <a:spLocks noChangeArrowheads="1"/>
          </p:cNvSpPr>
          <p:nvPr/>
        </p:nvSpPr>
        <p:spPr bwMode="auto">
          <a:xfrm>
            <a:off x="5094288" y="1379538"/>
            <a:ext cx="354012" cy="457200"/>
          </a:xfrm>
          <a:prstGeom prst="rect">
            <a:avLst/>
          </a:prstGeom>
          <a:noFill/>
          <a:ln w="9525">
            <a:noFill/>
            <a:miter lim="800000"/>
            <a:headEnd/>
            <a:tailEnd/>
          </a:ln>
        </p:spPr>
        <p:txBody>
          <a:bodyPr wrap="none">
            <a:spAutoFit/>
          </a:bodyPr>
          <a:lstStyle/>
          <a:p>
            <a:r>
              <a:rPr lang="en-US" sz="2400" b="1"/>
              <a:t>y</a:t>
            </a:r>
          </a:p>
        </p:txBody>
      </p:sp>
      <p:sp>
        <p:nvSpPr>
          <p:cNvPr id="63517" name="Line 30"/>
          <p:cNvSpPr>
            <a:spLocks noChangeShapeType="1"/>
          </p:cNvSpPr>
          <p:nvPr/>
        </p:nvSpPr>
        <p:spPr bwMode="auto">
          <a:xfrm>
            <a:off x="5322888" y="1912938"/>
            <a:ext cx="0" cy="3825875"/>
          </a:xfrm>
          <a:prstGeom prst="line">
            <a:avLst/>
          </a:prstGeom>
          <a:noFill/>
          <a:ln w="28575">
            <a:solidFill>
              <a:schemeClr val="tx1"/>
            </a:solidFill>
            <a:round/>
            <a:headEnd/>
            <a:tailEnd/>
          </a:ln>
        </p:spPr>
        <p:txBody>
          <a:bodyPr wrap="none" anchor="ctr"/>
          <a:lstStyle/>
          <a:p>
            <a:endParaRPr lang="en-US"/>
          </a:p>
        </p:txBody>
      </p:sp>
      <p:sp>
        <p:nvSpPr>
          <p:cNvPr id="63518" name="Line 31"/>
          <p:cNvSpPr>
            <a:spLocks noChangeShapeType="1"/>
          </p:cNvSpPr>
          <p:nvPr/>
        </p:nvSpPr>
        <p:spPr bwMode="auto">
          <a:xfrm>
            <a:off x="5322888" y="5738813"/>
            <a:ext cx="0" cy="152400"/>
          </a:xfrm>
          <a:prstGeom prst="line">
            <a:avLst/>
          </a:prstGeom>
          <a:noFill/>
          <a:ln w="9525">
            <a:solidFill>
              <a:schemeClr val="bg1"/>
            </a:solidFill>
            <a:round/>
            <a:headEnd/>
            <a:tailEnd/>
          </a:ln>
        </p:spPr>
        <p:txBody>
          <a:bodyPr wrap="none" anchor="ctr"/>
          <a:lstStyle/>
          <a:p>
            <a:endParaRPr lang="en-US"/>
          </a:p>
        </p:txBody>
      </p:sp>
      <p:sp>
        <p:nvSpPr>
          <p:cNvPr id="63519" name="Line 32"/>
          <p:cNvSpPr>
            <a:spLocks noChangeShapeType="1"/>
          </p:cNvSpPr>
          <p:nvPr/>
        </p:nvSpPr>
        <p:spPr bwMode="auto">
          <a:xfrm rot="-5400000">
            <a:off x="5230813" y="5649913"/>
            <a:ext cx="0" cy="152400"/>
          </a:xfrm>
          <a:prstGeom prst="line">
            <a:avLst/>
          </a:prstGeom>
          <a:noFill/>
          <a:ln w="9525">
            <a:solidFill>
              <a:schemeClr val="bg1"/>
            </a:solidFill>
            <a:round/>
            <a:headEnd/>
            <a:tailEnd/>
          </a:ln>
        </p:spPr>
        <p:txBody>
          <a:bodyPr wrap="none" anchor="ctr"/>
          <a:lstStyle/>
          <a:p>
            <a:endParaRPr lang="en-US"/>
          </a:p>
        </p:txBody>
      </p:sp>
      <p:sp>
        <p:nvSpPr>
          <p:cNvPr id="63520" name="Line 33"/>
          <p:cNvSpPr>
            <a:spLocks noChangeShapeType="1"/>
          </p:cNvSpPr>
          <p:nvPr/>
        </p:nvSpPr>
        <p:spPr bwMode="auto">
          <a:xfrm rot="-5400000">
            <a:off x="5230813" y="4745038"/>
            <a:ext cx="0" cy="152400"/>
          </a:xfrm>
          <a:prstGeom prst="line">
            <a:avLst/>
          </a:prstGeom>
          <a:noFill/>
          <a:ln w="9525">
            <a:solidFill>
              <a:schemeClr val="bg1"/>
            </a:solidFill>
            <a:round/>
            <a:headEnd/>
            <a:tailEnd/>
          </a:ln>
        </p:spPr>
        <p:txBody>
          <a:bodyPr wrap="none" anchor="ctr"/>
          <a:lstStyle/>
          <a:p>
            <a:endParaRPr lang="en-US"/>
          </a:p>
        </p:txBody>
      </p:sp>
      <p:sp>
        <p:nvSpPr>
          <p:cNvPr id="63521" name="Line 34"/>
          <p:cNvSpPr>
            <a:spLocks noChangeShapeType="1"/>
          </p:cNvSpPr>
          <p:nvPr/>
        </p:nvSpPr>
        <p:spPr bwMode="auto">
          <a:xfrm rot="-5400000">
            <a:off x="5230813" y="2935288"/>
            <a:ext cx="0" cy="152400"/>
          </a:xfrm>
          <a:prstGeom prst="line">
            <a:avLst/>
          </a:prstGeom>
          <a:noFill/>
          <a:ln w="9525">
            <a:solidFill>
              <a:schemeClr val="tx1"/>
            </a:solidFill>
            <a:round/>
            <a:headEnd/>
            <a:tailEnd/>
          </a:ln>
        </p:spPr>
        <p:txBody>
          <a:bodyPr wrap="none" anchor="ctr"/>
          <a:lstStyle/>
          <a:p>
            <a:endParaRPr lang="en-US"/>
          </a:p>
        </p:txBody>
      </p:sp>
      <p:sp>
        <p:nvSpPr>
          <p:cNvPr id="63522" name="Line 35"/>
          <p:cNvSpPr>
            <a:spLocks noChangeShapeType="1"/>
          </p:cNvSpPr>
          <p:nvPr/>
        </p:nvSpPr>
        <p:spPr bwMode="auto">
          <a:xfrm rot="-5400000">
            <a:off x="5230813" y="3840163"/>
            <a:ext cx="0" cy="152400"/>
          </a:xfrm>
          <a:prstGeom prst="line">
            <a:avLst/>
          </a:prstGeom>
          <a:noFill/>
          <a:ln w="9525">
            <a:solidFill>
              <a:schemeClr val="bg1"/>
            </a:solidFill>
            <a:round/>
            <a:headEnd/>
            <a:tailEnd/>
          </a:ln>
        </p:spPr>
        <p:txBody>
          <a:bodyPr wrap="none" anchor="ctr"/>
          <a:lstStyle/>
          <a:p>
            <a:endParaRPr lang="en-US"/>
          </a:p>
        </p:txBody>
      </p:sp>
      <p:sp>
        <p:nvSpPr>
          <p:cNvPr id="63523" name="Line 36"/>
          <p:cNvSpPr>
            <a:spLocks noChangeShapeType="1"/>
          </p:cNvSpPr>
          <p:nvPr/>
        </p:nvSpPr>
        <p:spPr bwMode="auto">
          <a:xfrm rot="-5400000">
            <a:off x="5230813" y="2032000"/>
            <a:ext cx="0" cy="152400"/>
          </a:xfrm>
          <a:prstGeom prst="line">
            <a:avLst/>
          </a:prstGeom>
          <a:noFill/>
          <a:ln w="9525">
            <a:solidFill>
              <a:schemeClr val="tx1"/>
            </a:solidFill>
            <a:round/>
            <a:headEnd/>
            <a:tailEnd/>
          </a:ln>
        </p:spPr>
        <p:txBody>
          <a:bodyPr wrap="none" anchor="ctr"/>
          <a:lstStyle/>
          <a:p>
            <a:endParaRPr lang="en-US"/>
          </a:p>
        </p:txBody>
      </p:sp>
      <p:sp>
        <p:nvSpPr>
          <p:cNvPr id="63524" name="Text Box 37"/>
          <p:cNvSpPr txBox="1">
            <a:spLocks noChangeArrowheads="1"/>
          </p:cNvSpPr>
          <p:nvPr/>
        </p:nvSpPr>
        <p:spPr bwMode="auto">
          <a:xfrm>
            <a:off x="4794250" y="5561013"/>
            <a:ext cx="311150" cy="366712"/>
          </a:xfrm>
          <a:prstGeom prst="rect">
            <a:avLst/>
          </a:prstGeom>
          <a:noFill/>
          <a:ln w="9525">
            <a:noFill/>
            <a:miter lim="800000"/>
            <a:headEnd/>
            <a:tailEnd/>
          </a:ln>
        </p:spPr>
        <p:txBody>
          <a:bodyPr wrap="none">
            <a:spAutoFit/>
          </a:bodyPr>
          <a:lstStyle/>
          <a:p>
            <a:r>
              <a:rPr lang="en-US" b="1"/>
              <a:t>0</a:t>
            </a:r>
          </a:p>
        </p:txBody>
      </p:sp>
      <p:sp>
        <p:nvSpPr>
          <p:cNvPr id="63525" name="Text Box 38"/>
          <p:cNvSpPr txBox="1">
            <a:spLocks noChangeArrowheads="1"/>
          </p:cNvSpPr>
          <p:nvPr/>
        </p:nvSpPr>
        <p:spPr bwMode="auto">
          <a:xfrm>
            <a:off x="4805363" y="3748088"/>
            <a:ext cx="311150" cy="366712"/>
          </a:xfrm>
          <a:prstGeom prst="rect">
            <a:avLst/>
          </a:prstGeom>
          <a:noFill/>
          <a:ln w="9525">
            <a:noFill/>
            <a:miter lim="800000"/>
            <a:headEnd/>
            <a:tailEnd/>
          </a:ln>
        </p:spPr>
        <p:txBody>
          <a:bodyPr wrap="none">
            <a:spAutoFit/>
          </a:bodyPr>
          <a:lstStyle/>
          <a:p>
            <a:r>
              <a:rPr lang="en-US" b="1"/>
              <a:t>2</a:t>
            </a:r>
          </a:p>
        </p:txBody>
      </p:sp>
      <p:sp>
        <p:nvSpPr>
          <p:cNvPr id="63526" name="Text Box 39"/>
          <p:cNvSpPr txBox="1">
            <a:spLocks noChangeArrowheads="1"/>
          </p:cNvSpPr>
          <p:nvPr/>
        </p:nvSpPr>
        <p:spPr bwMode="auto">
          <a:xfrm>
            <a:off x="5167313" y="5949950"/>
            <a:ext cx="311150" cy="366713"/>
          </a:xfrm>
          <a:prstGeom prst="rect">
            <a:avLst/>
          </a:prstGeom>
          <a:noFill/>
          <a:ln w="9525">
            <a:noFill/>
            <a:miter lim="800000"/>
            <a:headEnd/>
            <a:tailEnd/>
          </a:ln>
        </p:spPr>
        <p:txBody>
          <a:bodyPr wrap="none">
            <a:spAutoFit/>
          </a:bodyPr>
          <a:lstStyle/>
          <a:p>
            <a:r>
              <a:rPr lang="en-US" b="1"/>
              <a:t>0</a:t>
            </a:r>
          </a:p>
        </p:txBody>
      </p:sp>
      <p:sp>
        <p:nvSpPr>
          <p:cNvPr id="63527" name="Text Box 40"/>
          <p:cNvSpPr txBox="1">
            <a:spLocks noChangeArrowheads="1"/>
          </p:cNvSpPr>
          <p:nvPr/>
        </p:nvSpPr>
        <p:spPr bwMode="auto">
          <a:xfrm>
            <a:off x="4802188" y="2841625"/>
            <a:ext cx="311150" cy="366713"/>
          </a:xfrm>
          <a:prstGeom prst="rect">
            <a:avLst/>
          </a:prstGeom>
          <a:noFill/>
          <a:ln w="9525">
            <a:noFill/>
            <a:miter lim="800000"/>
            <a:headEnd/>
            <a:tailEnd/>
          </a:ln>
        </p:spPr>
        <p:txBody>
          <a:bodyPr wrap="none">
            <a:spAutoFit/>
          </a:bodyPr>
          <a:lstStyle/>
          <a:p>
            <a:r>
              <a:rPr lang="en-US" b="1"/>
              <a:t>3</a:t>
            </a:r>
          </a:p>
        </p:txBody>
      </p:sp>
      <p:sp>
        <p:nvSpPr>
          <p:cNvPr id="24617" name="Line 41"/>
          <p:cNvSpPr>
            <a:spLocks noChangeShapeType="1"/>
          </p:cNvSpPr>
          <p:nvPr/>
        </p:nvSpPr>
        <p:spPr bwMode="auto">
          <a:xfrm flipH="1">
            <a:off x="5543550" y="3122613"/>
            <a:ext cx="3311525" cy="3338512"/>
          </a:xfrm>
          <a:prstGeom prst="line">
            <a:avLst/>
          </a:prstGeom>
          <a:noFill/>
          <a:ln w="28575">
            <a:solidFill>
              <a:srgbClr val="FF0000"/>
            </a:solidFill>
            <a:round/>
            <a:headEnd/>
            <a:tailEnd/>
          </a:ln>
        </p:spPr>
        <p:txBody>
          <a:bodyPr wrap="none" anchor="ctr"/>
          <a:lstStyle/>
          <a:p>
            <a:endParaRPr lang="en-US"/>
          </a:p>
        </p:txBody>
      </p:sp>
      <p:sp>
        <p:nvSpPr>
          <p:cNvPr id="24618" name="Line 42"/>
          <p:cNvSpPr>
            <a:spLocks noChangeShapeType="1"/>
          </p:cNvSpPr>
          <p:nvPr/>
        </p:nvSpPr>
        <p:spPr bwMode="auto">
          <a:xfrm flipH="1">
            <a:off x="4879975" y="2352675"/>
            <a:ext cx="3846513" cy="3757613"/>
          </a:xfrm>
          <a:prstGeom prst="line">
            <a:avLst/>
          </a:prstGeom>
          <a:noFill/>
          <a:ln w="28575">
            <a:solidFill>
              <a:srgbClr val="FF0000"/>
            </a:solidFill>
            <a:round/>
            <a:headEnd/>
            <a:tailEnd/>
          </a:ln>
        </p:spPr>
        <p:txBody>
          <a:bodyPr wrap="none" anchor="ctr"/>
          <a:lstStyle/>
          <a:p>
            <a:endParaRPr lang="en-US"/>
          </a:p>
        </p:txBody>
      </p:sp>
      <p:sp>
        <p:nvSpPr>
          <p:cNvPr id="24619" name="Line 43"/>
          <p:cNvSpPr>
            <a:spLocks noChangeShapeType="1"/>
          </p:cNvSpPr>
          <p:nvPr/>
        </p:nvSpPr>
        <p:spPr bwMode="auto">
          <a:xfrm flipH="1">
            <a:off x="4751388" y="1803400"/>
            <a:ext cx="3559175" cy="3548063"/>
          </a:xfrm>
          <a:prstGeom prst="line">
            <a:avLst/>
          </a:prstGeom>
          <a:noFill/>
          <a:ln w="28575">
            <a:solidFill>
              <a:srgbClr val="FF0000"/>
            </a:solidFill>
            <a:round/>
            <a:headEnd/>
            <a:tailEnd/>
          </a:ln>
        </p:spPr>
        <p:txBody>
          <a:bodyPr wrap="none" anchor="ctr"/>
          <a:lstStyle/>
          <a:p>
            <a:endParaRPr lang="en-US"/>
          </a:p>
        </p:txBody>
      </p:sp>
      <p:sp>
        <p:nvSpPr>
          <p:cNvPr id="24620" name="Line 44"/>
          <p:cNvSpPr>
            <a:spLocks noChangeShapeType="1"/>
          </p:cNvSpPr>
          <p:nvPr/>
        </p:nvSpPr>
        <p:spPr bwMode="auto">
          <a:xfrm flipV="1">
            <a:off x="4525963" y="1724025"/>
            <a:ext cx="3003550" cy="2974975"/>
          </a:xfrm>
          <a:prstGeom prst="line">
            <a:avLst/>
          </a:prstGeom>
          <a:noFill/>
          <a:ln w="28575">
            <a:solidFill>
              <a:srgbClr val="FF0000"/>
            </a:solidFill>
            <a:round/>
            <a:headEnd/>
            <a:tailEnd/>
          </a:ln>
        </p:spPr>
        <p:txBody>
          <a:bodyPr wrap="none" anchor="ctr"/>
          <a:lstStyle/>
          <a:p>
            <a:endParaRPr lang="en-US"/>
          </a:p>
        </p:txBody>
      </p:sp>
      <p:sp>
        <p:nvSpPr>
          <p:cNvPr id="24621" name="Line 45"/>
          <p:cNvSpPr>
            <a:spLocks noChangeShapeType="1"/>
          </p:cNvSpPr>
          <p:nvPr/>
        </p:nvSpPr>
        <p:spPr bwMode="auto">
          <a:xfrm flipH="1">
            <a:off x="5335588" y="2579688"/>
            <a:ext cx="1312862" cy="1330325"/>
          </a:xfrm>
          <a:prstGeom prst="line">
            <a:avLst/>
          </a:prstGeom>
          <a:noFill/>
          <a:ln w="76200">
            <a:solidFill>
              <a:srgbClr val="FF0000"/>
            </a:solidFill>
            <a:round/>
            <a:headEnd/>
            <a:tailEnd/>
          </a:ln>
        </p:spPr>
        <p:txBody>
          <a:bodyPr wrap="none" anchor="ctr"/>
          <a:lstStyle/>
          <a:p>
            <a:endParaRPr lang="en-US"/>
          </a:p>
        </p:txBody>
      </p:sp>
      <p:sp>
        <p:nvSpPr>
          <p:cNvPr id="24622" name="Rectangle 46"/>
          <p:cNvSpPr>
            <a:spLocks noChangeArrowheads="1"/>
          </p:cNvSpPr>
          <p:nvPr/>
        </p:nvSpPr>
        <p:spPr bwMode="auto">
          <a:xfrm>
            <a:off x="1839913" y="3057525"/>
            <a:ext cx="1911350" cy="519113"/>
          </a:xfrm>
          <a:prstGeom prst="rect">
            <a:avLst/>
          </a:prstGeom>
          <a:noFill/>
          <a:ln w="9525">
            <a:noFill/>
            <a:miter lim="800000"/>
            <a:headEnd/>
            <a:tailEnd/>
          </a:ln>
        </p:spPr>
        <p:txBody>
          <a:bodyPr wrap="none">
            <a:spAutoFit/>
          </a:bodyPr>
          <a:lstStyle/>
          <a:p>
            <a:r>
              <a:rPr lang="en-US" sz="2400" b="1"/>
              <a:t>1/3 x + y </a:t>
            </a:r>
            <a:r>
              <a:rPr lang="en-US" sz="2800" b="1">
                <a:latin typeface="Symbol" pitchFamily="18" charset="2"/>
              </a:rPr>
              <a:t>£</a:t>
            </a:r>
            <a:r>
              <a:rPr lang="en-US" sz="2400" b="1"/>
              <a:t> 4</a:t>
            </a:r>
          </a:p>
        </p:txBody>
      </p:sp>
      <p:sp>
        <p:nvSpPr>
          <p:cNvPr id="24623" name="Oval 47"/>
          <p:cNvSpPr>
            <a:spLocks noChangeArrowheads="1"/>
          </p:cNvSpPr>
          <p:nvPr/>
        </p:nvSpPr>
        <p:spPr bwMode="auto">
          <a:xfrm>
            <a:off x="5205413" y="3867150"/>
            <a:ext cx="144462" cy="144463"/>
          </a:xfrm>
          <a:prstGeom prst="ellipse">
            <a:avLst/>
          </a:prstGeom>
          <a:solidFill>
            <a:srgbClr val="FF0000"/>
          </a:solidFill>
          <a:ln w="9525">
            <a:solidFill>
              <a:schemeClr val="tx1"/>
            </a:solidFill>
            <a:round/>
            <a:headEnd/>
            <a:tailEnd/>
          </a:ln>
        </p:spPr>
        <p:txBody>
          <a:bodyPr wrap="none" anchor="ctr"/>
          <a:lstStyle/>
          <a:p>
            <a:endParaRPr lang="en-US"/>
          </a:p>
        </p:txBody>
      </p:sp>
      <p:sp>
        <p:nvSpPr>
          <p:cNvPr id="24624" name="Oval 48"/>
          <p:cNvSpPr>
            <a:spLocks noChangeArrowheads="1"/>
          </p:cNvSpPr>
          <p:nvPr/>
        </p:nvSpPr>
        <p:spPr bwMode="auto">
          <a:xfrm>
            <a:off x="6599238" y="2506663"/>
            <a:ext cx="144462" cy="144462"/>
          </a:xfrm>
          <a:prstGeom prst="ellipse">
            <a:avLst/>
          </a:prstGeom>
          <a:solidFill>
            <a:srgbClr val="FF0000"/>
          </a:solidFill>
          <a:ln w="9525">
            <a:solidFill>
              <a:schemeClr val="tx1"/>
            </a:solidFill>
            <a:round/>
            <a:headEnd/>
            <a:tailEnd/>
          </a:ln>
        </p:spPr>
        <p:txBody>
          <a:bodyPr wrap="none" anchor="ctr"/>
          <a:lstStyle/>
          <a:p>
            <a:endParaRPr lang="en-US"/>
          </a:p>
        </p:txBody>
      </p:sp>
      <p:sp>
        <p:nvSpPr>
          <p:cNvPr id="48" name="Slide Number Placeholder 47"/>
          <p:cNvSpPr>
            <a:spLocks noGrp="1"/>
          </p:cNvSpPr>
          <p:nvPr>
            <p:ph type="sldNum" sz="quarter" idx="12"/>
          </p:nvPr>
        </p:nvSpPr>
        <p:spPr/>
        <p:txBody>
          <a:bodyPr/>
          <a:lstStyle/>
          <a:p>
            <a:pPr>
              <a:defRPr/>
            </a:pPr>
            <a:fld id="{0A3695DE-2557-4EB6-87BE-2DCF52FD1997}" type="slidenum">
              <a:rPr lang="en-US" smtClean="0"/>
              <a:pPr>
                <a:defRPr/>
              </a:pPr>
              <a:t>57</a:t>
            </a:fld>
            <a:endParaRPr lang="en-US"/>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anim calcmode="lin" valueType="num">
                                      <p:cBhvr additive="base">
                                        <p:cTn id="7" dur="500" fill="hold"/>
                                        <p:tgtEl>
                                          <p:spTgt spid="24590"/>
                                        </p:tgtEl>
                                        <p:attrNameLst>
                                          <p:attrName>ppt_x</p:attrName>
                                        </p:attrNameLst>
                                      </p:cBhvr>
                                      <p:tavLst>
                                        <p:tav tm="0">
                                          <p:val>
                                            <p:strVal val="0-#ppt_w/2"/>
                                          </p:val>
                                        </p:tav>
                                        <p:tav tm="100000">
                                          <p:val>
                                            <p:strVal val="#ppt_x"/>
                                          </p:val>
                                        </p:tav>
                                      </p:tavLst>
                                    </p:anim>
                                    <p:anim calcmode="lin" valueType="num">
                                      <p:cBhvr additive="base">
                                        <p:cTn id="8" dur="500" fill="hold"/>
                                        <p:tgtEl>
                                          <p:spTgt spid="245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587"/>
                                        </p:tgtEl>
                                        <p:attrNameLst>
                                          <p:attrName>style.visibility</p:attrName>
                                        </p:attrNameLst>
                                      </p:cBhvr>
                                      <p:to>
                                        <p:strVal val="visible"/>
                                      </p:to>
                                    </p:set>
                                    <p:anim calcmode="lin" valueType="num">
                                      <p:cBhvr additive="base">
                                        <p:cTn id="12" dur="500" fill="hold"/>
                                        <p:tgtEl>
                                          <p:spTgt spid="24587"/>
                                        </p:tgtEl>
                                        <p:attrNameLst>
                                          <p:attrName>ppt_x</p:attrName>
                                        </p:attrNameLst>
                                      </p:cBhvr>
                                      <p:tavLst>
                                        <p:tav tm="0">
                                          <p:val>
                                            <p:strVal val="0-#ppt_w/2"/>
                                          </p:val>
                                        </p:tav>
                                        <p:tav tm="100000">
                                          <p:val>
                                            <p:strVal val="#ppt_x"/>
                                          </p:val>
                                        </p:tav>
                                      </p:tavLst>
                                    </p:anim>
                                    <p:anim calcmode="lin" valueType="num">
                                      <p:cBhvr additive="base">
                                        <p:cTn id="13" dur="500" fill="hold"/>
                                        <p:tgtEl>
                                          <p:spTgt spid="2458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4622"/>
                                        </p:tgtEl>
                                        <p:attrNameLst>
                                          <p:attrName>style.visibility</p:attrName>
                                        </p:attrNameLst>
                                      </p:cBhvr>
                                      <p:to>
                                        <p:strVal val="visible"/>
                                      </p:to>
                                    </p:set>
                                    <p:anim calcmode="lin" valueType="num">
                                      <p:cBhvr additive="base">
                                        <p:cTn id="18" dur="500" fill="hold"/>
                                        <p:tgtEl>
                                          <p:spTgt spid="24622"/>
                                        </p:tgtEl>
                                        <p:attrNameLst>
                                          <p:attrName>ppt_x</p:attrName>
                                        </p:attrNameLst>
                                      </p:cBhvr>
                                      <p:tavLst>
                                        <p:tav tm="0">
                                          <p:val>
                                            <p:strVal val="0-#ppt_w/2"/>
                                          </p:val>
                                        </p:tav>
                                        <p:tav tm="100000">
                                          <p:val>
                                            <p:strVal val="#ppt_x"/>
                                          </p:val>
                                        </p:tav>
                                      </p:tavLst>
                                    </p:anim>
                                    <p:anim calcmode="lin" valueType="num">
                                      <p:cBhvr additive="base">
                                        <p:cTn id="19" dur="500" fill="hold"/>
                                        <p:tgtEl>
                                          <p:spTgt spid="246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24581"/>
                                        </p:tgtEl>
                                        <p:attrNameLst>
                                          <p:attrName>style.visibility</p:attrName>
                                        </p:attrNameLst>
                                      </p:cBhvr>
                                      <p:to>
                                        <p:strVal val="visible"/>
                                      </p:to>
                                    </p:set>
                                    <p:anim calcmode="lin" valueType="num">
                                      <p:cBhvr additive="base">
                                        <p:cTn id="24" dur="500" fill="hold"/>
                                        <p:tgtEl>
                                          <p:spTgt spid="24581"/>
                                        </p:tgtEl>
                                        <p:attrNameLst>
                                          <p:attrName>ppt_x</p:attrName>
                                        </p:attrNameLst>
                                      </p:cBhvr>
                                      <p:tavLst>
                                        <p:tav tm="0">
                                          <p:val>
                                            <p:strVal val="#ppt_x"/>
                                          </p:val>
                                        </p:tav>
                                        <p:tav tm="100000">
                                          <p:val>
                                            <p:strVal val="#ppt_x"/>
                                          </p:val>
                                        </p:tav>
                                      </p:tavLst>
                                    </p:anim>
                                    <p:anim calcmode="lin" valueType="num">
                                      <p:cBhvr additive="base">
                                        <p:cTn id="25" dur="500" fill="hold"/>
                                        <p:tgtEl>
                                          <p:spTgt spid="24581"/>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 presetClass="entr" presetSubtype="1" fill="hold" grpId="0" nodeType="afterEffect">
                                  <p:stCondLst>
                                    <p:cond delay="0"/>
                                  </p:stCondLst>
                                  <p:childTnLst>
                                    <p:set>
                                      <p:cBhvr>
                                        <p:cTn id="28" dur="1" fill="hold">
                                          <p:stCondLst>
                                            <p:cond delay="0"/>
                                          </p:stCondLst>
                                        </p:cTn>
                                        <p:tgtEl>
                                          <p:spTgt spid="24583"/>
                                        </p:tgtEl>
                                        <p:attrNameLst>
                                          <p:attrName>style.visibility</p:attrName>
                                        </p:attrNameLst>
                                      </p:cBhvr>
                                      <p:to>
                                        <p:strVal val="visible"/>
                                      </p:to>
                                    </p:set>
                                    <p:anim calcmode="lin" valueType="num">
                                      <p:cBhvr additive="base">
                                        <p:cTn id="29" dur="500" fill="hold"/>
                                        <p:tgtEl>
                                          <p:spTgt spid="24583"/>
                                        </p:tgtEl>
                                        <p:attrNameLst>
                                          <p:attrName>ppt_x</p:attrName>
                                        </p:attrNameLst>
                                      </p:cBhvr>
                                      <p:tavLst>
                                        <p:tav tm="0">
                                          <p:val>
                                            <p:strVal val="#ppt_x"/>
                                          </p:val>
                                        </p:tav>
                                        <p:tav tm="100000">
                                          <p:val>
                                            <p:strVal val="#ppt_x"/>
                                          </p:val>
                                        </p:tav>
                                      </p:tavLst>
                                    </p:anim>
                                    <p:anim calcmode="lin" valueType="num">
                                      <p:cBhvr additive="base">
                                        <p:cTn id="30" dur="500" fill="hold"/>
                                        <p:tgtEl>
                                          <p:spTgt spid="2458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4588"/>
                                        </p:tgtEl>
                                        <p:attrNameLst>
                                          <p:attrName>style.visibility</p:attrName>
                                        </p:attrNameLst>
                                      </p:cBhvr>
                                      <p:to>
                                        <p:strVal val="visible"/>
                                      </p:to>
                                    </p:set>
                                    <p:anim calcmode="lin" valueType="num">
                                      <p:cBhvr additive="base">
                                        <p:cTn id="35" dur="500" fill="hold"/>
                                        <p:tgtEl>
                                          <p:spTgt spid="24588"/>
                                        </p:tgtEl>
                                        <p:attrNameLst>
                                          <p:attrName>ppt_x</p:attrName>
                                        </p:attrNameLst>
                                      </p:cBhvr>
                                      <p:tavLst>
                                        <p:tav tm="0">
                                          <p:val>
                                            <p:strVal val="0-#ppt_w/2"/>
                                          </p:val>
                                        </p:tav>
                                        <p:tav tm="100000">
                                          <p:val>
                                            <p:strVal val="#ppt_x"/>
                                          </p:val>
                                        </p:tav>
                                      </p:tavLst>
                                    </p:anim>
                                    <p:anim calcmode="lin" valueType="num">
                                      <p:cBhvr additive="base">
                                        <p:cTn id="36"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24582"/>
                                        </p:tgtEl>
                                        <p:attrNameLst>
                                          <p:attrName>style.visibility</p:attrName>
                                        </p:attrNameLst>
                                      </p:cBhvr>
                                      <p:to>
                                        <p:strVal val="visible"/>
                                      </p:to>
                                    </p:set>
                                    <p:anim calcmode="lin" valueType="num">
                                      <p:cBhvr additive="base">
                                        <p:cTn id="41" dur="500" fill="hold"/>
                                        <p:tgtEl>
                                          <p:spTgt spid="24582"/>
                                        </p:tgtEl>
                                        <p:attrNameLst>
                                          <p:attrName>ppt_x</p:attrName>
                                        </p:attrNameLst>
                                      </p:cBhvr>
                                      <p:tavLst>
                                        <p:tav tm="0">
                                          <p:val>
                                            <p:strVal val="1+#ppt_w/2"/>
                                          </p:val>
                                        </p:tav>
                                        <p:tav tm="100000">
                                          <p:val>
                                            <p:strVal val="#ppt_x"/>
                                          </p:val>
                                        </p:tav>
                                      </p:tavLst>
                                    </p:anim>
                                    <p:anim calcmode="lin" valueType="num">
                                      <p:cBhvr additive="base">
                                        <p:cTn id="42" dur="500" fill="hold"/>
                                        <p:tgtEl>
                                          <p:spTgt spid="24582"/>
                                        </p:tgtEl>
                                        <p:attrNameLst>
                                          <p:attrName>ppt_y</p:attrName>
                                        </p:attrNameLst>
                                      </p:cBhvr>
                                      <p:tavLst>
                                        <p:tav tm="0">
                                          <p:val>
                                            <p:strVal val="0-#ppt_h/2"/>
                                          </p:val>
                                        </p:tav>
                                        <p:tav tm="100000">
                                          <p:val>
                                            <p:strVal val="#ppt_y"/>
                                          </p:val>
                                        </p:tav>
                                      </p:tavLst>
                                    </p:anim>
                                  </p:childTnLst>
                                </p:cTn>
                              </p:par>
                            </p:childTnLst>
                          </p:cTn>
                        </p:par>
                        <p:par>
                          <p:cTn id="43" fill="hold">
                            <p:stCondLst>
                              <p:cond delay="500"/>
                            </p:stCondLst>
                            <p:childTnLst>
                              <p:par>
                                <p:cTn id="44" presetID="2" presetClass="entr" presetSubtype="3" fill="hold" grpId="0" nodeType="afterEffect">
                                  <p:stCondLst>
                                    <p:cond delay="0"/>
                                  </p:stCondLst>
                                  <p:childTnLst>
                                    <p:set>
                                      <p:cBhvr>
                                        <p:cTn id="45" dur="1" fill="hold">
                                          <p:stCondLst>
                                            <p:cond delay="0"/>
                                          </p:stCondLst>
                                        </p:cTn>
                                        <p:tgtEl>
                                          <p:spTgt spid="24585"/>
                                        </p:tgtEl>
                                        <p:attrNameLst>
                                          <p:attrName>style.visibility</p:attrName>
                                        </p:attrNameLst>
                                      </p:cBhvr>
                                      <p:to>
                                        <p:strVal val="visible"/>
                                      </p:to>
                                    </p:set>
                                    <p:anim calcmode="lin" valueType="num">
                                      <p:cBhvr additive="base">
                                        <p:cTn id="46" dur="500" fill="hold"/>
                                        <p:tgtEl>
                                          <p:spTgt spid="24585"/>
                                        </p:tgtEl>
                                        <p:attrNameLst>
                                          <p:attrName>ppt_x</p:attrName>
                                        </p:attrNameLst>
                                      </p:cBhvr>
                                      <p:tavLst>
                                        <p:tav tm="0">
                                          <p:val>
                                            <p:strVal val="1+#ppt_w/2"/>
                                          </p:val>
                                        </p:tav>
                                        <p:tav tm="100000">
                                          <p:val>
                                            <p:strVal val="#ppt_x"/>
                                          </p:val>
                                        </p:tav>
                                      </p:tavLst>
                                    </p:anim>
                                    <p:anim calcmode="lin" valueType="num">
                                      <p:cBhvr additive="base">
                                        <p:cTn id="47" dur="500" fill="hold"/>
                                        <p:tgtEl>
                                          <p:spTgt spid="24585"/>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4589"/>
                                        </p:tgtEl>
                                        <p:attrNameLst>
                                          <p:attrName>style.visibility</p:attrName>
                                        </p:attrNameLst>
                                      </p:cBhvr>
                                      <p:to>
                                        <p:strVal val="visible"/>
                                      </p:to>
                                    </p:set>
                                    <p:anim calcmode="lin" valueType="num">
                                      <p:cBhvr additive="base">
                                        <p:cTn id="52" dur="500" fill="hold"/>
                                        <p:tgtEl>
                                          <p:spTgt spid="24589"/>
                                        </p:tgtEl>
                                        <p:attrNameLst>
                                          <p:attrName>ppt_x</p:attrName>
                                        </p:attrNameLst>
                                      </p:cBhvr>
                                      <p:tavLst>
                                        <p:tav tm="0">
                                          <p:val>
                                            <p:strVal val="0-#ppt_w/2"/>
                                          </p:val>
                                        </p:tav>
                                        <p:tav tm="100000">
                                          <p:val>
                                            <p:strVal val="#ppt_x"/>
                                          </p:val>
                                        </p:tav>
                                      </p:tavLst>
                                    </p:anim>
                                    <p:anim calcmode="lin" valueType="num">
                                      <p:cBhvr additive="base">
                                        <p:cTn id="53" dur="500" fill="hold"/>
                                        <p:tgtEl>
                                          <p:spTgt spid="2458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4592"/>
                                        </p:tgtEl>
                                        <p:attrNameLst>
                                          <p:attrName>style.visibility</p:attrName>
                                        </p:attrNameLst>
                                      </p:cBhvr>
                                      <p:to>
                                        <p:strVal val="visible"/>
                                      </p:to>
                                    </p:set>
                                    <p:anim calcmode="lin" valueType="num">
                                      <p:cBhvr additive="base">
                                        <p:cTn id="58" dur="500" fill="hold"/>
                                        <p:tgtEl>
                                          <p:spTgt spid="24592"/>
                                        </p:tgtEl>
                                        <p:attrNameLst>
                                          <p:attrName>ppt_x</p:attrName>
                                        </p:attrNameLst>
                                      </p:cBhvr>
                                      <p:tavLst>
                                        <p:tav tm="0">
                                          <p:val>
                                            <p:strVal val="1+#ppt_w/2"/>
                                          </p:val>
                                        </p:tav>
                                        <p:tav tm="100000">
                                          <p:val>
                                            <p:strVal val="#ppt_x"/>
                                          </p:val>
                                        </p:tav>
                                      </p:tavLst>
                                    </p:anim>
                                    <p:anim calcmode="lin" valueType="num">
                                      <p:cBhvr additive="base">
                                        <p:cTn id="59" dur="500" fill="hold"/>
                                        <p:tgtEl>
                                          <p:spTgt spid="24592"/>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2" presetClass="entr" presetSubtype="2" fill="hold" grpId="0" nodeType="afterEffect">
                                  <p:stCondLst>
                                    <p:cond delay="0"/>
                                  </p:stCondLst>
                                  <p:childTnLst>
                                    <p:set>
                                      <p:cBhvr>
                                        <p:cTn id="62" dur="1" fill="hold">
                                          <p:stCondLst>
                                            <p:cond delay="0"/>
                                          </p:stCondLst>
                                        </p:cTn>
                                        <p:tgtEl>
                                          <p:spTgt spid="24584"/>
                                        </p:tgtEl>
                                        <p:attrNameLst>
                                          <p:attrName>style.visibility</p:attrName>
                                        </p:attrNameLst>
                                      </p:cBhvr>
                                      <p:to>
                                        <p:strVal val="visible"/>
                                      </p:to>
                                    </p:set>
                                    <p:anim calcmode="lin" valueType="num">
                                      <p:cBhvr additive="base">
                                        <p:cTn id="63" dur="500" fill="hold"/>
                                        <p:tgtEl>
                                          <p:spTgt spid="24584"/>
                                        </p:tgtEl>
                                        <p:attrNameLst>
                                          <p:attrName>ppt_x</p:attrName>
                                        </p:attrNameLst>
                                      </p:cBhvr>
                                      <p:tavLst>
                                        <p:tav tm="0">
                                          <p:val>
                                            <p:strVal val="1+#ppt_w/2"/>
                                          </p:val>
                                        </p:tav>
                                        <p:tav tm="100000">
                                          <p:val>
                                            <p:strVal val="#ppt_x"/>
                                          </p:val>
                                        </p:tav>
                                      </p:tavLst>
                                    </p:anim>
                                    <p:anim calcmode="lin" valueType="num">
                                      <p:cBhvr additive="base">
                                        <p:cTn id="64"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4578"/>
                                        </p:tgtEl>
                                        <p:attrNameLst>
                                          <p:attrName>style.visibility</p:attrName>
                                        </p:attrNameLst>
                                      </p:cBhvr>
                                      <p:to>
                                        <p:strVal val="visible"/>
                                      </p:to>
                                    </p:set>
                                    <p:animEffect transition="in" filter="dissolve">
                                      <p:cBhvr>
                                        <p:cTn id="69" dur="500"/>
                                        <p:tgtEl>
                                          <p:spTgt spid="24578"/>
                                        </p:tgtEl>
                                      </p:cBhvr>
                                    </p:animEffect>
                                  </p:childTnLst>
                                </p:cTn>
                              </p:par>
                            </p:childTnLst>
                          </p:cTn>
                        </p:par>
                        <p:par>
                          <p:cTn id="70" fill="hold">
                            <p:stCondLst>
                              <p:cond delay="500"/>
                            </p:stCondLst>
                            <p:childTnLst>
                              <p:par>
                                <p:cTn id="71" presetID="9" presetClass="entr" presetSubtype="0" fill="hold" grpId="0" nodeType="afterEffect">
                                  <p:stCondLst>
                                    <p:cond delay="0"/>
                                  </p:stCondLst>
                                  <p:childTnLst>
                                    <p:set>
                                      <p:cBhvr>
                                        <p:cTn id="72" dur="1" fill="hold">
                                          <p:stCondLst>
                                            <p:cond delay="0"/>
                                          </p:stCondLst>
                                        </p:cTn>
                                        <p:tgtEl>
                                          <p:spTgt spid="24586"/>
                                        </p:tgtEl>
                                        <p:attrNameLst>
                                          <p:attrName>style.visibility</p:attrName>
                                        </p:attrNameLst>
                                      </p:cBhvr>
                                      <p:to>
                                        <p:strVal val="visible"/>
                                      </p:to>
                                    </p:set>
                                    <p:animEffect transition="in" filter="dissolve">
                                      <p:cBhvr>
                                        <p:cTn id="73" dur="500"/>
                                        <p:tgtEl>
                                          <p:spTgt spid="24586"/>
                                        </p:tgtEl>
                                      </p:cBhvr>
                                    </p:animEffect>
                                  </p:childTnLst>
                                  <p:subTnLst>
                                    <p:set>
                                      <p:cBhvr override="childStyle">
                                        <p:cTn dur="1" fill="hold" display="0" masterRel="nextClick" afterEffect="1"/>
                                        <p:tgtEl>
                                          <p:spTgt spid="24586"/>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24591"/>
                                        </p:tgtEl>
                                        <p:attrNameLst>
                                          <p:attrName>style.visibility</p:attrName>
                                        </p:attrNameLst>
                                      </p:cBhvr>
                                      <p:to>
                                        <p:strVal val="visible"/>
                                      </p:to>
                                    </p:set>
                                    <p:anim calcmode="lin" valueType="num">
                                      <p:cBhvr additive="base">
                                        <p:cTn id="78" dur="500" fill="hold"/>
                                        <p:tgtEl>
                                          <p:spTgt spid="24591"/>
                                        </p:tgtEl>
                                        <p:attrNameLst>
                                          <p:attrName>ppt_x</p:attrName>
                                        </p:attrNameLst>
                                      </p:cBhvr>
                                      <p:tavLst>
                                        <p:tav tm="0">
                                          <p:val>
                                            <p:strVal val="0-#ppt_w/2"/>
                                          </p:val>
                                        </p:tav>
                                        <p:tav tm="100000">
                                          <p:val>
                                            <p:strVal val="#ppt_x"/>
                                          </p:val>
                                        </p:tav>
                                      </p:tavLst>
                                    </p:anim>
                                    <p:anim calcmode="lin" valueType="num">
                                      <p:cBhvr additive="base">
                                        <p:cTn id="79" dur="500" fill="hold"/>
                                        <p:tgtEl>
                                          <p:spTgt spid="24591"/>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6" fill="hold" grpId="0" nodeType="clickEffect">
                                  <p:stCondLst>
                                    <p:cond delay="0"/>
                                  </p:stCondLst>
                                  <p:childTnLst>
                                    <p:set>
                                      <p:cBhvr>
                                        <p:cTn id="83" dur="1" fill="hold">
                                          <p:stCondLst>
                                            <p:cond delay="0"/>
                                          </p:stCondLst>
                                        </p:cTn>
                                        <p:tgtEl>
                                          <p:spTgt spid="24617"/>
                                        </p:tgtEl>
                                        <p:attrNameLst>
                                          <p:attrName>style.visibility</p:attrName>
                                        </p:attrNameLst>
                                      </p:cBhvr>
                                      <p:to>
                                        <p:strVal val="visible"/>
                                      </p:to>
                                    </p:set>
                                    <p:anim calcmode="lin" valueType="num">
                                      <p:cBhvr additive="base">
                                        <p:cTn id="84" dur="500" fill="hold"/>
                                        <p:tgtEl>
                                          <p:spTgt spid="24617"/>
                                        </p:tgtEl>
                                        <p:attrNameLst>
                                          <p:attrName>ppt_x</p:attrName>
                                        </p:attrNameLst>
                                      </p:cBhvr>
                                      <p:tavLst>
                                        <p:tav tm="0">
                                          <p:val>
                                            <p:strVal val="1+#ppt_w/2"/>
                                          </p:val>
                                        </p:tav>
                                        <p:tav tm="100000">
                                          <p:val>
                                            <p:strVal val="#ppt_x"/>
                                          </p:val>
                                        </p:tav>
                                      </p:tavLst>
                                    </p:anim>
                                    <p:anim calcmode="lin" valueType="num">
                                      <p:cBhvr additive="base">
                                        <p:cTn id="85" dur="500" fill="hold"/>
                                        <p:tgtEl>
                                          <p:spTgt spid="246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617"/>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2" presetClass="entr" presetSubtype="6" fill="hold" grpId="0" nodeType="clickEffect">
                                  <p:stCondLst>
                                    <p:cond delay="0"/>
                                  </p:stCondLst>
                                  <p:childTnLst>
                                    <p:set>
                                      <p:cBhvr>
                                        <p:cTn id="89" dur="1" fill="hold">
                                          <p:stCondLst>
                                            <p:cond delay="0"/>
                                          </p:stCondLst>
                                        </p:cTn>
                                        <p:tgtEl>
                                          <p:spTgt spid="24618"/>
                                        </p:tgtEl>
                                        <p:attrNameLst>
                                          <p:attrName>style.visibility</p:attrName>
                                        </p:attrNameLst>
                                      </p:cBhvr>
                                      <p:to>
                                        <p:strVal val="visible"/>
                                      </p:to>
                                    </p:set>
                                    <p:anim calcmode="lin" valueType="num">
                                      <p:cBhvr additive="base">
                                        <p:cTn id="90" dur="500" fill="hold"/>
                                        <p:tgtEl>
                                          <p:spTgt spid="24618"/>
                                        </p:tgtEl>
                                        <p:attrNameLst>
                                          <p:attrName>ppt_x</p:attrName>
                                        </p:attrNameLst>
                                      </p:cBhvr>
                                      <p:tavLst>
                                        <p:tav tm="0">
                                          <p:val>
                                            <p:strVal val="1+#ppt_w/2"/>
                                          </p:val>
                                        </p:tav>
                                        <p:tav tm="100000">
                                          <p:val>
                                            <p:strVal val="#ppt_x"/>
                                          </p:val>
                                        </p:tav>
                                      </p:tavLst>
                                    </p:anim>
                                    <p:anim calcmode="lin" valueType="num">
                                      <p:cBhvr additive="base">
                                        <p:cTn id="91" dur="500" fill="hold"/>
                                        <p:tgtEl>
                                          <p:spTgt spid="246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618"/>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2" presetClass="entr" presetSubtype="6" fill="hold" grpId="0" nodeType="clickEffect">
                                  <p:stCondLst>
                                    <p:cond delay="0"/>
                                  </p:stCondLst>
                                  <p:childTnLst>
                                    <p:set>
                                      <p:cBhvr>
                                        <p:cTn id="95" dur="1" fill="hold">
                                          <p:stCondLst>
                                            <p:cond delay="0"/>
                                          </p:stCondLst>
                                        </p:cTn>
                                        <p:tgtEl>
                                          <p:spTgt spid="24619"/>
                                        </p:tgtEl>
                                        <p:attrNameLst>
                                          <p:attrName>style.visibility</p:attrName>
                                        </p:attrNameLst>
                                      </p:cBhvr>
                                      <p:to>
                                        <p:strVal val="visible"/>
                                      </p:to>
                                    </p:set>
                                    <p:anim calcmode="lin" valueType="num">
                                      <p:cBhvr additive="base">
                                        <p:cTn id="96" dur="500" fill="hold"/>
                                        <p:tgtEl>
                                          <p:spTgt spid="24619"/>
                                        </p:tgtEl>
                                        <p:attrNameLst>
                                          <p:attrName>ppt_x</p:attrName>
                                        </p:attrNameLst>
                                      </p:cBhvr>
                                      <p:tavLst>
                                        <p:tav tm="0">
                                          <p:val>
                                            <p:strVal val="1+#ppt_w/2"/>
                                          </p:val>
                                        </p:tav>
                                        <p:tav tm="100000">
                                          <p:val>
                                            <p:strVal val="#ppt_x"/>
                                          </p:val>
                                        </p:tav>
                                      </p:tavLst>
                                    </p:anim>
                                    <p:anim calcmode="lin" valueType="num">
                                      <p:cBhvr additive="base">
                                        <p:cTn id="97" dur="500" fill="hold"/>
                                        <p:tgtEl>
                                          <p:spTgt spid="246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619"/>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2" presetClass="entr" presetSubtype="6" fill="hold" grpId="0" nodeType="clickEffect">
                                  <p:stCondLst>
                                    <p:cond delay="0"/>
                                  </p:stCondLst>
                                  <p:childTnLst>
                                    <p:set>
                                      <p:cBhvr>
                                        <p:cTn id="101" dur="1" fill="hold">
                                          <p:stCondLst>
                                            <p:cond delay="0"/>
                                          </p:stCondLst>
                                        </p:cTn>
                                        <p:tgtEl>
                                          <p:spTgt spid="24620"/>
                                        </p:tgtEl>
                                        <p:attrNameLst>
                                          <p:attrName>style.visibility</p:attrName>
                                        </p:attrNameLst>
                                      </p:cBhvr>
                                      <p:to>
                                        <p:strVal val="visible"/>
                                      </p:to>
                                    </p:set>
                                    <p:anim calcmode="lin" valueType="num">
                                      <p:cBhvr additive="base">
                                        <p:cTn id="102" dur="500" fill="hold"/>
                                        <p:tgtEl>
                                          <p:spTgt spid="24620"/>
                                        </p:tgtEl>
                                        <p:attrNameLst>
                                          <p:attrName>ppt_x</p:attrName>
                                        </p:attrNameLst>
                                      </p:cBhvr>
                                      <p:tavLst>
                                        <p:tav tm="0">
                                          <p:val>
                                            <p:strVal val="1+#ppt_w/2"/>
                                          </p:val>
                                        </p:tav>
                                        <p:tav tm="100000">
                                          <p:val>
                                            <p:strVal val="#ppt_x"/>
                                          </p:val>
                                        </p:tav>
                                      </p:tavLst>
                                    </p:anim>
                                    <p:anim calcmode="lin" valueType="num">
                                      <p:cBhvr additive="base">
                                        <p:cTn id="103" dur="500" fill="hold"/>
                                        <p:tgtEl>
                                          <p:spTgt spid="246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620"/>
                                        </p:tgtEl>
                                        <p:attrNameLst>
                                          <p:attrName>style.visibility</p:attrName>
                                        </p:attrNameLst>
                                      </p:cBhvr>
                                      <p:to>
                                        <p:strVal val="hidden"/>
                                      </p:to>
                                    </p:set>
                                  </p:sub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4621"/>
                                        </p:tgtEl>
                                        <p:attrNameLst>
                                          <p:attrName>style.visibility</p:attrName>
                                        </p:attrNameLst>
                                      </p:cBhvr>
                                      <p:to>
                                        <p:strVal val="visible"/>
                                      </p:to>
                                    </p:set>
                                    <p:animEffect transition="in" filter="dissolve">
                                      <p:cBhvr>
                                        <p:cTn id="108" dur="500"/>
                                        <p:tgtEl>
                                          <p:spTgt spid="24621"/>
                                        </p:tgtEl>
                                      </p:cBhvr>
                                    </p:animEffect>
                                  </p:childTnLst>
                                </p:cTn>
                              </p:par>
                            </p:childTnLst>
                          </p:cTn>
                        </p:par>
                        <p:par>
                          <p:cTn id="109" fill="hold">
                            <p:stCondLst>
                              <p:cond delay="500"/>
                            </p:stCondLst>
                            <p:childTnLst>
                              <p:par>
                                <p:cTn id="110" presetID="1" presetClass="entr" presetSubtype="0" fill="hold" grpId="0" nodeType="afterEffect">
                                  <p:stCondLst>
                                    <p:cond delay="0"/>
                                  </p:stCondLst>
                                  <p:childTnLst>
                                    <p:set>
                                      <p:cBhvr>
                                        <p:cTn id="111" dur="1" fill="hold">
                                          <p:stCondLst>
                                            <p:cond delay="499"/>
                                          </p:stCondLst>
                                        </p:cTn>
                                        <p:tgtEl>
                                          <p:spTgt spid="24623"/>
                                        </p:tgtEl>
                                        <p:attrNameLst>
                                          <p:attrName>style.visibility</p:attrName>
                                        </p:attrNameLst>
                                      </p:cBhvr>
                                      <p:to>
                                        <p:strVal val="visible"/>
                                      </p:to>
                                    </p:set>
                                  </p:childTnLst>
                                </p:cTn>
                              </p:par>
                            </p:childTnLst>
                          </p:cTn>
                        </p:par>
                        <p:par>
                          <p:cTn id="112" fill="hold">
                            <p:stCondLst>
                              <p:cond delay="1000"/>
                            </p:stCondLst>
                            <p:childTnLst>
                              <p:par>
                                <p:cTn id="113" presetID="1" presetClass="entr" presetSubtype="0" fill="hold" grpId="0" nodeType="afterEffect">
                                  <p:stCondLst>
                                    <p:cond delay="0"/>
                                  </p:stCondLst>
                                  <p:childTnLst>
                                    <p:set>
                                      <p:cBhvr>
                                        <p:cTn id="114" dur="1" fill="hold">
                                          <p:stCondLst>
                                            <p:cond delay="499"/>
                                          </p:stCondLst>
                                        </p:cTn>
                                        <p:tgtEl>
                                          <p:spTgt spid="24624"/>
                                        </p:tgtEl>
                                        <p:attrNameLst>
                                          <p:attrName>style.visibility</p:attrName>
                                        </p:attrNameLst>
                                      </p:cBhvr>
                                      <p:to>
                                        <p:strVal val="visible"/>
                                      </p:to>
                                    </p:set>
                                  </p:childTnLst>
                                </p:cTn>
                              </p:par>
                            </p:childTnLst>
                          </p:cTn>
                        </p:par>
                        <p:par>
                          <p:cTn id="115" fill="hold">
                            <p:stCondLst>
                              <p:cond delay="1500"/>
                            </p:stCondLst>
                            <p:childTnLst>
                              <p:par>
                                <p:cTn id="116" presetID="2" presetClass="entr" presetSubtype="3" fill="hold" grpId="0" nodeType="afterEffect">
                                  <p:stCondLst>
                                    <p:cond delay="0"/>
                                  </p:stCondLst>
                                  <p:childTnLst>
                                    <p:set>
                                      <p:cBhvr>
                                        <p:cTn id="117" dur="1" fill="hold">
                                          <p:stCondLst>
                                            <p:cond delay="0"/>
                                          </p:stCondLst>
                                        </p:cTn>
                                        <p:tgtEl>
                                          <p:spTgt spid="24593"/>
                                        </p:tgtEl>
                                        <p:attrNameLst>
                                          <p:attrName>style.visibility</p:attrName>
                                        </p:attrNameLst>
                                      </p:cBhvr>
                                      <p:to>
                                        <p:strVal val="visible"/>
                                      </p:to>
                                    </p:set>
                                    <p:anim calcmode="lin" valueType="num">
                                      <p:cBhvr additive="base">
                                        <p:cTn id="118" dur="500" fill="hold"/>
                                        <p:tgtEl>
                                          <p:spTgt spid="24593"/>
                                        </p:tgtEl>
                                        <p:attrNameLst>
                                          <p:attrName>ppt_x</p:attrName>
                                        </p:attrNameLst>
                                      </p:cBhvr>
                                      <p:tavLst>
                                        <p:tav tm="0">
                                          <p:val>
                                            <p:strVal val="1+#ppt_w/2"/>
                                          </p:val>
                                        </p:tav>
                                        <p:tav tm="100000">
                                          <p:val>
                                            <p:strVal val="#ppt_x"/>
                                          </p:val>
                                        </p:tav>
                                      </p:tavLst>
                                    </p:anim>
                                    <p:anim calcmode="lin" valueType="num">
                                      <p:cBhvr additive="base">
                                        <p:cTn id="119" dur="500" fill="hold"/>
                                        <p:tgtEl>
                                          <p:spTgt spid="24593"/>
                                        </p:tgtEl>
                                        <p:attrNameLst>
                                          <p:attrName>ppt_y</p:attrName>
                                        </p:attrNameLst>
                                      </p:cBhvr>
                                      <p:tavLst>
                                        <p:tav tm="0">
                                          <p:val>
                                            <p:strVal val="0-#ppt_h/2"/>
                                          </p:val>
                                        </p:tav>
                                        <p:tav tm="100000">
                                          <p:val>
                                            <p:strVal val="#ppt_y"/>
                                          </p:val>
                                        </p:tav>
                                      </p:tavLst>
                                    </p:anim>
                                  </p:childTnLst>
                                </p:cTn>
                              </p:par>
                            </p:childTnLst>
                          </p:cTn>
                        </p:par>
                        <p:par>
                          <p:cTn id="120" fill="hold">
                            <p:stCondLst>
                              <p:cond delay="2000"/>
                            </p:stCondLst>
                            <p:childTnLst>
                              <p:par>
                                <p:cTn id="121" presetID="2" presetClass="entr" presetSubtype="3" fill="hold" grpId="0" nodeType="afterEffect">
                                  <p:stCondLst>
                                    <p:cond delay="0"/>
                                  </p:stCondLst>
                                  <p:childTnLst>
                                    <p:set>
                                      <p:cBhvr>
                                        <p:cTn id="122" dur="1" fill="hold">
                                          <p:stCondLst>
                                            <p:cond delay="0"/>
                                          </p:stCondLst>
                                        </p:cTn>
                                        <p:tgtEl>
                                          <p:spTgt spid="24594"/>
                                        </p:tgtEl>
                                        <p:attrNameLst>
                                          <p:attrName>style.visibility</p:attrName>
                                        </p:attrNameLst>
                                      </p:cBhvr>
                                      <p:to>
                                        <p:strVal val="visible"/>
                                      </p:to>
                                    </p:set>
                                    <p:anim calcmode="lin" valueType="num">
                                      <p:cBhvr additive="base">
                                        <p:cTn id="123" dur="500" fill="hold"/>
                                        <p:tgtEl>
                                          <p:spTgt spid="24594"/>
                                        </p:tgtEl>
                                        <p:attrNameLst>
                                          <p:attrName>ppt_x</p:attrName>
                                        </p:attrNameLst>
                                      </p:cBhvr>
                                      <p:tavLst>
                                        <p:tav tm="0">
                                          <p:val>
                                            <p:strVal val="1+#ppt_w/2"/>
                                          </p:val>
                                        </p:tav>
                                        <p:tav tm="100000">
                                          <p:val>
                                            <p:strVal val="#ppt_x"/>
                                          </p:val>
                                        </p:tav>
                                      </p:tavLst>
                                    </p:anim>
                                    <p:anim calcmode="lin" valueType="num">
                                      <p:cBhvr additive="base">
                                        <p:cTn id="124" dur="500" fill="hold"/>
                                        <p:tgtEl>
                                          <p:spTgt spid="245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81" grpId="0" animBg="1"/>
      <p:bldP spid="24582" grpId="0" animBg="1"/>
      <p:bldP spid="24583" grpId="0" animBg="1"/>
      <p:bldP spid="24584" grpId="0" animBg="1"/>
      <p:bldP spid="24585" grpId="0" animBg="1"/>
      <p:bldP spid="24586" grpId="0" autoUpdateAnimBg="0"/>
      <p:bldP spid="24587" grpId="0" autoUpdateAnimBg="0"/>
      <p:bldP spid="24588" grpId="0" autoUpdateAnimBg="0"/>
      <p:bldP spid="24589" grpId="0" autoUpdateAnimBg="0"/>
      <p:bldP spid="24590" grpId="0" autoUpdateAnimBg="0"/>
      <p:bldP spid="24591" grpId="0" autoUpdateAnimBg="0"/>
      <p:bldP spid="24592" grpId="0" animBg="1"/>
      <p:bldP spid="24593" grpId="0" autoUpdateAnimBg="0"/>
      <p:bldP spid="24594" grpId="0" animBg="1"/>
      <p:bldP spid="24617" grpId="0" animBg="1"/>
      <p:bldP spid="24618" grpId="0" animBg="1"/>
      <p:bldP spid="24619" grpId="0" animBg="1"/>
      <p:bldP spid="24620" grpId="0" animBg="1"/>
      <p:bldP spid="24621" grpId="0" animBg="1"/>
      <p:bldP spid="24622" grpId="0" autoUpdateAnimBg="0"/>
      <p:bldP spid="24623" grpId="0" animBg="1"/>
      <p:bldP spid="2462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152400" y="411163"/>
            <a:ext cx="6923088" cy="1066800"/>
          </a:xfrm>
          <a:prstGeom prst="rect">
            <a:avLst/>
          </a:prstGeom>
          <a:noFill/>
          <a:ln w="9525">
            <a:noFill/>
            <a:miter lim="800000"/>
            <a:headEnd/>
            <a:tailEnd/>
          </a:ln>
        </p:spPr>
        <p:txBody>
          <a:bodyPr>
            <a:spAutoFit/>
          </a:bodyPr>
          <a:lstStyle/>
          <a:p>
            <a:r>
              <a:rPr lang="en-US" sz="3200" b="1"/>
              <a:t>Another Example</a:t>
            </a:r>
          </a:p>
          <a:p>
            <a:r>
              <a:rPr lang="en-US" sz="3200" b="1"/>
              <a:t>(let the students try)</a:t>
            </a:r>
          </a:p>
        </p:txBody>
      </p:sp>
      <p:sp>
        <p:nvSpPr>
          <p:cNvPr id="64515" name="Rectangle 13"/>
          <p:cNvSpPr>
            <a:spLocks noChangeArrowheads="1"/>
          </p:cNvSpPr>
          <p:nvPr/>
        </p:nvSpPr>
        <p:spPr bwMode="auto">
          <a:xfrm>
            <a:off x="1838325" y="4859338"/>
            <a:ext cx="1806575" cy="519112"/>
          </a:xfrm>
          <a:prstGeom prst="rect">
            <a:avLst/>
          </a:prstGeom>
          <a:noFill/>
          <a:ln w="9525">
            <a:noFill/>
            <a:miter lim="800000"/>
            <a:headEnd/>
            <a:tailEnd/>
          </a:ln>
        </p:spPr>
        <p:txBody>
          <a:bodyPr wrap="none">
            <a:spAutoFit/>
          </a:bodyPr>
          <a:lstStyle/>
          <a:p>
            <a:r>
              <a:rPr lang="en-US" sz="2400" b="1"/>
              <a:t>x </a:t>
            </a:r>
            <a:r>
              <a:rPr lang="en-US" sz="2800" b="1">
                <a:latin typeface="Symbol" pitchFamily="18" charset="2"/>
              </a:rPr>
              <a:t>³ </a:t>
            </a:r>
            <a:r>
              <a:rPr lang="en-US" sz="2400" b="1"/>
              <a:t>0</a:t>
            </a:r>
            <a:r>
              <a:rPr lang="en-US" sz="2800" b="1"/>
              <a:t>	</a:t>
            </a:r>
            <a:r>
              <a:rPr lang="en-US" sz="2400" b="1"/>
              <a:t>y </a:t>
            </a:r>
            <a:r>
              <a:rPr lang="en-US" sz="2800" b="1">
                <a:latin typeface="Symbol" pitchFamily="18" charset="2"/>
              </a:rPr>
              <a:t>³ </a:t>
            </a:r>
            <a:r>
              <a:rPr lang="en-US" sz="2400" b="1"/>
              <a:t>0</a:t>
            </a:r>
          </a:p>
        </p:txBody>
      </p:sp>
      <p:sp>
        <p:nvSpPr>
          <p:cNvPr id="64516" name="Rectangle 14"/>
          <p:cNvSpPr>
            <a:spLocks noChangeArrowheads="1"/>
          </p:cNvSpPr>
          <p:nvPr/>
        </p:nvSpPr>
        <p:spPr bwMode="auto">
          <a:xfrm>
            <a:off x="1838325" y="3051175"/>
            <a:ext cx="1573213" cy="519113"/>
          </a:xfrm>
          <a:prstGeom prst="rect">
            <a:avLst/>
          </a:prstGeom>
          <a:noFill/>
          <a:ln w="9525">
            <a:noFill/>
            <a:miter lim="800000"/>
            <a:headEnd/>
            <a:tailEnd/>
          </a:ln>
        </p:spPr>
        <p:txBody>
          <a:bodyPr wrap="none">
            <a:spAutoFit/>
          </a:bodyPr>
          <a:lstStyle/>
          <a:p>
            <a:r>
              <a:rPr lang="en-US" sz="2400" b="1"/>
              <a:t>x + y </a:t>
            </a:r>
            <a:r>
              <a:rPr lang="en-US" sz="2800" b="1">
                <a:latin typeface="Symbol" pitchFamily="18" charset="2"/>
              </a:rPr>
              <a:t>³</a:t>
            </a:r>
            <a:r>
              <a:rPr lang="en-US" sz="2400" b="1"/>
              <a:t> 20</a:t>
            </a:r>
          </a:p>
        </p:txBody>
      </p:sp>
      <p:sp>
        <p:nvSpPr>
          <p:cNvPr id="64517" name="Rectangle 15"/>
          <p:cNvSpPr>
            <a:spLocks noChangeArrowheads="1"/>
          </p:cNvSpPr>
          <p:nvPr/>
        </p:nvSpPr>
        <p:spPr bwMode="auto">
          <a:xfrm>
            <a:off x="1838325" y="4256088"/>
            <a:ext cx="887413" cy="519112"/>
          </a:xfrm>
          <a:prstGeom prst="rect">
            <a:avLst/>
          </a:prstGeom>
          <a:noFill/>
          <a:ln w="9525">
            <a:noFill/>
            <a:miter lim="800000"/>
            <a:headEnd/>
            <a:tailEnd/>
          </a:ln>
        </p:spPr>
        <p:txBody>
          <a:bodyPr wrap="none">
            <a:spAutoFit/>
          </a:bodyPr>
          <a:lstStyle/>
          <a:p>
            <a:r>
              <a:rPr lang="en-US" sz="2400" b="1"/>
              <a:t>x </a:t>
            </a:r>
            <a:r>
              <a:rPr lang="en-US" sz="2800" b="1">
                <a:latin typeface="Symbol" pitchFamily="18" charset="2"/>
              </a:rPr>
              <a:t>³</a:t>
            </a:r>
            <a:r>
              <a:rPr lang="en-US" sz="2400" b="1"/>
              <a:t> 5</a:t>
            </a:r>
          </a:p>
        </p:txBody>
      </p:sp>
      <p:sp>
        <p:nvSpPr>
          <p:cNvPr id="64518" name="Rectangle 16"/>
          <p:cNvSpPr>
            <a:spLocks noChangeArrowheads="1"/>
          </p:cNvSpPr>
          <p:nvPr/>
        </p:nvSpPr>
        <p:spPr bwMode="auto">
          <a:xfrm>
            <a:off x="1482725" y="3652838"/>
            <a:ext cx="2352675" cy="519112"/>
          </a:xfrm>
          <a:prstGeom prst="rect">
            <a:avLst/>
          </a:prstGeom>
          <a:noFill/>
          <a:ln w="9525">
            <a:noFill/>
            <a:miter lim="800000"/>
            <a:headEnd/>
            <a:tailEnd/>
          </a:ln>
        </p:spPr>
        <p:txBody>
          <a:bodyPr wrap="none">
            <a:spAutoFit/>
          </a:bodyPr>
          <a:lstStyle/>
          <a:p>
            <a:r>
              <a:rPr lang="en-US" sz="2400" b="1"/>
              <a:t>-2 x + 5 y </a:t>
            </a:r>
            <a:r>
              <a:rPr lang="en-US" sz="2800" b="1">
                <a:latin typeface="Symbol" pitchFamily="18" charset="2"/>
              </a:rPr>
              <a:t>£</a:t>
            </a:r>
            <a:r>
              <a:rPr lang="en-US" sz="2400" b="1"/>
              <a:t> 150</a:t>
            </a:r>
          </a:p>
        </p:txBody>
      </p:sp>
      <p:sp>
        <p:nvSpPr>
          <p:cNvPr id="64519" name="Rectangle 17"/>
          <p:cNvSpPr>
            <a:spLocks noChangeArrowheads="1"/>
          </p:cNvSpPr>
          <p:nvPr/>
        </p:nvSpPr>
        <p:spPr bwMode="auto">
          <a:xfrm>
            <a:off x="23813" y="3119438"/>
            <a:ext cx="2012950" cy="457200"/>
          </a:xfrm>
          <a:prstGeom prst="rect">
            <a:avLst/>
          </a:prstGeom>
          <a:noFill/>
          <a:ln w="9525">
            <a:noFill/>
            <a:miter lim="800000"/>
            <a:headEnd/>
            <a:tailEnd/>
          </a:ln>
        </p:spPr>
        <p:txBody>
          <a:bodyPr wrap="none">
            <a:spAutoFit/>
          </a:bodyPr>
          <a:lstStyle/>
          <a:p>
            <a:r>
              <a:rPr lang="en-US" sz="2400" b="1"/>
              <a:t>Subject to:	</a:t>
            </a:r>
          </a:p>
        </p:txBody>
      </p:sp>
      <p:sp>
        <p:nvSpPr>
          <p:cNvPr id="64520" name="Rectangle 18"/>
          <p:cNvSpPr>
            <a:spLocks noChangeArrowheads="1"/>
          </p:cNvSpPr>
          <p:nvPr/>
        </p:nvSpPr>
        <p:spPr bwMode="auto">
          <a:xfrm>
            <a:off x="23813" y="2401888"/>
            <a:ext cx="3330575" cy="457200"/>
          </a:xfrm>
          <a:prstGeom prst="rect">
            <a:avLst/>
          </a:prstGeom>
          <a:noFill/>
          <a:ln w="9525">
            <a:noFill/>
            <a:miter lim="800000"/>
            <a:headEnd/>
            <a:tailEnd/>
          </a:ln>
        </p:spPr>
        <p:txBody>
          <a:bodyPr wrap="none">
            <a:spAutoFit/>
          </a:bodyPr>
          <a:lstStyle/>
          <a:p>
            <a:r>
              <a:rPr lang="en-US" sz="2400" b="1"/>
              <a:t>Minimize  z = x + 1/3 y</a:t>
            </a:r>
          </a:p>
        </p:txBody>
      </p:sp>
      <p:sp>
        <p:nvSpPr>
          <p:cNvPr id="9" name="Slide Number Placeholder 8"/>
          <p:cNvSpPr>
            <a:spLocks noGrp="1"/>
          </p:cNvSpPr>
          <p:nvPr>
            <p:ph type="sldNum" sz="quarter" idx="12"/>
          </p:nvPr>
        </p:nvSpPr>
        <p:spPr/>
        <p:txBody>
          <a:bodyPr/>
          <a:lstStyle/>
          <a:p>
            <a:pPr>
              <a:defRPr/>
            </a:pPr>
            <a:fld id="{0A3695DE-2557-4EB6-87BE-2DCF52FD1997}" type="slidenum">
              <a:rPr lang="en-US" smtClean="0"/>
              <a:pPr>
                <a:defRPr/>
              </a:pPr>
              <a:t>58</a:t>
            </a:fld>
            <a:endParaRPr lang="en-US"/>
          </a:p>
        </p:txBody>
      </p:sp>
    </p:spTree>
  </p:cSld>
  <p:clrMapOvr>
    <a:masterClrMapping/>
  </p:clrMapOvr>
  <p:transition spd="med">
    <p:checke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610225" y="1944688"/>
            <a:ext cx="2479675" cy="3808412"/>
            <a:chOff x="3534" y="1225"/>
            <a:chExt cx="1562" cy="2399"/>
          </a:xfrm>
        </p:grpSpPr>
        <p:sp>
          <p:nvSpPr>
            <p:cNvPr id="65584" name="Freeform 3"/>
            <p:cNvSpPr>
              <a:spLocks/>
            </p:cNvSpPr>
            <p:nvPr/>
          </p:nvSpPr>
          <p:spPr bwMode="auto">
            <a:xfrm>
              <a:off x="3534" y="1225"/>
              <a:ext cx="1438" cy="2399"/>
            </a:xfrm>
            <a:custGeom>
              <a:avLst/>
              <a:gdLst>
                <a:gd name="T0" fmla="*/ 1234 w 1438"/>
                <a:gd name="T1" fmla="*/ 65 h 2399"/>
                <a:gd name="T2" fmla="*/ 0 w 1438"/>
                <a:gd name="T3" fmla="*/ 575 h 2399"/>
                <a:gd name="T4" fmla="*/ 0 w 1438"/>
                <a:gd name="T5" fmla="*/ 1528 h 2399"/>
                <a:gd name="T6" fmla="*/ 879 w 1438"/>
                <a:gd name="T7" fmla="*/ 2399 h 2399"/>
                <a:gd name="T8" fmla="*/ 1438 w 1438"/>
                <a:gd name="T9" fmla="*/ 2399 h 2399"/>
                <a:gd name="T10" fmla="*/ 1438 w 1438"/>
                <a:gd name="T11" fmla="*/ 0 h 2399"/>
                <a:gd name="T12" fmla="*/ 1290 w 1438"/>
                <a:gd name="T13" fmla="*/ 41 h 2399"/>
                <a:gd name="T14" fmla="*/ 0 60000 65536"/>
                <a:gd name="T15" fmla="*/ 0 60000 65536"/>
                <a:gd name="T16" fmla="*/ 0 60000 65536"/>
                <a:gd name="T17" fmla="*/ 0 60000 65536"/>
                <a:gd name="T18" fmla="*/ 0 60000 65536"/>
                <a:gd name="T19" fmla="*/ 0 60000 65536"/>
                <a:gd name="T20" fmla="*/ 0 60000 65536"/>
                <a:gd name="T21" fmla="*/ 0 w 1438"/>
                <a:gd name="T22" fmla="*/ 0 h 2399"/>
                <a:gd name="T23" fmla="*/ 1438 w 1438"/>
                <a:gd name="T24" fmla="*/ 2399 h 23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8" h="2399">
                  <a:moveTo>
                    <a:pt x="1234" y="65"/>
                  </a:moveTo>
                  <a:lnTo>
                    <a:pt x="0" y="575"/>
                  </a:lnTo>
                  <a:lnTo>
                    <a:pt x="0" y="1528"/>
                  </a:lnTo>
                  <a:lnTo>
                    <a:pt x="879" y="2399"/>
                  </a:lnTo>
                  <a:lnTo>
                    <a:pt x="1438" y="2399"/>
                  </a:lnTo>
                  <a:lnTo>
                    <a:pt x="1438" y="0"/>
                  </a:lnTo>
                  <a:lnTo>
                    <a:pt x="1290" y="41"/>
                  </a:lnTo>
                </a:path>
              </a:pathLst>
            </a:custGeom>
            <a:solidFill>
              <a:schemeClr val="accent1"/>
            </a:solidFill>
            <a:ln w="9525">
              <a:solidFill>
                <a:schemeClr val="accent1"/>
              </a:solidFill>
              <a:round/>
              <a:headEnd/>
              <a:tailEnd/>
            </a:ln>
          </p:spPr>
          <p:txBody>
            <a:bodyPr wrap="none" anchor="ctr"/>
            <a:lstStyle/>
            <a:p>
              <a:endParaRPr lang="en-US"/>
            </a:p>
          </p:txBody>
        </p:sp>
        <p:sp>
          <p:nvSpPr>
            <p:cNvPr id="65585" name="Freeform 4"/>
            <p:cNvSpPr>
              <a:spLocks/>
            </p:cNvSpPr>
            <p:nvPr/>
          </p:nvSpPr>
          <p:spPr bwMode="auto">
            <a:xfrm>
              <a:off x="4907" y="1282"/>
              <a:ext cx="189" cy="2284"/>
            </a:xfrm>
            <a:custGeom>
              <a:avLst/>
              <a:gdLst>
                <a:gd name="T0" fmla="*/ 0 w 189"/>
                <a:gd name="T1" fmla="*/ 0 h 2284"/>
                <a:gd name="T2" fmla="*/ 81 w 189"/>
                <a:gd name="T3" fmla="*/ 63 h 2284"/>
                <a:gd name="T4" fmla="*/ 51 w 189"/>
                <a:gd name="T5" fmla="*/ 112 h 2284"/>
                <a:gd name="T6" fmla="*/ 139 w 189"/>
                <a:gd name="T7" fmla="*/ 148 h 2284"/>
                <a:gd name="T8" fmla="*/ 99 w 189"/>
                <a:gd name="T9" fmla="*/ 239 h 2284"/>
                <a:gd name="T10" fmla="*/ 156 w 189"/>
                <a:gd name="T11" fmla="*/ 378 h 2284"/>
                <a:gd name="T12" fmla="*/ 44 w 189"/>
                <a:gd name="T13" fmla="*/ 470 h 2284"/>
                <a:gd name="T14" fmla="*/ 99 w 189"/>
                <a:gd name="T15" fmla="*/ 514 h 2284"/>
                <a:gd name="T16" fmla="*/ 105 w 189"/>
                <a:gd name="T17" fmla="*/ 657 h 2284"/>
                <a:gd name="T18" fmla="*/ 127 w 189"/>
                <a:gd name="T19" fmla="*/ 767 h 2284"/>
                <a:gd name="T20" fmla="*/ 61 w 189"/>
                <a:gd name="T21" fmla="*/ 889 h 2284"/>
                <a:gd name="T22" fmla="*/ 162 w 189"/>
                <a:gd name="T23" fmla="*/ 903 h 2284"/>
                <a:gd name="T24" fmla="*/ 113 w 189"/>
                <a:gd name="T25" fmla="*/ 1000 h 2284"/>
                <a:gd name="T26" fmla="*/ 104 w 189"/>
                <a:gd name="T27" fmla="*/ 1159 h 2284"/>
                <a:gd name="T28" fmla="*/ 148 w 189"/>
                <a:gd name="T29" fmla="*/ 1225 h 2284"/>
                <a:gd name="T30" fmla="*/ 115 w 189"/>
                <a:gd name="T31" fmla="*/ 1364 h 2284"/>
                <a:gd name="T32" fmla="*/ 87 w 189"/>
                <a:gd name="T33" fmla="*/ 1449 h 2284"/>
                <a:gd name="T34" fmla="*/ 189 w 189"/>
                <a:gd name="T35" fmla="*/ 1578 h 2284"/>
                <a:gd name="T36" fmla="*/ 120 w 189"/>
                <a:gd name="T37" fmla="*/ 1619 h 2284"/>
                <a:gd name="T38" fmla="*/ 180 w 189"/>
                <a:gd name="T39" fmla="*/ 1709 h 2284"/>
                <a:gd name="T40" fmla="*/ 109 w 189"/>
                <a:gd name="T41" fmla="*/ 1810 h 2284"/>
                <a:gd name="T42" fmla="*/ 164 w 189"/>
                <a:gd name="T43" fmla="*/ 1940 h 2284"/>
                <a:gd name="T44" fmla="*/ 115 w 189"/>
                <a:gd name="T45" fmla="*/ 2087 h 2284"/>
                <a:gd name="T46" fmla="*/ 155 w 189"/>
                <a:gd name="T47" fmla="*/ 2247 h 2284"/>
                <a:gd name="T48" fmla="*/ 67 w 189"/>
                <a:gd name="T49" fmla="*/ 2284 h 2284"/>
                <a:gd name="T50" fmla="*/ 0 w 189"/>
                <a:gd name="T51" fmla="*/ 0 h 22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9"/>
                <a:gd name="T79" fmla="*/ 0 h 2284"/>
                <a:gd name="T80" fmla="*/ 189 w 189"/>
                <a:gd name="T81" fmla="*/ 2284 h 22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9" h="2284">
                  <a:moveTo>
                    <a:pt x="0" y="0"/>
                  </a:moveTo>
                  <a:lnTo>
                    <a:pt x="81" y="63"/>
                  </a:lnTo>
                  <a:lnTo>
                    <a:pt x="51" y="112"/>
                  </a:lnTo>
                  <a:lnTo>
                    <a:pt x="139" y="148"/>
                  </a:lnTo>
                  <a:lnTo>
                    <a:pt x="99" y="239"/>
                  </a:lnTo>
                  <a:lnTo>
                    <a:pt x="156" y="378"/>
                  </a:lnTo>
                  <a:lnTo>
                    <a:pt x="44" y="470"/>
                  </a:lnTo>
                  <a:lnTo>
                    <a:pt x="99" y="514"/>
                  </a:lnTo>
                  <a:lnTo>
                    <a:pt x="105" y="657"/>
                  </a:lnTo>
                  <a:lnTo>
                    <a:pt x="127" y="767"/>
                  </a:lnTo>
                  <a:lnTo>
                    <a:pt x="61" y="889"/>
                  </a:lnTo>
                  <a:lnTo>
                    <a:pt x="162" y="903"/>
                  </a:lnTo>
                  <a:lnTo>
                    <a:pt x="113" y="1000"/>
                  </a:lnTo>
                  <a:lnTo>
                    <a:pt x="104" y="1159"/>
                  </a:lnTo>
                  <a:lnTo>
                    <a:pt x="148" y="1225"/>
                  </a:lnTo>
                  <a:lnTo>
                    <a:pt x="115" y="1364"/>
                  </a:lnTo>
                  <a:lnTo>
                    <a:pt x="87" y="1449"/>
                  </a:lnTo>
                  <a:lnTo>
                    <a:pt x="189" y="1578"/>
                  </a:lnTo>
                  <a:lnTo>
                    <a:pt x="120" y="1619"/>
                  </a:lnTo>
                  <a:lnTo>
                    <a:pt x="180" y="1709"/>
                  </a:lnTo>
                  <a:lnTo>
                    <a:pt x="109" y="1810"/>
                  </a:lnTo>
                  <a:lnTo>
                    <a:pt x="164" y="1940"/>
                  </a:lnTo>
                  <a:lnTo>
                    <a:pt x="115" y="2087"/>
                  </a:lnTo>
                  <a:lnTo>
                    <a:pt x="155" y="2247"/>
                  </a:lnTo>
                  <a:lnTo>
                    <a:pt x="67" y="2284"/>
                  </a:lnTo>
                  <a:lnTo>
                    <a:pt x="0" y="0"/>
                  </a:lnTo>
                  <a:close/>
                </a:path>
              </a:pathLst>
            </a:custGeom>
            <a:solidFill>
              <a:schemeClr val="accent1"/>
            </a:solidFill>
            <a:ln w="9525">
              <a:solidFill>
                <a:schemeClr val="accent1"/>
              </a:solidFill>
              <a:round/>
              <a:headEnd/>
              <a:tailEnd/>
            </a:ln>
          </p:spPr>
          <p:txBody>
            <a:bodyPr wrap="none" anchor="ctr"/>
            <a:lstStyle/>
            <a:p>
              <a:endParaRPr lang="en-US"/>
            </a:p>
          </p:txBody>
        </p:sp>
      </p:grpSp>
      <p:sp>
        <p:nvSpPr>
          <p:cNvPr id="65539" name="Text Box 5"/>
          <p:cNvSpPr txBox="1">
            <a:spLocks noChangeArrowheads="1"/>
          </p:cNvSpPr>
          <p:nvPr/>
        </p:nvSpPr>
        <p:spPr bwMode="auto">
          <a:xfrm>
            <a:off x="152400" y="411163"/>
            <a:ext cx="6923088" cy="1066800"/>
          </a:xfrm>
          <a:prstGeom prst="rect">
            <a:avLst/>
          </a:prstGeom>
          <a:noFill/>
          <a:ln w="9525">
            <a:noFill/>
            <a:miter lim="800000"/>
            <a:headEnd/>
            <a:tailEnd/>
          </a:ln>
        </p:spPr>
        <p:txBody>
          <a:bodyPr>
            <a:spAutoFit/>
          </a:bodyPr>
          <a:lstStyle/>
          <a:p>
            <a:r>
              <a:rPr lang="en-US" sz="3200" b="1"/>
              <a:t>Another Example</a:t>
            </a:r>
          </a:p>
          <a:p>
            <a:r>
              <a:rPr lang="en-US" sz="3200" b="1"/>
              <a:t>(let the students try)</a:t>
            </a:r>
          </a:p>
        </p:txBody>
      </p:sp>
      <p:sp>
        <p:nvSpPr>
          <p:cNvPr id="25607" name="Line 7"/>
          <p:cNvSpPr>
            <a:spLocks noChangeShapeType="1"/>
          </p:cNvSpPr>
          <p:nvPr/>
        </p:nvSpPr>
        <p:spPr bwMode="auto">
          <a:xfrm flipV="1">
            <a:off x="5156200" y="1914525"/>
            <a:ext cx="2714625" cy="1096963"/>
          </a:xfrm>
          <a:prstGeom prst="line">
            <a:avLst/>
          </a:prstGeom>
          <a:noFill/>
          <a:ln w="38100">
            <a:solidFill>
              <a:srgbClr val="0000E4"/>
            </a:solidFill>
            <a:round/>
            <a:headEnd/>
            <a:tailEnd/>
          </a:ln>
        </p:spPr>
        <p:txBody>
          <a:bodyPr wrap="none" anchor="ctr"/>
          <a:lstStyle/>
          <a:p>
            <a:endParaRPr lang="en-US"/>
          </a:p>
        </p:txBody>
      </p:sp>
      <p:sp>
        <p:nvSpPr>
          <p:cNvPr id="25608" name="Line 8"/>
          <p:cNvSpPr>
            <a:spLocks noChangeShapeType="1"/>
          </p:cNvSpPr>
          <p:nvPr/>
        </p:nvSpPr>
        <p:spPr bwMode="auto">
          <a:xfrm>
            <a:off x="5154613" y="3910013"/>
            <a:ext cx="1816100" cy="1827212"/>
          </a:xfrm>
          <a:prstGeom prst="line">
            <a:avLst/>
          </a:prstGeom>
          <a:noFill/>
          <a:ln w="38100">
            <a:solidFill>
              <a:srgbClr val="0000E4"/>
            </a:solidFill>
            <a:round/>
            <a:headEnd/>
            <a:tailEnd/>
          </a:ln>
        </p:spPr>
        <p:txBody>
          <a:bodyPr wrap="none" anchor="ctr"/>
          <a:lstStyle/>
          <a:p>
            <a:endParaRPr lang="en-US"/>
          </a:p>
        </p:txBody>
      </p:sp>
      <p:sp>
        <p:nvSpPr>
          <p:cNvPr id="25609" name="Line 9"/>
          <p:cNvSpPr>
            <a:spLocks noChangeShapeType="1"/>
          </p:cNvSpPr>
          <p:nvPr/>
        </p:nvSpPr>
        <p:spPr bwMode="auto">
          <a:xfrm>
            <a:off x="6448425" y="2487613"/>
            <a:ext cx="0" cy="390525"/>
          </a:xfrm>
          <a:prstGeom prst="line">
            <a:avLst/>
          </a:prstGeom>
          <a:noFill/>
          <a:ln w="9525">
            <a:solidFill>
              <a:srgbClr val="0000E4"/>
            </a:solidFill>
            <a:round/>
            <a:headEnd/>
            <a:tailEnd type="triangle" w="med" len="med"/>
          </a:ln>
        </p:spPr>
        <p:txBody>
          <a:bodyPr wrap="none" anchor="ctr"/>
          <a:lstStyle/>
          <a:p>
            <a:endParaRPr lang="en-US"/>
          </a:p>
        </p:txBody>
      </p:sp>
      <p:sp>
        <p:nvSpPr>
          <p:cNvPr id="25610" name="Line 10"/>
          <p:cNvSpPr>
            <a:spLocks noChangeShapeType="1"/>
          </p:cNvSpPr>
          <p:nvPr/>
        </p:nvSpPr>
        <p:spPr bwMode="auto">
          <a:xfrm flipH="1">
            <a:off x="5611813" y="3727450"/>
            <a:ext cx="350837" cy="0"/>
          </a:xfrm>
          <a:prstGeom prst="line">
            <a:avLst/>
          </a:prstGeom>
          <a:noFill/>
          <a:ln w="9525">
            <a:solidFill>
              <a:srgbClr val="0000E4"/>
            </a:solidFill>
            <a:round/>
            <a:headEnd type="triangle" w="med" len="med"/>
            <a:tailEnd/>
          </a:ln>
        </p:spPr>
        <p:txBody>
          <a:bodyPr wrap="none" anchor="ctr"/>
          <a:lstStyle/>
          <a:p>
            <a:endParaRPr lang="en-US"/>
          </a:p>
        </p:txBody>
      </p:sp>
      <p:sp>
        <p:nvSpPr>
          <p:cNvPr id="25611" name="Line 11"/>
          <p:cNvSpPr>
            <a:spLocks noChangeShapeType="1"/>
          </p:cNvSpPr>
          <p:nvPr/>
        </p:nvSpPr>
        <p:spPr bwMode="auto">
          <a:xfrm flipV="1">
            <a:off x="6116638" y="4665663"/>
            <a:ext cx="261937" cy="211137"/>
          </a:xfrm>
          <a:prstGeom prst="line">
            <a:avLst/>
          </a:prstGeom>
          <a:noFill/>
          <a:ln w="9525">
            <a:solidFill>
              <a:srgbClr val="0000E4"/>
            </a:solidFill>
            <a:round/>
            <a:headEnd/>
            <a:tailEnd type="triangle" w="med" len="med"/>
          </a:ln>
        </p:spPr>
        <p:txBody>
          <a:bodyPr wrap="none" anchor="ctr"/>
          <a:lstStyle/>
          <a:p>
            <a:endParaRPr lang="en-US"/>
          </a:p>
        </p:txBody>
      </p:sp>
      <p:sp>
        <p:nvSpPr>
          <p:cNvPr id="25612" name="Text Box 12"/>
          <p:cNvSpPr txBox="1">
            <a:spLocks noChangeArrowheads="1"/>
          </p:cNvSpPr>
          <p:nvPr/>
        </p:nvSpPr>
        <p:spPr bwMode="auto">
          <a:xfrm>
            <a:off x="6289675" y="3230563"/>
            <a:ext cx="1516063" cy="822325"/>
          </a:xfrm>
          <a:prstGeom prst="rect">
            <a:avLst/>
          </a:prstGeom>
          <a:noFill/>
          <a:ln w="9525">
            <a:noFill/>
            <a:miter lim="800000"/>
            <a:headEnd/>
            <a:tailEnd/>
          </a:ln>
        </p:spPr>
        <p:txBody>
          <a:bodyPr>
            <a:spAutoFit/>
          </a:bodyPr>
          <a:lstStyle/>
          <a:p>
            <a:pPr algn="ctr"/>
            <a:r>
              <a:rPr lang="en-US" sz="2400" b="1"/>
              <a:t>Feasible Region</a:t>
            </a:r>
          </a:p>
        </p:txBody>
      </p:sp>
      <p:sp>
        <p:nvSpPr>
          <p:cNvPr id="25613" name="Rectangle 13"/>
          <p:cNvSpPr>
            <a:spLocks noChangeArrowheads="1"/>
          </p:cNvSpPr>
          <p:nvPr/>
        </p:nvSpPr>
        <p:spPr bwMode="auto">
          <a:xfrm>
            <a:off x="1838325" y="4859338"/>
            <a:ext cx="1806575" cy="519112"/>
          </a:xfrm>
          <a:prstGeom prst="rect">
            <a:avLst/>
          </a:prstGeom>
          <a:noFill/>
          <a:ln w="9525">
            <a:noFill/>
            <a:miter lim="800000"/>
            <a:headEnd/>
            <a:tailEnd/>
          </a:ln>
        </p:spPr>
        <p:txBody>
          <a:bodyPr wrap="none">
            <a:spAutoFit/>
          </a:bodyPr>
          <a:lstStyle/>
          <a:p>
            <a:r>
              <a:rPr lang="en-US" sz="2400" b="1"/>
              <a:t>x </a:t>
            </a:r>
            <a:r>
              <a:rPr lang="en-US" sz="2800" b="1">
                <a:latin typeface="Symbol" pitchFamily="18" charset="2"/>
              </a:rPr>
              <a:t>³ </a:t>
            </a:r>
            <a:r>
              <a:rPr lang="en-US" sz="2400" b="1"/>
              <a:t>0</a:t>
            </a:r>
            <a:r>
              <a:rPr lang="en-US" sz="2800" b="1"/>
              <a:t>	</a:t>
            </a:r>
            <a:r>
              <a:rPr lang="en-US" sz="2400" b="1"/>
              <a:t>y </a:t>
            </a:r>
            <a:r>
              <a:rPr lang="en-US" sz="2800" b="1">
                <a:latin typeface="Symbol" pitchFamily="18" charset="2"/>
              </a:rPr>
              <a:t>³ </a:t>
            </a:r>
            <a:r>
              <a:rPr lang="en-US" sz="2400" b="1"/>
              <a:t>0</a:t>
            </a:r>
          </a:p>
        </p:txBody>
      </p:sp>
      <p:sp>
        <p:nvSpPr>
          <p:cNvPr id="25614" name="Rectangle 14"/>
          <p:cNvSpPr>
            <a:spLocks noChangeArrowheads="1"/>
          </p:cNvSpPr>
          <p:nvPr/>
        </p:nvSpPr>
        <p:spPr bwMode="auto">
          <a:xfrm>
            <a:off x="1838325" y="3051175"/>
            <a:ext cx="1573213" cy="519113"/>
          </a:xfrm>
          <a:prstGeom prst="rect">
            <a:avLst/>
          </a:prstGeom>
          <a:noFill/>
          <a:ln w="9525">
            <a:noFill/>
            <a:miter lim="800000"/>
            <a:headEnd/>
            <a:tailEnd/>
          </a:ln>
        </p:spPr>
        <p:txBody>
          <a:bodyPr wrap="none">
            <a:spAutoFit/>
          </a:bodyPr>
          <a:lstStyle/>
          <a:p>
            <a:r>
              <a:rPr lang="en-US" sz="2400" b="1"/>
              <a:t>x + y </a:t>
            </a:r>
            <a:r>
              <a:rPr lang="en-US" sz="2800" b="1">
                <a:latin typeface="Symbol" pitchFamily="18" charset="2"/>
              </a:rPr>
              <a:t>³</a:t>
            </a:r>
            <a:r>
              <a:rPr lang="en-US" sz="2400" b="1"/>
              <a:t> 20</a:t>
            </a:r>
          </a:p>
        </p:txBody>
      </p:sp>
      <p:sp>
        <p:nvSpPr>
          <p:cNvPr id="25615" name="Rectangle 15"/>
          <p:cNvSpPr>
            <a:spLocks noChangeArrowheads="1"/>
          </p:cNvSpPr>
          <p:nvPr/>
        </p:nvSpPr>
        <p:spPr bwMode="auto">
          <a:xfrm>
            <a:off x="1838325" y="4256088"/>
            <a:ext cx="887413" cy="519112"/>
          </a:xfrm>
          <a:prstGeom prst="rect">
            <a:avLst/>
          </a:prstGeom>
          <a:noFill/>
          <a:ln w="9525">
            <a:noFill/>
            <a:miter lim="800000"/>
            <a:headEnd/>
            <a:tailEnd/>
          </a:ln>
        </p:spPr>
        <p:txBody>
          <a:bodyPr wrap="none">
            <a:spAutoFit/>
          </a:bodyPr>
          <a:lstStyle/>
          <a:p>
            <a:r>
              <a:rPr lang="en-US" sz="2400" b="1"/>
              <a:t>x </a:t>
            </a:r>
            <a:r>
              <a:rPr lang="en-US" sz="2800" b="1">
                <a:latin typeface="Symbol" pitchFamily="18" charset="2"/>
              </a:rPr>
              <a:t>³</a:t>
            </a:r>
            <a:r>
              <a:rPr lang="en-US" sz="2400" b="1"/>
              <a:t> 5</a:t>
            </a:r>
          </a:p>
        </p:txBody>
      </p:sp>
      <p:sp>
        <p:nvSpPr>
          <p:cNvPr id="25616" name="Rectangle 16"/>
          <p:cNvSpPr>
            <a:spLocks noChangeArrowheads="1"/>
          </p:cNvSpPr>
          <p:nvPr/>
        </p:nvSpPr>
        <p:spPr bwMode="auto">
          <a:xfrm>
            <a:off x="1482725" y="3652838"/>
            <a:ext cx="2352675" cy="519112"/>
          </a:xfrm>
          <a:prstGeom prst="rect">
            <a:avLst/>
          </a:prstGeom>
          <a:noFill/>
          <a:ln w="9525">
            <a:noFill/>
            <a:miter lim="800000"/>
            <a:headEnd/>
            <a:tailEnd/>
          </a:ln>
        </p:spPr>
        <p:txBody>
          <a:bodyPr wrap="none">
            <a:spAutoFit/>
          </a:bodyPr>
          <a:lstStyle/>
          <a:p>
            <a:r>
              <a:rPr lang="en-US" sz="2400" b="1"/>
              <a:t>-2 x + 5 y </a:t>
            </a:r>
            <a:r>
              <a:rPr lang="en-US" sz="2800" b="1">
                <a:latin typeface="Symbol" pitchFamily="18" charset="2"/>
              </a:rPr>
              <a:t>£</a:t>
            </a:r>
            <a:r>
              <a:rPr lang="en-US" sz="2400" b="1"/>
              <a:t> 150</a:t>
            </a:r>
          </a:p>
        </p:txBody>
      </p:sp>
      <p:sp>
        <p:nvSpPr>
          <p:cNvPr id="25617" name="Rectangle 17"/>
          <p:cNvSpPr>
            <a:spLocks noChangeArrowheads="1"/>
          </p:cNvSpPr>
          <p:nvPr/>
        </p:nvSpPr>
        <p:spPr bwMode="auto">
          <a:xfrm>
            <a:off x="23813" y="3119438"/>
            <a:ext cx="2012950" cy="457200"/>
          </a:xfrm>
          <a:prstGeom prst="rect">
            <a:avLst/>
          </a:prstGeom>
          <a:noFill/>
          <a:ln w="9525">
            <a:noFill/>
            <a:miter lim="800000"/>
            <a:headEnd/>
            <a:tailEnd/>
          </a:ln>
        </p:spPr>
        <p:txBody>
          <a:bodyPr wrap="none">
            <a:spAutoFit/>
          </a:bodyPr>
          <a:lstStyle/>
          <a:p>
            <a:r>
              <a:rPr lang="en-US" sz="2400" b="1"/>
              <a:t>Subject to:	</a:t>
            </a:r>
          </a:p>
        </p:txBody>
      </p:sp>
      <p:sp>
        <p:nvSpPr>
          <p:cNvPr id="25618" name="Rectangle 18"/>
          <p:cNvSpPr>
            <a:spLocks noChangeArrowheads="1"/>
          </p:cNvSpPr>
          <p:nvPr/>
        </p:nvSpPr>
        <p:spPr bwMode="auto">
          <a:xfrm>
            <a:off x="23813" y="2401888"/>
            <a:ext cx="3330575" cy="457200"/>
          </a:xfrm>
          <a:prstGeom prst="rect">
            <a:avLst/>
          </a:prstGeom>
          <a:noFill/>
          <a:ln w="9525">
            <a:noFill/>
            <a:miter lim="800000"/>
            <a:headEnd/>
            <a:tailEnd/>
          </a:ln>
        </p:spPr>
        <p:txBody>
          <a:bodyPr wrap="none">
            <a:spAutoFit/>
          </a:bodyPr>
          <a:lstStyle/>
          <a:p>
            <a:r>
              <a:rPr lang="en-US" sz="2400" b="1"/>
              <a:t>Minimize  z = x + 1/3 y</a:t>
            </a:r>
          </a:p>
        </p:txBody>
      </p:sp>
      <p:sp>
        <p:nvSpPr>
          <p:cNvPr id="25619" name="Line 19"/>
          <p:cNvSpPr>
            <a:spLocks noChangeShapeType="1"/>
          </p:cNvSpPr>
          <p:nvPr/>
        </p:nvSpPr>
        <p:spPr bwMode="auto">
          <a:xfrm flipH="1">
            <a:off x="5597525" y="1628775"/>
            <a:ext cx="1588" cy="4110038"/>
          </a:xfrm>
          <a:prstGeom prst="line">
            <a:avLst/>
          </a:prstGeom>
          <a:noFill/>
          <a:ln w="38100">
            <a:solidFill>
              <a:srgbClr val="0000E4"/>
            </a:solidFill>
            <a:round/>
            <a:headEnd/>
            <a:tailEnd/>
          </a:ln>
        </p:spPr>
        <p:txBody>
          <a:bodyPr wrap="none" anchor="ctr"/>
          <a:lstStyle/>
          <a:p>
            <a:endParaRPr lang="en-US"/>
          </a:p>
        </p:txBody>
      </p:sp>
      <p:sp>
        <p:nvSpPr>
          <p:cNvPr id="25620" name="Text Box 20"/>
          <p:cNvSpPr txBox="1">
            <a:spLocks noChangeArrowheads="1"/>
          </p:cNvSpPr>
          <p:nvPr/>
        </p:nvSpPr>
        <p:spPr bwMode="auto">
          <a:xfrm>
            <a:off x="2970213" y="5721350"/>
            <a:ext cx="1368425" cy="701675"/>
          </a:xfrm>
          <a:prstGeom prst="rect">
            <a:avLst/>
          </a:prstGeom>
          <a:noFill/>
          <a:ln w="9525">
            <a:noFill/>
            <a:miter lim="800000"/>
            <a:headEnd/>
            <a:tailEnd/>
          </a:ln>
        </p:spPr>
        <p:txBody>
          <a:bodyPr>
            <a:spAutoFit/>
          </a:bodyPr>
          <a:lstStyle/>
          <a:p>
            <a:pPr algn="ctr"/>
            <a:r>
              <a:rPr lang="en-US" sz="2000" b="1"/>
              <a:t>Optimal Solution</a:t>
            </a:r>
          </a:p>
        </p:txBody>
      </p:sp>
      <p:sp>
        <p:nvSpPr>
          <p:cNvPr id="25621" name="Line 21"/>
          <p:cNvSpPr>
            <a:spLocks noChangeShapeType="1"/>
          </p:cNvSpPr>
          <p:nvPr/>
        </p:nvSpPr>
        <p:spPr bwMode="auto">
          <a:xfrm flipH="1">
            <a:off x="4225925" y="4487863"/>
            <a:ext cx="1252538" cy="1500187"/>
          </a:xfrm>
          <a:prstGeom prst="line">
            <a:avLst/>
          </a:prstGeom>
          <a:noFill/>
          <a:ln w="28575">
            <a:solidFill>
              <a:srgbClr val="0000E4"/>
            </a:solidFill>
            <a:round/>
            <a:headEnd type="triangle" w="med" len="med"/>
            <a:tailEnd/>
          </a:ln>
        </p:spPr>
        <p:txBody>
          <a:bodyPr wrap="none" anchor="ctr"/>
          <a:lstStyle/>
          <a:p>
            <a:endParaRPr lang="en-US"/>
          </a:p>
        </p:txBody>
      </p:sp>
      <p:sp>
        <p:nvSpPr>
          <p:cNvPr id="65555" name="Line 22"/>
          <p:cNvSpPr>
            <a:spLocks noChangeShapeType="1"/>
          </p:cNvSpPr>
          <p:nvPr/>
        </p:nvSpPr>
        <p:spPr bwMode="auto">
          <a:xfrm flipV="1">
            <a:off x="5149850" y="5738813"/>
            <a:ext cx="3786188" cy="12700"/>
          </a:xfrm>
          <a:prstGeom prst="line">
            <a:avLst/>
          </a:prstGeom>
          <a:noFill/>
          <a:ln w="28575">
            <a:solidFill>
              <a:schemeClr val="tx1"/>
            </a:solidFill>
            <a:round/>
            <a:headEnd/>
            <a:tailEnd/>
          </a:ln>
        </p:spPr>
        <p:txBody>
          <a:bodyPr wrap="none" anchor="ctr"/>
          <a:lstStyle/>
          <a:p>
            <a:endParaRPr lang="en-US"/>
          </a:p>
        </p:txBody>
      </p:sp>
      <p:sp>
        <p:nvSpPr>
          <p:cNvPr id="65556" name="Text Box 23"/>
          <p:cNvSpPr txBox="1">
            <a:spLocks noChangeArrowheads="1"/>
          </p:cNvSpPr>
          <p:nvPr/>
        </p:nvSpPr>
        <p:spPr bwMode="auto">
          <a:xfrm>
            <a:off x="8789988" y="5238750"/>
            <a:ext cx="354012" cy="457200"/>
          </a:xfrm>
          <a:prstGeom prst="rect">
            <a:avLst/>
          </a:prstGeom>
          <a:noFill/>
          <a:ln w="9525">
            <a:noFill/>
            <a:miter lim="800000"/>
            <a:headEnd/>
            <a:tailEnd/>
          </a:ln>
        </p:spPr>
        <p:txBody>
          <a:bodyPr wrap="none">
            <a:spAutoFit/>
          </a:bodyPr>
          <a:lstStyle/>
          <a:p>
            <a:r>
              <a:rPr lang="en-US" sz="2400" b="1"/>
              <a:t>x</a:t>
            </a:r>
          </a:p>
        </p:txBody>
      </p:sp>
      <p:sp>
        <p:nvSpPr>
          <p:cNvPr id="65557" name="Line 24"/>
          <p:cNvSpPr>
            <a:spLocks noChangeShapeType="1"/>
          </p:cNvSpPr>
          <p:nvPr/>
        </p:nvSpPr>
        <p:spPr bwMode="auto">
          <a:xfrm>
            <a:off x="7874000" y="5751513"/>
            <a:ext cx="0" cy="152400"/>
          </a:xfrm>
          <a:prstGeom prst="line">
            <a:avLst/>
          </a:prstGeom>
          <a:noFill/>
          <a:ln w="9525">
            <a:solidFill>
              <a:schemeClr val="bg1"/>
            </a:solidFill>
            <a:round/>
            <a:headEnd/>
            <a:tailEnd/>
          </a:ln>
        </p:spPr>
        <p:txBody>
          <a:bodyPr wrap="none" anchor="ctr"/>
          <a:lstStyle/>
          <a:p>
            <a:endParaRPr lang="en-US"/>
          </a:p>
        </p:txBody>
      </p:sp>
      <p:sp>
        <p:nvSpPr>
          <p:cNvPr id="65558" name="Text Box 25"/>
          <p:cNvSpPr txBox="1">
            <a:spLocks noChangeArrowheads="1"/>
          </p:cNvSpPr>
          <p:nvPr/>
        </p:nvSpPr>
        <p:spPr bwMode="auto">
          <a:xfrm>
            <a:off x="7661275" y="5964238"/>
            <a:ext cx="438150" cy="366712"/>
          </a:xfrm>
          <a:prstGeom prst="rect">
            <a:avLst/>
          </a:prstGeom>
          <a:noFill/>
          <a:ln w="9525">
            <a:noFill/>
            <a:miter lim="800000"/>
            <a:headEnd/>
            <a:tailEnd/>
          </a:ln>
        </p:spPr>
        <p:txBody>
          <a:bodyPr wrap="none">
            <a:spAutoFit/>
          </a:bodyPr>
          <a:lstStyle/>
          <a:p>
            <a:r>
              <a:rPr lang="en-US" b="1"/>
              <a:t>30</a:t>
            </a:r>
          </a:p>
        </p:txBody>
      </p:sp>
      <p:sp>
        <p:nvSpPr>
          <p:cNvPr id="65559" name="Text Box 26"/>
          <p:cNvSpPr txBox="1">
            <a:spLocks noChangeArrowheads="1"/>
          </p:cNvSpPr>
          <p:nvPr/>
        </p:nvSpPr>
        <p:spPr bwMode="auto">
          <a:xfrm>
            <a:off x="5827713" y="5962650"/>
            <a:ext cx="438150" cy="366713"/>
          </a:xfrm>
          <a:prstGeom prst="rect">
            <a:avLst/>
          </a:prstGeom>
          <a:noFill/>
          <a:ln w="9525">
            <a:noFill/>
            <a:miter lim="800000"/>
            <a:headEnd/>
            <a:tailEnd/>
          </a:ln>
        </p:spPr>
        <p:txBody>
          <a:bodyPr wrap="none">
            <a:spAutoFit/>
          </a:bodyPr>
          <a:lstStyle/>
          <a:p>
            <a:r>
              <a:rPr lang="en-US" b="1"/>
              <a:t>10</a:t>
            </a:r>
          </a:p>
        </p:txBody>
      </p:sp>
      <p:sp>
        <p:nvSpPr>
          <p:cNvPr id="65560" name="Text Box 27"/>
          <p:cNvSpPr txBox="1">
            <a:spLocks noChangeArrowheads="1"/>
          </p:cNvSpPr>
          <p:nvPr/>
        </p:nvSpPr>
        <p:spPr bwMode="auto">
          <a:xfrm>
            <a:off x="6764338" y="5962650"/>
            <a:ext cx="438150" cy="366713"/>
          </a:xfrm>
          <a:prstGeom prst="rect">
            <a:avLst/>
          </a:prstGeom>
          <a:noFill/>
          <a:ln w="9525">
            <a:noFill/>
            <a:miter lim="800000"/>
            <a:headEnd/>
            <a:tailEnd/>
          </a:ln>
        </p:spPr>
        <p:txBody>
          <a:bodyPr wrap="none">
            <a:spAutoFit/>
          </a:bodyPr>
          <a:lstStyle/>
          <a:p>
            <a:r>
              <a:rPr lang="en-US" b="1"/>
              <a:t>20</a:t>
            </a:r>
          </a:p>
        </p:txBody>
      </p:sp>
      <p:sp>
        <p:nvSpPr>
          <p:cNvPr id="65561" name="Line 28"/>
          <p:cNvSpPr>
            <a:spLocks noChangeShapeType="1"/>
          </p:cNvSpPr>
          <p:nvPr/>
        </p:nvSpPr>
        <p:spPr bwMode="auto">
          <a:xfrm>
            <a:off x="6057900" y="5751513"/>
            <a:ext cx="0" cy="152400"/>
          </a:xfrm>
          <a:prstGeom prst="line">
            <a:avLst/>
          </a:prstGeom>
          <a:noFill/>
          <a:ln w="9525">
            <a:solidFill>
              <a:schemeClr val="bg1"/>
            </a:solidFill>
            <a:round/>
            <a:headEnd/>
            <a:tailEnd/>
          </a:ln>
        </p:spPr>
        <p:txBody>
          <a:bodyPr wrap="none" anchor="ctr"/>
          <a:lstStyle/>
          <a:p>
            <a:endParaRPr lang="en-US"/>
          </a:p>
        </p:txBody>
      </p:sp>
      <p:sp>
        <p:nvSpPr>
          <p:cNvPr id="65562" name="Line 29"/>
          <p:cNvSpPr>
            <a:spLocks noChangeShapeType="1"/>
          </p:cNvSpPr>
          <p:nvPr/>
        </p:nvSpPr>
        <p:spPr bwMode="auto">
          <a:xfrm>
            <a:off x="6965950" y="5751513"/>
            <a:ext cx="0" cy="152400"/>
          </a:xfrm>
          <a:prstGeom prst="line">
            <a:avLst/>
          </a:prstGeom>
          <a:noFill/>
          <a:ln w="9525">
            <a:solidFill>
              <a:schemeClr val="bg1"/>
            </a:solidFill>
            <a:round/>
            <a:headEnd/>
            <a:tailEnd/>
          </a:ln>
        </p:spPr>
        <p:txBody>
          <a:bodyPr wrap="none" anchor="ctr"/>
          <a:lstStyle/>
          <a:p>
            <a:endParaRPr lang="en-US"/>
          </a:p>
        </p:txBody>
      </p:sp>
      <p:sp>
        <p:nvSpPr>
          <p:cNvPr id="65563" name="Line 30"/>
          <p:cNvSpPr>
            <a:spLocks noChangeShapeType="1"/>
          </p:cNvSpPr>
          <p:nvPr/>
        </p:nvSpPr>
        <p:spPr bwMode="auto">
          <a:xfrm>
            <a:off x="5149850" y="1925638"/>
            <a:ext cx="0" cy="3825875"/>
          </a:xfrm>
          <a:prstGeom prst="line">
            <a:avLst/>
          </a:prstGeom>
          <a:noFill/>
          <a:ln w="28575">
            <a:solidFill>
              <a:schemeClr val="tx1"/>
            </a:solidFill>
            <a:round/>
            <a:headEnd/>
            <a:tailEnd/>
          </a:ln>
        </p:spPr>
        <p:txBody>
          <a:bodyPr wrap="none" anchor="ctr"/>
          <a:lstStyle/>
          <a:p>
            <a:endParaRPr lang="en-US"/>
          </a:p>
        </p:txBody>
      </p:sp>
      <p:sp>
        <p:nvSpPr>
          <p:cNvPr id="65564" name="Text Box 31"/>
          <p:cNvSpPr txBox="1">
            <a:spLocks noChangeArrowheads="1"/>
          </p:cNvSpPr>
          <p:nvPr/>
        </p:nvSpPr>
        <p:spPr bwMode="auto">
          <a:xfrm>
            <a:off x="4921250" y="1392238"/>
            <a:ext cx="354013" cy="457200"/>
          </a:xfrm>
          <a:prstGeom prst="rect">
            <a:avLst/>
          </a:prstGeom>
          <a:noFill/>
          <a:ln w="9525">
            <a:noFill/>
            <a:miter lim="800000"/>
            <a:headEnd/>
            <a:tailEnd/>
          </a:ln>
        </p:spPr>
        <p:txBody>
          <a:bodyPr wrap="none">
            <a:spAutoFit/>
          </a:bodyPr>
          <a:lstStyle/>
          <a:p>
            <a:r>
              <a:rPr lang="en-US" sz="2400" b="1"/>
              <a:t>y</a:t>
            </a:r>
          </a:p>
        </p:txBody>
      </p:sp>
      <p:sp>
        <p:nvSpPr>
          <p:cNvPr id="65565" name="Line 32"/>
          <p:cNvSpPr>
            <a:spLocks noChangeShapeType="1"/>
          </p:cNvSpPr>
          <p:nvPr/>
        </p:nvSpPr>
        <p:spPr bwMode="auto">
          <a:xfrm>
            <a:off x="5149850" y="5751513"/>
            <a:ext cx="0" cy="152400"/>
          </a:xfrm>
          <a:prstGeom prst="line">
            <a:avLst/>
          </a:prstGeom>
          <a:noFill/>
          <a:ln w="9525">
            <a:solidFill>
              <a:schemeClr val="tx1"/>
            </a:solidFill>
            <a:round/>
            <a:headEnd/>
            <a:tailEnd/>
          </a:ln>
        </p:spPr>
        <p:txBody>
          <a:bodyPr wrap="none" anchor="ctr"/>
          <a:lstStyle/>
          <a:p>
            <a:endParaRPr lang="en-US"/>
          </a:p>
        </p:txBody>
      </p:sp>
      <p:sp>
        <p:nvSpPr>
          <p:cNvPr id="65566" name="Line 33"/>
          <p:cNvSpPr>
            <a:spLocks noChangeShapeType="1"/>
          </p:cNvSpPr>
          <p:nvPr/>
        </p:nvSpPr>
        <p:spPr bwMode="auto">
          <a:xfrm rot="-5400000">
            <a:off x="5057775" y="5662613"/>
            <a:ext cx="0" cy="152400"/>
          </a:xfrm>
          <a:prstGeom prst="line">
            <a:avLst/>
          </a:prstGeom>
          <a:noFill/>
          <a:ln w="9525">
            <a:solidFill>
              <a:schemeClr val="tx1"/>
            </a:solidFill>
            <a:round/>
            <a:headEnd/>
            <a:tailEnd/>
          </a:ln>
        </p:spPr>
        <p:txBody>
          <a:bodyPr wrap="none" anchor="ctr"/>
          <a:lstStyle/>
          <a:p>
            <a:endParaRPr lang="en-US"/>
          </a:p>
        </p:txBody>
      </p:sp>
      <p:sp>
        <p:nvSpPr>
          <p:cNvPr id="65567" name="Line 34"/>
          <p:cNvSpPr>
            <a:spLocks noChangeShapeType="1"/>
          </p:cNvSpPr>
          <p:nvPr/>
        </p:nvSpPr>
        <p:spPr bwMode="auto">
          <a:xfrm rot="-5400000">
            <a:off x="5057775" y="4757738"/>
            <a:ext cx="0" cy="152400"/>
          </a:xfrm>
          <a:prstGeom prst="line">
            <a:avLst/>
          </a:prstGeom>
          <a:noFill/>
          <a:ln w="9525">
            <a:solidFill>
              <a:schemeClr val="tx1"/>
            </a:solidFill>
            <a:round/>
            <a:headEnd/>
            <a:tailEnd/>
          </a:ln>
        </p:spPr>
        <p:txBody>
          <a:bodyPr wrap="none" anchor="ctr"/>
          <a:lstStyle/>
          <a:p>
            <a:endParaRPr lang="en-US"/>
          </a:p>
        </p:txBody>
      </p:sp>
      <p:sp>
        <p:nvSpPr>
          <p:cNvPr id="65568" name="Line 35"/>
          <p:cNvSpPr>
            <a:spLocks noChangeShapeType="1"/>
          </p:cNvSpPr>
          <p:nvPr/>
        </p:nvSpPr>
        <p:spPr bwMode="auto">
          <a:xfrm rot="-5400000">
            <a:off x="5057775" y="2947988"/>
            <a:ext cx="0" cy="152400"/>
          </a:xfrm>
          <a:prstGeom prst="line">
            <a:avLst/>
          </a:prstGeom>
          <a:noFill/>
          <a:ln w="9525">
            <a:solidFill>
              <a:schemeClr val="tx1"/>
            </a:solidFill>
            <a:round/>
            <a:headEnd/>
            <a:tailEnd/>
          </a:ln>
        </p:spPr>
        <p:txBody>
          <a:bodyPr wrap="none" anchor="ctr"/>
          <a:lstStyle/>
          <a:p>
            <a:endParaRPr lang="en-US"/>
          </a:p>
        </p:txBody>
      </p:sp>
      <p:sp>
        <p:nvSpPr>
          <p:cNvPr id="65569" name="Line 36"/>
          <p:cNvSpPr>
            <a:spLocks noChangeShapeType="1"/>
          </p:cNvSpPr>
          <p:nvPr/>
        </p:nvSpPr>
        <p:spPr bwMode="auto">
          <a:xfrm rot="-5400000">
            <a:off x="5057775" y="3852863"/>
            <a:ext cx="0" cy="152400"/>
          </a:xfrm>
          <a:prstGeom prst="line">
            <a:avLst/>
          </a:prstGeom>
          <a:noFill/>
          <a:ln w="9525">
            <a:solidFill>
              <a:schemeClr val="tx1"/>
            </a:solidFill>
            <a:round/>
            <a:headEnd/>
            <a:tailEnd/>
          </a:ln>
        </p:spPr>
        <p:txBody>
          <a:bodyPr wrap="none" anchor="ctr"/>
          <a:lstStyle/>
          <a:p>
            <a:endParaRPr lang="en-US"/>
          </a:p>
        </p:txBody>
      </p:sp>
      <p:sp>
        <p:nvSpPr>
          <p:cNvPr id="65570" name="Line 37"/>
          <p:cNvSpPr>
            <a:spLocks noChangeShapeType="1"/>
          </p:cNvSpPr>
          <p:nvPr/>
        </p:nvSpPr>
        <p:spPr bwMode="auto">
          <a:xfrm rot="-5400000">
            <a:off x="5057775" y="2044700"/>
            <a:ext cx="0" cy="152400"/>
          </a:xfrm>
          <a:prstGeom prst="line">
            <a:avLst/>
          </a:prstGeom>
          <a:noFill/>
          <a:ln w="9525">
            <a:solidFill>
              <a:schemeClr val="tx1"/>
            </a:solidFill>
            <a:round/>
            <a:headEnd/>
            <a:tailEnd/>
          </a:ln>
        </p:spPr>
        <p:txBody>
          <a:bodyPr wrap="none" anchor="ctr"/>
          <a:lstStyle/>
          <a:p>
            <a:endParaRPr lang="en-US"/>
          </a:p>
        </p:txBody>
      </p:sp>
      <p:sp>
        <p:nvSpPr>
          <p:cNvPr id="65571" name="Text Box 38"/>
          <p:cNvSpPr txBox="1">
            <a:spLocks noChangeArrowheads="1"/>
          </p:cNvSpPr>
          <p:nvPr/>
        </p:nvSpPr>
        <p:spPr bwMode="auto">
          <a:xfrm>
            <a:off x="4621213" y="5573713"/>
            <a:ext cx="311150" cy="366712"/>
          </a:xfrm>
          <a:prstGeom prst="rect">
            <a:avLst/>
          </a:prstGeom>
          <a:noFill/>
          <a:ln w="9525">
            <a:noFill/>
            <a:miter lim="800000"/>
            <a:headEnd/>
            <a:tailEnd/>
          </a:ln>
        </p:spPr>
        <p:txBody>
          <a:bodyPr wrap="none">
            <a:spAutoFit/>
          </a:bodyPr>
          <a:lstStyle/>
          <a:p>
            <a:r>
              <a:rPr lang="en-US" b="1"/>
              <a:t>0</a:t>
            </a:r>
          </a:p>
        </p:txBody>
      </p:sp>
      <p:sp>
        <p:nvSpPr>
          <p:cNvPr id="65572" name="Text Box 39"/>
          <p:cNvSpPr txBox="1">
            <a:spLocks noChangeArrowheads="1"/>
          </p:cNvSpPr>
          <p:nvPr/>
        </p:nvSpPr>
        <p:spPr bwMode="auto">
          <a:xfrm>
            <a:off x="4619625" y="4667250"/>
            <a:ext cx="438150" cy="366713"/>
          </a:xfrm>
          <a:prstGeom prst="rect">
            <a:avLst/>
          </a:prstGeom>
          <a:noFill/>
          <a:ln w="9525">
            <a:noFill/>
            <a:miter lim="800000"/>
            <a:headEnd/>
            <a:tailEnd/>
          </a:ln>
        </p:spPr>
        <p:txBody>
          <a:bodyPr wrap="none">
            <a:spAutoFit/>
          </a:bodyPr>
          <a:lstStyle/>
          <a:p>
            <a:r>
              <a:rPr lang="en-US" b="1"/>
              <a:t>10</a:t>
            </a:r>
          </a:p>
        </p:txBody>
      </p:sp>
      <p:sp>
        <p:nvSpPr>
          <p:cNvPr id="65573" name="Text Box 40"/>
          <p:cNvSpPr txBox="1">
            <a:spLocks noChangeArrowheads="1"/>
          </p:cNvSpPr>
          <p:nvPr/>
        </p:nvSpPr>
        <p:spPr bwMode="auto">
          <a:xfrm>
            <a:off x="4632325" y="3760788"/>
            <a:ext cx="438150" cy="366712"/>
          </a:xfrm>
          <a:prstGeom prst="rect">
            <a:avLst/>
          </a:prstGeom>
          <a:noFill/>
          <a:ln w="9525">
            <a:noFill/>
            <a:miter lim="800000"/>
            <a:headEnd/>
            <a:tailEnd/>
          </a:ln>
        </p:spPr>
        <p:txBody>
          <a:bodyPr wrap="none">
            <a:spAutoFit/>
          </a:bodyPr>
          <a:lstStyle/>
          <a:p>
            <a:r>
              <a:rPr lang="en-US" b="1"/>
              <a:t>20</a:t>
            </a:r>
          </a:p>
        </p:txBody>
      </p:sp>
      <p:sp>
        <p:nvSpPr>
          <p:cNvPr id="65574" name="Text Box 41"/>
          <p:cNvSpPr txBox="1">
            <a:spLocks noChangeArrowheads="1"/>
          </p:cNvSpPr>
          <p:nvPr/>
        </p:nvSpPr>
        <p:spPr bwMode="auto">
          <a:xfrm>
            <a:off x="4592638" y="1947863"/>
            <a:ext cx="438150" cy="366712"/>
          </a:xfrm>
          <a:prstGeom prst="rect">
            <a:avLst/>
          </a:prstGeom>
          <a:noFill/>
          <a:ln w="9525">
            <a:noFill/>
            <a:miter lim="800000"/>
            <a:headEnd/>
            <a:tailEnd/>
          </a:ln>
        </p:spPr>
        <p:txBody>
          <a:bodyPr wrap="none">
            <a:spAutoFit/>
          </a:bodyPr>
          <a:lstStyle/>
          <a:p>
            <a:r>
              <a:rPr lang="en-US" b="1"/>
              <a:t>40</a:t>
            </a:r>
          </a:p>
        </p:txBody>
      </p:sp>
      <p:sp>
        <p:nvSpPr>
          <p:cNvPr id="65575" name="Text Box 42"/>
          <p:cNvSpPr txBox="1">
            <a:spLocks noChangeArrowheads="1"/>
          </p:cNvSpPr>
          <p:nvPr/>
        </p:nvSpPr>
        <p:spPr bwMode="auto">
          <a:xfrm>
            <a:off x="4994275" y="5962650"/>
            <a:ext cx="311150" cy="366713"/>
          </a:xfrm>
          <a:prstGeom prst="rect">
            <a:avLst/>
          </a:prstGeom>
          <a:noFill/>
          <a:ln w="9525">
            <a:noFill/>
            <a:miter lim="800000"/>
            <a:headEnd/>
            <a:tailEnd/>
          </a:ln>
        </p:spPr>
        <p:txBody>
          <a:bodyPr wrap="none">
            <a:spAutoFit/>
          </a:bodyPr>
          <a:lstStyle/>
          <a:p>
            <a:r>
              <a:rPr lang="en-US" b="1"/>
              <a:t>0</a:t>
            </a:r>
          </a:p>
        </p:txBody>
      </p:sp>
      <p:sp>
        <p:nvSpPr>
          <p:cNvPr id="65576" name="Text Box 43"/>
          <p:cNvSpPr txBox="1">
            <a:spLocks noChangeArrowheads="1"/>
          </p:cNvSpPr>
          <p:nvPr/>
        </p:nvSpPr>
        <p:spPr bwMode="auto">
          <a:xfrm>
            <a:off x="4629150" y="2854325"/>
            <a:ext cx="438150" cy="366713"/>
          </a:xfrm>
          <a:prstGeom prst="rect">
            <a:avLst/>
          </a:prstGeom>
          <a:noFill/>
          <a:ln w="9525">
            <a:noFill/>
            <a:miter lim="800000"/>
            <a:headEnd/>
            <a:tailEnd/>
          </a:ln>
        </p:spPr>
        <p:txBody>
          <a:bodyPr wrap="none">
            <a:spAutoFit/>
          </a:bodyPr>
          <a:lstStyle/>
          <a:p>
            <a:r>
              <a:rPr lang="en-US" b="1"/>
              <a:t>30</a:t>
            </a:r>
          </a:p>
        </p:txBody>
      </p:sp>
      <p:sp>
        <p:nvSpPr>
          <p:cNvPr id="65577" name="Line 44"/>
          <p:cNvSpPr>
            <a:spLocks noChangeShapeType="1"/>
          </p:cNvSpPr>
          <p:nvPr/>
        </p:nvSpPr>
        <p:spPr bwMode="auto">
          <a:xfrm>
            <a:off x="8794750" y="5761038"/>
            <a:ext cx="0" cy="152400"/>
          </a:xfrm>
          <a:prstGeom prst="line">
            <a:avLst/>
          </a:prstGeom>
          <a:noFill/>
          <a:ln w="9525">
            <a:solidFill>
              <a:schemeClr val="bg1"/>
            </a:solidFill>
            <a:round/>
            <a:headEnd/>
            <a:tailEnd/>
          </a:ln>
        </p:spPr>
        <p:txBody>
          <a:bodyPr wrap="none" anchor="ctr"/>
          <a:lstStyle/>
          <a:p>
            <a:endParaRPr lang="en-US"/>
          </a:p>
        </p:txBody>
      </p:sp>
      <p:sp>
        <p:nvSpPr>
          <p:cNvPr id="65578" name="Text Box 45"/>
          <p:cNvSpPr txBox="1">
            <a:spLocks noChangeArrowheads="1"/>
          </p:cNvSpPr>
          <p:nvPr/>
        </p:nvSpPr>
        <p:spPr bwMode="auto">
          <a:xfrm>
            <a:off x="8580438" y="5959475"/>
            <a:ext cx="438150" cy="366713"/>
          </a:xfrm>
          <a:prstGeom prst="rect">
            <a:avLst/>
          </a:prstGeom>
          <a:noFill/>
          <a:ln w="9525">
            <a:noFill/>
            <a:miter lim="800000"/>
            <a:headEnd/>
            <a:tailEnd/>
          </a:ln>
        </p:spPr>
        <p:txBody>
          <a:bodyPr wrap="none">
            <a:spAutoFit/>
          </a:bodyPr>
          <a:lstStyle/>
          <a:p>
            <a:r>
              <a:rPr lang="en-US" b="1"/>
              <a:t>40</a:t>
            </a:r>
          </a:p>
        </p:txBody>
      </p:sp>
      <p:sp>
        <p:nvSpPr>
          <p:cNvPr id="25646" name="Line 46"/>
          <p:cNvSpPr>
            <a:spLocks noChangeShapeType="1"/>
          </p:cNvSpPr>
          <p:nvPr/>
        </p:nvSpPr>
        <p:spPr bwMode="auto">
          <a:xfrm flipH="1" flipV="1">
            <a:off x="6432550" y="1614488"/>
            <a:ext cx="1565275" cy="4513262"/>
          </a:xfrm>
          <a:prstGeom prst="line">
            <a:avLst/>
          </a:prstGeom>
          <a:noFill/>
          <a:ln w="28575">
            <a:solidFill>
              <a:srgbClr val="FF0000"/>
            </a:solidFill>
            <a:round/>
            <a:headEnd/>
            <a:tailEnd/>
          </a:ln>
        </p:spPr>
        <p:txBody>
          <a:bodyPr wrap="none" anchor="ctr"/>
          <a:lstStyle/>
          <a:p>
            <a:endParaRPr lang="en-US"/>
          </a:p>
        </p:txBody>
      </p:sp>
      <p:sp>
        <p:nvSpPr>
          <p:cNvPr id="25647" name="Line 47"/>
          <p:cNvSpPr>
            <a:spLocks noChangeShapeType="1"/>
          </p:cNvSpPr>
          <p:nvPr/>
        </p:nvSpPr>
        <p:spPr bwMode="auto">
          <a:xfrm flipH="1" flipV="1">
            <a:off x="7294563" y="1350963"/>
            <a:ext cx="1565275" cy="4651375"/>
          </a:xfrm>
          <a:prstGeom prst="line">
            <a:avLst/>
          </a:prstGeom>
          <a:noFill/>
          <a:ln w="28575">
            <a:solidFill>
              <a:srgbClr val="FF0000"/>
            </a:solidFill>
            <a:round/>
            <a:headEnd/>
            <a:tailEnd/>
          </a:ln>
        </p:spPr>
        <p:txBody>
          <a:bodyPr wrap="none" anchor="ctr"/>
          <a:lstStyle/>
          <a:p>
            <a:endParaRPr lang="en-US"/>
          </a:p>
        </p:txBody>
      </p:sp>
      <p:sp>
        <p:nvSpPr>
          <p:cNvPr id="25648" name="Line 48"/>
          <p:cNvSpPr>
            <a:spLocks noChangeShapeType="1"/>
          </p:cNvSpPr>
          <p:nvPr/>
        </p:nvSpPr>
        <p:spPr bwMode="auto">
          <a:xfrm flipH="1" flipV="1">
            <a:off x="5719763" y="2182813"/>
            <a:ext cx="1449387" cy="4175125"/>
          </a:xfrm>
          <a:prstGeom prst="line">
            <a:avLst/>
          </a:prstGeom>
          <a:noFill/>
          <a:ln w="28575">
            <a:solidFill>
              <a:srgbClr val="FF0000"/>
            </a:solidFill>
            <a:round/>
            <a:headEnd/>
            <a:tailEnd/>
          </a:ln>
        </p:spPr>
        <p:txBody>
          <a:bodyPr wrap="none" anchor="ctr"/>
          <a:lstStyle/>
          <a:p>
            <a:endParaRPr lang="en-US"/>
          </a:p>
        </p:txBody>
      </p:sp>
      <p:sp>
        <p:nvSpPr>
          <p:cNvPr id="25649" name="Line 49"/>
          <p:cNvSpPr>
            <a:spLocks noChangeShapeType="1"/>
          </p:cNvSpPr>
          <p:nvPr/>
        </p:nvSpPr>
        <p:spPr bwMode="auto">
          <a:xfrm flipH="1" flipV="1">
            <a:off x="5059363" y="2711450"/>
            <a:ext cx="1120775" cy="3352800"/>
          </a:xfrm>
          <a:prstGeom prst="line">
            <a:avLst/>
          </a:prstGeom>
          <a:noFill/>
          <a:ln w="28575">
            <a:solidFill>
              <a:srgbClr val="FF0000"/>
            </a:solidFill>
            <a:round/>
            <a:headEnd/>
            <a:tailEnd/>
          </a:ln>
        </p:spPr>
        <p:txBody>
          <a:bodyPr wrap="none" anchor="ctr"/>
          <a:lstStyle/>
          <a:p>
            <a:endParaRPr lang="en-US"/>
          </a:p>
        </p:txBody>
      </p:sp>
      <p:sp>
        <p:nvSpPr>
          <p:cNvPr id="25650" name="Oval 50"/>
          <p:cNvSpPr>
            <a:spLocks noChangeArrowheads="1"/>
          </p:cNvSpPr>
          <p:nvPr/>
        </p:nvSpPr>
        <p:spPr bwMode="auto">
          <a:xfrm>
            <a:off x="5534025" y="4311650"/>
            <a:ext cx="144463" cy="144463"/>
          </a:xfrm>
          <a:prstGeom prst="ellipse">
            <a:avLst/>
          </a:prstGeom>
          <a:solidFill>
            <a:srgbClr val="FF0000"/>
          </a:solidFill>
          <a:ln w="9525">
            <a:solidFill>
              <a:schemeClr val="tx1"/>
            </a:solidFill>
            <a:round/>
            <a:headEnd/>
            <a:tailEnd/>
          </a:ln>
        </p:spPr>
        <p:txBody>
          <a:bodyPr wrap="none" anchor="ctr"/>
          <a:lstStyle/>
          <a:p>
            <a:endParaRPr lang="en-US"/>
          </a:p>
        </p:txBody>
      </p:sp>
      <p:sp>
        <p:nvSpPr>
          <p:cNvPr id="50" name="Slide Number Placeholder 49"/>
          <p:cNvSpPr>
            <a:spLocks noGrp="1"/>
          </p:cNvSpPr>
          <p:nvPr>
            <p:ph type="sldNum" sz="quarter" idx="12"/>
          </p:nvPr>
        </p:nvSpPr>
        <p:spPr/>
        <p:txBody>
          <a:bodyPr/>
          <a:lstStyle/>
          <a:p>
            <a:pPr>
              <a:defRPr/>
            </a:pPr>
            <a:fld id="{0A3695DE-2557-4EB6-87BE-2DCF52FD1997}" type="slidenum">
              <a:rPr lang="en-US" smtClean="0"/>
              <a:pPr>
                <a:defRPr/>
              </a:pPr>
              <a:t>59</a:t>
            </a:fld>
            <a:endParaRPr lang="en-US"/>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17"/>
                                        </p:tgtEl>
                                        <p:attrNameLst>
                                          <p:attrName>style.visibility</p:attrName>
                                        </p:attrNameLst>
                                      </p:cBhvr>
                                      <p:to>
                                        <p:strVal val="visible"/>
                                      </p:to>
                                    </p:set>
                                    <p:anim calcmode="lin" valueType="num">
                                      <p:cBhvr additive="base">
                                        <p:cTn id="7" dur="500" fill="hold"/>
                                        <p:tgtEl>
                                          <p:spTgt spid="25617"/>
                                        </p:tgtEl>
                                        <p:attrNameLst>
                                          <p:attrName>ppt_x</p:attrName>
                                        </p:attrNameLst>
                                      </p:cBhvr>
                                      <p:tavLst>
                                        <p:tav tm="0">
                                          <p:val>
                                            <p:strVal val="0-#ppt_w/2"/>
                                          </p:val>
                                        </p:tav>
                                        <p:tav tm="100000">
                                          <p:val>
                                            <p:strVal val="#ppt_x"/>
                                          </p:val>
                                        </p:tav>
                                      </p:tavLst>
                                    </p:anim>
                                    <p:anim calcmode="lin" valueType="num">
                                      <p:cBhvr additive="base">
                                        <p:cTn id="8" dur="500" fill="hold"/>
                                        <p:tgtEl>
                                          <p:spTgt spid="256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613"/>
                                        </p:tgtEl>
                                        <p:attrNameLst>
                                          <p:attrName>style.visibility</p:attrName>
                                        </p:attrNameLst>
                                      </p:cBhvr>
                                      <p:to>
                                        <p:strVal val="visible"/>
                                      </p:to>
                                    </p:set>
                                    <p:anim calcmode="lin" valueType="num">
                                      <p:cBhvr additive="base">
                                        <p:cTn id="12" dur="500" fill="hold"/>
                                        <p:tgtEl>
                                          <p:spTgt spid="25613"/>
                                        </p:tgtEl>
                                        <p:attrNameLst>
                                          <p:attrName>ppt_x</p:attrName>
                                        </p:attrNameLst>
                                      </p:cBhvr>
                                      <p:tavLst>
                                        <p:tav tm="0">
                                          <p:val>
                                            <p:strVal val="0-#ppt_w/2"/>
                                          </p:val>
                                        </p:tav>
                                        <p:tav tm="100000">
                                          <p:val>
                                            <p:strVal val="#ppt_x"/>
                                          </p:val>
                                        </p:tav>
                                      </p:tavLst>
                                    </p:anim>
                                    <p:anim calcmode="lin" valueType="num">
                                      <p:cBhvr additive="base">
                                        <p:cTn id="13" dur="500" fill="hold"/>
                                        <p:tgtEl>
                                          <p:spTgt spid="256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5614"/>
                                        </p:tgtEl>
                                        <p:attrNameLst>
                                          <p:attrName>style.visibility</p:attrName>
                                        </p:attrNameLst>
                                      </p:cBhvr>
                                      <p:to>
                                        <p:strVal val="visible"/>
                                      </p:to>
                                    </p:set>
                                    <p:anim calcmode="lin" valueType="num">
                                      <p:cBhvr additive="base">
                                        <p:cTn id="18" dur="500" fill="hold"/>
                                        <p:tgtEl>
                                          <p:spTgt spid="25614"/>
                                        </p:tgtEl>
                                        <p:attrNameLst>
                                          <p:attrName>ppt_x</p:attrName>
                                        </p:attrNameLst>
                                      </p:cBhvr>
                                      <p:tavLst>
                                        <p:tav tm="0">
                                          <p:val>
                                            <p:strVal val="0-#ppt_w/2"/>
                                          </p:val>
                                        </p:tav>
                                        <p:tav tm="100000">
                                          <p:val>
                                            <p:strVal val="#ppt_x"/>
                                          </p:val>
                                        </p:tav>
                                      </p:tavLst>
                                    </p:anim>
                                    <p:anim calcmode="lin" valueType="num">
                                      <p:cBhvr additive="base">
                                        <p:cTn id="19" dur="500" fill="hold"/>
                                        <p:tgtEl>
                                          <p:spTgt spid="256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25608"/>
                                        </p:tgtEl>
                                        <p:attrNameLst>
                                          <p:attrName>style.visibility</p:attrName>
                                        </p:attrNameLst>
                                      </p:cBhvr>
                                      <p:to>
                                        <p:strVal val="visible"/>
                                      </p:to>
                                    </p:set>
                                    <p:anim calcmode="lin" valueType="num">
                                      <p:cBhvr additive="base">
                                        <p:cTn id="24" dur="500" fill="hold"/>
                                        <p:tgtEl>
                                          <p:spTgt spid="25608"/>
                                        </p:tgtEl>
                                        <p:attrNameLst>
                                          <p:attrName>ppt_x</p:attrName>
                                        </p:attrNameLst>
                                      </p:cBhvr>
                                      <p:tavLst>
                                        <p:tav tm="0">
                                          <p:val>
                                            <p:strVal val="0-#ppt_w/2"/>
                                          </p:val>
                                        </p:tav>
                                        <p:tav tm="100000">
                                          <p:val>
                                            <p:strVal val="#ppt_x"/>
                                          </p:val>
                                        </p:tav>
                                      </p:tavLst>
                                    </p:anim>
                                    <p:anim calcmode="lin" valueType="num">
                                      <p:cBhvr additive="base">
                                        <p:cTn id="25" dur="500" fill="hold"/>
                                        <p:tgtEl>
                                          <p:spTgt spid="2560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12" fill="hold" grpId="0" nodeType="afterEffect">
                                  <p:stCondLst>
                                    <p:cond delay="0"/>
                                  </p:stCondLst>
                                  <p:childTnLst>
                                    <p:set>
                                      <p:cBhvr>
                                        <p:cTn id="28" dur="1" fill="hold">
                                          <p:stCondLst>
                                            <p:cond delay="0"/>
                                          </p:stCondLst>
                                        </p:cTn>
                                        <p:tgtEl>
                                          <p:spTgt spid="25611"/>
                                        </p:tgtEl>
                                        <p:attrNameLst>
                                          <p:attrName>style.visibility</p:attrName>
                                        </p:attrNameLst>
                                      </p:cBhvr>
                                      <p:to>
                                        <p:strVal val="visible"/>
                                      </p:to>
                                    </p:set>
                                    <p:anim calcmode="lin" valueType="num">
                                      <p:cBhvr additive="base">
                                        <p:cTn id="29" dur="500" fill="hold"/>
                                        <p:tgtEl>
                                          <p:spTgt spid="25611"/>
                                        </p:tgtEl>
                                        <p:attrNameLst>
                                          <p:attrName>ppt_x</p:attrName>
                                        </p:attrNameLst>
                                      </p:cBhvr>
                                      <p:tavLst>
                                        <p:tav tm="0">
                                          <p:val>
                                            <p:strVal val="0-#ppt_w/2"/>
                                          </p:val>
                                        </p:tav>
                                        <p:tav tm="100000">
                                          <p:val>
                                            <p:strVal val="#ppt_x"/>
                                          </p:val>
                                        </p:tav>
                                      </p:tavLst>
                                    </p:anim>
                                    <p:anim calcmode="lin" valueType="num">
                                      <p:cBhvr additive="base">
                                        <p:cTn id="30" dur="500" fill="hold"/>
                                        <p:tgtEl>
                                          <p:spTgt spid="256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5616"/>
                                        </p:tgtEl>
                                        <p:attrNameLst>
                                          <p:attrName>style.visibility</p:attrName>
                                        </p:attrNameLst>
                                      </p:cBhvr>
                                      <p:to>
                                        <p:strVal val="visible"/>
                                      </p:to>
                                    </p:set>
                                    <p:anim calcmode="lin" valueType="num">
                                      <p:cBhvr additive="base">
                                        <p:cTn id="35" dur="500" fill="hold"/>
                                        <p:tgtEl>
                                          <p:spTgt spid="25616"/>
                                        </p:tgtEl>
                                        <p:attrNameLst>
                                          <p:attrName>ppt_x</p:attrName>
                                        </p:attrNameLst>
                                      </p:cBhvr>
                                      <p:tavLst>
                                        <p:tav tm="0">
                                          <p:val>
                                            <p:strVal val="0-#ppt_w/2"/>
                                          </p:val>
                                        </p:tav>
                                        <p:tav tm="100000">
                                          <p:val>
                                            <p:strVal val="#ppt_x"/>
                                          </p:val>
                                        </p:tav>
                                      </p:tavLst>
                                    </p:anim>
                                    <p:anim calcmode="lin" valueType="num">
                                      <p:cBhvr additive="base">
                                        <p:cTn id="36" dur="500" fill="hold"/>
                                        <p:tgtEl>
                                          <p:spTgt spid="256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25607"/>
                                        </p:tgtEl>
                                        <p:attrNameLst>
                                          <p:attrName>style.visibility</p:attrName>
                                        </p:attrNameLst>
                                      </p:cBhvr>
                                      <p:to>
                                        <p:strVal val="visible"/>
                                      </p:to>
                                    </p:set>
                                    <p:anim calcmode="lin" valueType="num">
                                      <p:cBhvr additive="base">
                                        <p:cTn id="41" dur="500" fill="hold"/>
                                        <p:tgtEl>
                                          <p:spTgt spid="25607"/>
                                        </p:tgtEl>
                                        <p:attrNameLst>
                                          <p:attrName>ppt_x</p:attrName>
                                        </p:attrNameLst>
                                      </p:cBhvr>
                                      <p:tavLst>
                                        <p:tav tm="0">
                                          <p:val>
                                            <p:strVal val="#ppt_x"/>
                                          </p:val>
                                        </p:tav>
                                        <p:tav tm="100000">
                                          <p:val>
                                            <p:strVal val="#ppt_x"/>
                                          </p:val>
                                        </p:tav>
                                      </p:tavLst>
                                    </p:anim>
                                    <p:anim calcmode="lin" valueType="num">
                                      <p:cBhvr additive="base">
                                        <p:cTn id="42" dur="500" fill="hold"/>
                                        <p:tgtEl>
                                          <p:spTgt spid="25607"/>
                                        </p:tgtEl>
                                        <p:attrNameLst>
                                          <p:attrName>ppt_y</p:attrName>
                                        </p:attrNameLst>
                                      </p:cBhvr>
                                      <p:tavLst>
                                        <p:tav tm="0">
                                          <p:val>
                                            <p:strVal val="0-#ppt_h/2"/>
                                          </p:val>
                                        </p:tav>
                                        <p:tav tm="100000">
                                          <p:val>
                                            <p:strVal val="#ppt_y"/>
                                          </p:val>
                                        </p:tav>
                                      </p:tavLst>
                                    </p:anim>
                                  </p:childTnLst>
                                </p:cTn>
                              </p:par>
                            </p:childTnLst>
                          </p:cTn>
                        </p:par>
                        <p:par>
                          <p:cTn id="43" fill="hold">
                            <p:stCondLst>
                              <p:cond delay="500"/>
                            </p:stCondLst>
                            <p:childTnLst>
                              <p:par>
                                <p:cTn id="44" presetID="2" presetClass="entr" presetSubtype="1" fill="hold" grpId="0" nodeType="afterEffect">
                                  <p:stCondLst>
                                    <p:cond delay="0"/>
                                  </p:stCondLst>
                                  <p:childTnLst>
                                    <p:set>
                                      <p:cBhvr>
                                        <p:cTn id="45" dur="1" fill="hold">
                                          <p:stCondLst>
                                            <p:cond delay="0"/>
                                          </p:stCondLst>
                                        </p:cTn>
                                        <p:tgtEl>
                                          <p:spTgt spid="25609"/>
                                        </p:tgtEl>
                                        <p:attrNameLst>
                                          <p:attrName>style.visibility</p:attrName>
                                        </p:attrNameLst>
                                      </p:cBhvr>
                                      <p:to>
                                        <p:strVal val="visible"/>
                                      </p:to>
                                    </p:set>
                                    <p:anim calcmode="lin" valueType="num">
                                      <p:cBhvr additive="base">
                                        <p:cTn id="46" dur="500" fill="hold"/>
                                        <p:tgtEl>
                                          <p:spTgt spid="25609"/>
                                        </p:tgtEl>
                                        <p:attrNameLst>
                                          <p:attrName>ppt_x</p:attrName>
                                        </p:attrNameLst>
                                      </p:cBhvr>
                                      <p:tavLst>
                                        <p:tav tm="0">
                                          <p:val>
                                            <p:strVal val="#ppt_x"/>
                                          </p:val>
                                        </p:tav>
                                        <p:tav tm="100000">
                                          <p:val>
                                            <p:strVal val="#ppt_x"/>
                                          </p:val>
                                        </p:tav>
                                      </p:tavLst>
                                    </p:anim>
                                    <p:anim calcmode="lin" valueType="num">
                                      <p:cBhvr additive="base">
                                        <p:cTn id="47" dur="500" fill="hold"/>
                                        <p:tgtEl>
                                          <p:spTgt spid="2560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5615"/>
                                        </p:tgtEl>
                                        <p:attrNameLst>
                                          <p:attrName>style.visibility</p:attrName>
                                        </p:attrNameLst>
                                      </p:cBhvr>
                                      <p:to>
                                        <p:strVal val="visible"/>
                                      </p:to>
                                    </p:set>
                                    <p:anim calcmode="lin" valueType="num">
                                      <p:cBhvr additive="base">
                                        <p:cTn id="52" dur="500" fill="hold"/>
                                        <p:tgtEl>
                                          <p:spTgt spid="25615"/>
                                        </p:tgtEl>
                                        <p:attrNameLst>
                                          <p:attrName>ppt_x</p:attrName>
                                        </p:attrNameLst>
                                      </p:cBhvr>
                                      <p:tavLst>
                                        <p:tav tm="0">
                                          <p:val>
                                            <p:strVal val="0-#ppt_w/2"/>
                                          </p:val>
                                        </p:tav>
                                        <p:tav tm="100000">
                                          <p:val>
                                            <p:strVal val="#ppt_x"/>
                                          </p:val>
                                        </p:tav>
                                      </p:tavLst>
                                    </p:anim>
                                    <p:anim calcmode="lin" valueType="num">
                                      <p:cBhvr additive="base">
                                        <p:cTn id="53" dur="500" fill="hold"/>
                                        <p:tgtEl>
                                          <p:spTgt spid="25615"/>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5619"/>
                                        </p:tgtEl>
                                        <p:attrNameLst>
                                          <p:attrName>style.visibility</p:attrName>
                                        </p:attrNameLst>
                                      </p:cBhvr>
                                      <p:to>
                                        <p:strVal val="visible"/>
                                      </p:to>
                                    </p:set>
                                    <p:anim calcmode="lin" valueType="num">
                                      <p:cBhvr additive="base">
                                        <p:cTn id="58" dur="500" fill="hold"/>
                                        <p:tgtEl>
                                          <p:spTgt spid="25619"/>
                                        </p:tgtEl>
                                        <p:attrNameLst>
                                          <p:attrName>ppt_x</p:attrName>
                                        </p:attrNameLst>
                                      </p:cBhvr>
                                      <p:tavLst>
                                        <p:tav tm="0">
                                          <p:val>
                                            <p:strVal val="0-#ppt_w/2"/>
                                          </p:val>
                                        </p:tav>
                                        <p:tav tm="100000">
                                          <p:val>
                                            <p:strVal val="#ppt_x"/>
                                          </p:val>
                                        </p:tav>
                                      </p:tavLst>
                                    </p:anim>
                                    <p:anim calcmode="lin" valueType="num">
                                      <p:cBhvr additive="base">
                                        <p:cTn id="59" dur="500" fill="hold"/>
                                        <p:tgtEl>
                                          <p:spTgt spid="25619"/>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2" presetClass="entr" presetSubtype="8" fill="hold" grpId="0" nodeType="afterEffect">
                                  <p:stCondLst>
                                    <p:cond delay="0"/>
                                  </p:stCondLst>
                                  <p:childTnLst>
                                    <p:set>
                                      <p:cBhvr>
                                        <p:cTn id="62" dur="1" fill="hold">
                                          <p:stCondLst>
                                            <p:cond delay="0"/>
                                          </p:stCondLst>
                                        </p:cTn>
                                        <p:tgtEl>
                                          <p:spTgt spid="25610"/>
                                        </p:tgtEl>
                                        <p:attrNameLst>
                                          <p:attrName>style.visibility</p:attrName>
                                        </p:attrNameLst>
                                      </p:cBhvr>
                                      <p:to>
                                        <p:strVal val="visible"/>
                                      </p:to>
                                    </p:set>
                                    <p:anim calcmode="lin" valueType="num">
                                      <p:cBhvr additive="base">
                                        <p:cTn id="63" dur="500" fill="hold"/>
                                        <p:tgtEl>
                                          <p:spTgt spid="25610"/>
                                        </p:tgtEl>
                                        <p:attrNameLst>
                                          <p:attrName>ppt_x</p:attrName>
                                        </p:attrNameLst>
                                      </p:cBhvr>
                                      <p:tavLst>
                                        <p:tav tm="0">
                                          <p:val>
                                            <p:strVal val="0-#ppt_w/2"/>
                                          </p:val>
                                        </p:tav>
                                        <p:tav tm="100000">
                                          <p:val>
                                            <p:strVal val="#ppt_x"/>
                                          </p:val>
                                        </p:tav>
                                      </p:tavLst>
                                    </p:anim>
                                    <p:anim calcmode="lin" valueType="num">
                                      <p:cBhvr additive="base">
                                        <p:cTn id="64" dur="500" fill="hold"/>
                                        <p:tgtEl>
                                          <p:spTgt spid="2561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dissolve">
                                      <p:cBhvr>
                                        <p:cTn id="69" dur="500"/>
                                        <p:tgtEl>
                                          <p:spTgt spid="2"/>
                                        </p:tgtEl>
                                      </p:cBhvr>
                                    </p:animEffect>
                                  </p:childTnLst>
                                </p:cTn>
                              </p:par>
                            </p:childTnLst>
                          </p:cTn>
                        </p:par>
                        <p:par>
                          <p:cTn id="70" fill="hold">
                            <p:stCondLst>
                              <p:cond delay="500"/>
                            </p:stCondLst>
                            <p:childTnLst>
                              <p:par>
                                <p:cTn id="71" presetID="9" presetClass="entr" presetSubtype="0" fill="hold" grpId="0" nodeType="afterEffect">
                                  <p:stCondLst>
                                    <p:cond delay="0"/>
                                  </p:stCondLst>
                                  <p:childTnLst>
                                    <p:set>
                                      <p:cBhvr>
                                        <p:cTn id="72" dur="1" fill="hold">
                                          <p:stCondLst>
                                            <p:cond delay="0"/>
                                          </p:stCondLst>
                                        </p:cTn>
                                        <p:tgtEl>
                                          <p:spTgt spid="25612"/>
                                        </p:tgtEl>
                                        <p:attrNameLst>
                                          <p:attrName>style.visibility</p:attrName>
                                        </p:attrNameLst>
                                      </p:cBhvr>
                                      <p:to>
                                        <p:strVal val="visible"/>
                                      </p:to>
                                    </p:set>
                                    <p:animEffect transition="in" filter="dissolve">
                                      <p:cBhvr>
                                        <p:cTn id="73" dur="500"/>
                                        <p:tgtEl>
                                          <p:spTgt spid="25612"/>
                                        </p:tgtEl>
                                      </p:cBhvr>
                                    </p:animEffect>
                                  </p:childTnLst>
                                  <p:subTnLst>
                                    <p:set>
                                      <p:cBhvr override="childStyle">
                                        <p:cTn dur="1" fill="hold" display="0" masterRel="nextClick" afterEffect="1"/>
                                        <p:tgtEl>
                                          <p:spTgt spid="25612"/>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25618"/>
                                        </p:tgtEl>
                                        <p:attrNameLst>
                                          <p:attrName>style.visibility</p:attrName>
                                        </p:attrNameLst>
                                      </p:cBhvr>
                                      <p:to>
                                        <p:strVal val="visible"/>
                                      </p:to>
                                    </p:set>
                                    <p:anim calcmode="lin" valueType="num">
                                      <p:cBhvr additive="base">
                                        <p:cTn id="78" dur="500" fill="hold"/>
                                        <p:tgtEl>
                                          <p:spTgt spid="25618"/>
                                        </p:tgtEl>
                                        <p:attrNameLst>
                                          <p:attrName>ppt_x</p:attrName>
                                        </p:attrNameLst>
                                      </p:cBhvr>
                                      <p:tavLst>
                                        <p:tav tm="0">
                                          <p:val>
                                            <p:strVal val="0-#ppt_w/2"/>
                                          </p:val>
                                        </p:tav>
                                        <p:tav tm="100000">
                                          <p:val>
                                            <p:strVal val="#ppt_x"/>
                                          </p:val>
                                        </p:tav>
                                      </p:tavLst>
                                    </p:anim>
                                    <p:anim calcmode="lin" valueType="num">
                                      <p:cBhvr additive="base">
                                        <p:cTn id="79" dur="500" fill="hold"/>
                                        <p:tgtEl>
                                          <p:spTgt spid="25618"/>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25647"/>
                                        </p:tgtEl>
                                        <p:attrNameLst>
                                          <p:attrName>style.visibility</p:attrName>
                                        </p:attrNameLst>
                                      </p:cBhvr>
                                      <p:to>
                                        <p:strVal val="visible"/>
                                      </p:to>
                                    </p:set>
                                    <p:anim calcmode="lin" valueType="num">
                                      <p:cBhvr additive="base">
                                        <p:cTn id="84" dur="500" fill="hold"/>
                                        <p:tgtEl>
                                          <p:spTgt spid="25647"/>
                                        </p:tgtEl>
                                        <p:attrNameLst>
                                          <p:attrName>ppt_x</p:attrName>
                                        </p:attrNameLst>
                                      </p:cBhvr>
                                      <p:tavLst>
                                        <p:tav tm="0">
                                          <p:val>
                                            <p:strVal val="1+#ppt_w/2"/>
                                          </p:val>
                                        </p:tav>
                                        <p:tav tm="100000">
                                          <p:val>
                                            <p:strVal val="#ppt_x"/>
                                          </p:val>
                                        </p:tav>
                                      </p:tavLst>
                                    </p:anim>
                                    <p:anim calcmode="lin" valueType="num">
                                      <p:cBhvr additive="base">
                                        <p:cTn id="85" dur="500" fill="hold"/>
                                        <p:tgtEl>
                                          <p:spTgt spid="2564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47"/>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25646"/>
                                        </p:tgtEl>
                                        <p:attrNameLst>
                                          <p:attrName>style.visibility</p:attrName>
                                        </p:attrNameLst>
                                      </p:cBhvr>
                                      <p:to>
                                        <p:strVal val="visible"/>
                                      </p:to>
                                    </p:set>
                                    <p:anim calcmode="lin" valueType="num">
                                      <p:cBhvr additive="base">
                                        <p:cTn id="90" dur="500" fill="hold"/>
                                        <p:tgtEl>
                                          <p:spTgt spid="25646"/>
                                        </p:tgtEl>
                                        <p:attrNameLst>
                                          <p:attrName>ppt_x</p:attrName>
                                        </p:attrNameLst>
                                      </p:cBhvr>
                                      <p:tavLst>
                                        <p:tav tm="0">
                                          <p:val>
                                            <p:strVal val="1+#ppt_w/2"/>
                                          </p:val>
                                        </p:tav>
                                        <p:tav tm="100000">
                                          <p:val>
                                            <p:strVal val="#ppt_x"/>
                                          </p:val>
                                        </p:tav>
                                      </p:tavLst>
                                    </p:anim>
                                    <p:anim calcmode="lin" valueType="num">
                                      <p:cBhvr additive="base">
                                        <p:cTn id="91" dur="500" fill="hold"/>
                                        <p:tgtEl>
                                          <p:spTgt spid="2564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46"/>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25648"/>
                                        </p:tgtEl>
                                        <p:attrNameLst>
                                          <p:attrName>style.visibility</p:attrName>
                                        </p:attrNameLst>
                                      </p:cBhvr>
                                      <p:to>
                                        <p:strVal val="visible"/>
                                      </p:to>
                                    </p:set>
                                    <p:anim calcmode="lin" valueType="num">
                                      <p:cBhvr additive="base">
                                        <p:cTn id="96" dur="500" fill="hold"/>
                                        <p:tgtEl>
                                          <p:spTgt spid="25648"/>
                                        </p:tgtEl>
                                        <p:attrNameLst>
                                          <p:attrName>ppt_x</p:attrName>
                                        </p:attrNameLst>
                                      </p:cBhvr>
                                      <p:tavLst>
                                        <p:tav tm="0">
                                          <p:val>
                                            <p:strVal val="1+#ppt_w/2"/>
                                          </p:val>
                                        </p:tav>
                                        <p:tav tm="100000">
                                          <p:val>
                                            <p:strVal val="#ppt_x"/>
                                          </p:val>
                                        </p:tav>
                                      </p:tavLst>
                                    </p:anim>
                                    <p:anim calcmode="lin" valueType="num">
                                      <p:cBhvr additive="base">
                                        <p:cTn id="97" dur="500" fill="hold"/>
                                        <p:tgtEl>
                                          <p:spTgt spid="2564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48"/>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25649"/>
                                        </p:tgtEl>
                                        <p:attrNameLst>
                                          <p:attrName>style.visibility</p:attrName>
                                        </p:attrNameLst>
                                      </p:cBhvr>
                                      <p:to>
                                        <p:strVal val="visible"/>
                                      </p:to>
                                    </p:set>
                                    <p:anim calcmode="lin" valueType="num">
                                      <p:cBhvr additive="base">
                                        <p:cTn id="102" dur="500" fill="hold"/>
                                        <p:tgtEl>
                                          <p:spTgt spid="25649"/>
                                        </p:tgtEl>
                                        <p:attrNameLst>
                                          <p:attrName>ppt_x</p:attrName>
                                        </p:attrNameLst>
                                      </p:cBhvr>
                                      <p:tavLst>
                                        <p:tav tm="0">
                                          <p:val>
                                            <p:strVal val="1+#ppt_w/2"/>
                                          </p:val>
                                        </p:tav>
                                        <p:tav tm="100000">
                                          <p:val>
                                            <p:strVal val="#ppt_x"/>
                                          </p:val>
                                        </p:tav>
                                      </p:tavLst>
                                    </p:anim>
                                    <p:anim calcmode="lin" valueType="num">
                                      <p:cBhvr additive="base">
                                        <p:cTn id="103" dur="500" fill="hold"/>
                                        <p:tgtEl>
                                          <p:spTgt spid="25649"/>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12" fill="hold" grpId="0" nodeType="clickEffect">
                                  <p:stCondLst>
                                    <p:cond delay="0"/>
                                  </p:stCondLst>
                                  <p:childTnLst>
                                    <p:set>
                                      <p:cBhvr>
                                        <p:cTn id="107" dur="1" fill="hold">
                                          <p:stCondLst>
                                            <p:cond delay="0"/>
                                          </p:stCondLst>
                                        </p:cTn>
                                        <p:tgtEl>
                                          <p:spTgt spid="25650"/>
                                        </p:tgtEl>
                                        <p:attrNameLst>
                                          <p:attrName>style.visibility</p:attrName>
                                        </p:attrNameLst>
                                      </p:cBhvr>
                                      <p:to>
                                        <p:strVal val="visible"/>
                                      </p:to>
                                    </p:set>
                                    <p:anim calcmode="lin" valueType="num">
                                      <p:cBhvr additive="base">
                                        <p:cTn id="108" dur="500" fill="hold"/>
                                        <p:tgtEl>
                                          <p:spTgt spid="25650"/>
                                        </p:tgtEl>
                                        <p:attrNameLst>
                                          <p:attrName>ppt_x</p:attrName>
                                        </p:attrNameLst>
                                      </p:cBhvr>
                                      <p:tavLst>
                                        <p:tav tm="0">
                                          <p:val>
                                            <p:strVal val="0-#ppt_w/2"/>
                                          </p:val>
                                        </p:tav>
                                        <p:tav tm="100000">
                                          <p:val>
                                            <p:strVal val="#ppt_x"/>
                                          </p:val>
                                        </p:tav>
                                      </p:tavLst>
                                    </p:anim>
                                    <p:anim calcmode="lin" valueType="num">
                                      <p:cBhvr additive="base">
                                        <p:cTn id="109" dur="500" fill="hold"/>
                                        <p:tgtEl>
                                          <p:spTgt spid="25650"/>
                                        </p:tgtEl>
                                        <p:attrNameLst>
                                          <p:attrName>ppt_y</p:attrName>
                                        </p:attrNameLst>
                                      </p:cBhvr>
                                      <p:tavLst>
                                        <p:tav tm="0">
                                          <p:val>
                                            <p:strVal val="1+#ppt_h/2"/>
                                          </p:val>
                                        </p:tav>
                                        <p:tav tm="100000">
                                          <p:val>
                                            <p:strVal val="#ppt_y"/>
                                          </p:val>
                                        </p:tav>
                                      </p:tavLst>
                                    </p:anim>
                                  </p:childTnLst>
                                </p:cTn>
                              </p:par>
                            </p:childTnLst>
                          </p:cTn>
                        </p:par>
                        <p:par>
                          <p:cTn id="110" fill="hold">
                            <p:stCondLst>
                              <p:cond delay="500"/>
                            </p:stCondLst>
                            <p:childTnLst>
                              <p:par>
                                <p:cTn id="111" presetID="2" presetClass="entr" presetSubtype="12" fill="hold" grpId="0" nodeType="afterEffect">
                                  <p:stCondLst>
                                    <p:cond delay="0"/>
                                  </p:stCondLst>
                                  <p:childTnLst>
                                    <p:set>
                                      <p:cBhvr>
                                        <p:cTn id="112" dur="1" fill="hold">
                                          <p:stCondLst>
                                            <p:cond delay="0"/>
                                          </p:stCondLst>
                                        </p:cTn>
                                        <p:tgtEl>
                                          <p:spTgt spid="25620"/>
                                        </p:tgtEl>
                                        <p:attrNameLst>
                                          <p:attrName>style.visibility</p:attrName>
                                        </p:attrNameLst>
                                      </p:cBhvr>
                                      <p:to>
                                        <p:strVal val="visible"/>
                                      </p:to>
                                    </p:set>
                                    <p:anim calcmode="lin" valueType="num">
                                      <p:cBhvr additive="base">
                                        <p:cTn id="113" dur="500" fill="hold"/>
                                        <p:tgtEl>
                                          <p:spTgt spid="25620"/>
                                        </p:tgtEl>
                                        <p:attrNameLst>
                                          <p:attrName>ppt_x</p:attrName>
                                        </p:attrNameLst>
                                      </p:cBhvr>
                                      <p:tavLst>
                                        <p:tav tm="0">
                                          <p:val>
                                            <p:strVal val="0-#ppt_w/2"/>
                                          </p:val>
                                        </p:tav>
                                        <p:tav tm="100000">
                                          <p:val>
                                            <p:strVal val="#ppt_x"/>
                                          </p:val>
                                        </p:tav>
                                      </p:tavLst>
                                    </p:anim>
                                    <p:anim calcmode="lin" valueType="num">
                                      <p:cBhvr additive="base">
                                        <p:cTn id="114" dur="500" fill="hold"/>
                                        <p:tgtEl>
                                          <p:spTgt spid="25620"/>
                                        </p:tgtEl>
                                        <p:attrNameLst>
                                          <p:attrName>ppt_y</p:attrName>
                                        </p:attrNameLst>
                                      </p:cBhvr>
                                      <p:tavLst>
                                        <p:tav tm="0">
                                          <p:val>
                                            <p:strVal val="1+#ppt_h/2"/>
                                          </p:val>
                                        </p:tav>
                                        <p:tav tm="100000">
                                          <p:val>
                                            <p:strVal val="#ppt_y"/>
                                          </p:val>
                                        </p:tav>
                                      </p:tavLst>
                                    </p:anim>
                                  </p:childTnLst>
                                </p:cTn>
                              </p:par>
                            </p:childTnLst>
                          </p:cTn>
                        </p:par>
                        <p:par>
                          <p:cTn id="115" fill="hold">
                            <p:stCondLst>
                              <p:cond delay="1000"/>
                            </p:stCondLst>
                            <p:childTnLst>
                              <p:par>
                                <p:cTn id="116" presetID="2" presetClass="entr" presetSubtype="12" fill="hold" grpId="0" nodeType="afterEffect">
                                  <p:stCondLst>
                                    <p:cond delay="0"/>
                                  </p:stCondLst>
                                  <p:childTnLst>
                                    <p:set>
                                      <p:cBhvr>
                                        <p:cTn id="117" dur="1" fill="hold">
                                          <p:stCondLst>
                                            <p:cond delay="0"/>
                                          </p:stCondLst>
                                        </p:cTn>
                                        <p:tgtEl>
                                          <p:spTgt spid="25621"/>
                                        </p:tgtEl>
                                        <p:attrNameLst>
                                          <p:attrName>style.visibility</p:attrName>
                                        </p:attrNameLst>
                                      </p:cBhvr>
                                      <p:to>
                                        <p:strVal val="visible"/>
                                      </p:to>
                                    </p:set>
                                    <p:anim calcmode="lin" valueType="num">
                                      <p:cBhvr additive="base">
                                        <p:cTn id="118" dur="500" fill="hold"/>
                                        <p:tgtEl>
                                          <p:spTgt spid="25621"/>
                                        </p:tgtEl>
                                        <p:attrNameLst>
                                          <p:attrName>ppt_x</p:attrName>
                                        </p:attrNameLst>
                                      </p:cBhvr>
                                      <p:tavLst>
                                        <p:tav tm="0">
                                          <p:val>
                                            <p:strVal val="0-#ppt_w/2"/>
                                          </p:val>
                                        </p:tav>
                                        <p:tav tm="100000">
                                          <p:val>
                                            <p:strVal val="#ppt_x"/>
                                          </p:val>
                                        </p:tav>
                                      </p:tavLst>
                                    </p:anim>
                                    <p:anim calcmode="lin" valueType="num">
                                      <p:cBhvr additive="base">
                                        <p:cTn id="119" dur="500" fill="hold"/>
                                        <p:tgtEl>
                                          <p:spTgt spid="256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25608" grpId="0" animBg="1"/>
      <p:bldP spid="25609" grpId="0" animBg="1"/>
      <p:bldP spid="25610" grpId="0" animBg="1"/>
      <p:bldP spid="25611" grpId="0" animBg="1"/>
      <p:bldP spid="25612" grpId="0" autoUpdateAnimBg="0"/>
      <p:bldP spid="25613" grpId="0" autoUpdateAnimBg="0"/>
      <p:bldP spid="25614" grpId="0" autoUpdateAnimBg="0"/>
      <p:bldP spid="25615" grpId="0" autoUpdateAnimBg="0"/>
      <p:bldP spid="25616" grpId="0" autoUpdateAnimBg="0"/>
      <p:bldP spid="25617" grpId="0" autoUpdateAnimBg="0"/>
      <p:bldP spid="25618" grpId="0" autoUpdateAnimBg="0"/>
      <p:bldP spid="25619" grpId="0" animBg="1"/>
      <p:bldP spid="25620" grpId="0" autoUpdateAnimBg="0"/>
      <p:bldP spid="25621" grpId="0" animBg="1"/>
      <p:bldP spid="25646" grpId="0" animBg="1"/>
      <p:bldP spid="25647" grpId="0" animBg="1"/>
      <p:bldP spid="25648" grpId="0" animBg="1"/>
      <p:bldP spid="25649" grpId="0" animBg="1"/>
      <p:bldP spid="256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dirty="0" smtClean="0"/>
              <a:t>Examples of System</a:t>
            </a:r>
            <a:endParaRPr lang="en-US" dirty="0" smtClean="0"/>
          </a:p>
        </p:txBody>
      </p:sp>
      <p:sp>
        <p:nvSpPr>
          <p:cNvPr id="23555" name="Rectangle 3"/>
          <p:cNvSpPr>
            <a:spLocks noGrp="1" noChangeArrowheads="1"/>
          </p:cNvSpPr>
          <p:nvPr>
            <p:ph type="body" idx="1"/>
          </p:nvPr>
        </p:nvSpPr>
        <p:spPr>
          <a:xfrm>
            <a:off x="457200" y="1565275"/>
            <a:ext cx="8229600" cy="4530725"/>
          </a:xfrm>
        </p:spPr>
        <p:txBody>
          <a:bodyPr/>
          <a:lstStyle/>
          <a:p>
            <a:pPr eaLnBrk="1" hangingPunct="1">
              <a:buFont typeface="Wingdings" pitchFamily="2" charset="2"/>
              <a:buNone/>
            </a:pPr>
            <a:r>
              <a:rPr lang="en-US" sz="2000" dirty="0" smtClean="0"/>
              <a:t>	Examples: computer system, a university, respiratory system, river basin, irrigation </a:t>
            </a:r>
            <a:r>
              <a:rPr lang="en-US" sz="2000" dirty="0" smtClean="0"/>
              <a:t>system</a:t>
            </a:r>
          </a:p>
          <a:p>
            <a:pPr eaLnBrk="1" hangingPunct="1">
              <a:buFont typeface="Wingdings" pitchFamily="2" charset="2"/>
              <a:buNone/>
            </a:pPr>
            <a:endParaRPr lang="en-US" sz="2000" dirty="0" smtClean="0"/>
          </a:p>
          <a:p>
            <a:pPr eaLnBrk="1" hangingPunct="1">
              <a:buFont typeface="Wingdings" pitchFamily="2" charset="2"/>
              <a:buNone/>
            </a:pPr>
            <a:r>
              <a:rPr lang="en-US" sz="2000" dirty="0" smtClean="0"/>
              <a:t>For each of above system: List the each of the element:</a:t>
            </a:r>
          </a:p>
          <a:p>
            <a:pPr eaLnBrk="1" hangingPunct="1">
              <a:buFont typeface="Wingdings" pitchFamily="2" charset="2"/>
              <a:buNone/>
            </a:pPr>
            <a:endParaRPr lang="en-US" sz="2000" dirty="0" smtClean="0"/>
          </a:p>
          <a:p>
            <a:pPr eaLnBrk="1" hangingPunct="1">
              <a:buFont typeface="Wingdings" pitchFamily="2" charset="2"/>
              <a:buNone/>
            </a:pPr>
            <a:r>
              <a:rPr lang="en-US" sz="2000" dirty="0" smtClean="0"/>
              <a:t>System Name:______________</a:t>
            </a:r>
            <a:endParaRPr lang="en-US" sz="2000" dirty="0" smtClean="0"/>
          </a:p>
          <a:p>
            <a:pPr eaLnBrk="1" hangingPunct="1">
              <a:buFont typeface="Wingdings" pitchFamily="2" charset="2"/>
              <a:buNone/>
            </a:pPr>
            <a:r>
              <a:rPr lang="en-US" sz="2000" dirty="0" smtClean="0"/>
              <a:t>Input: ????</a:t>
            </a:r>
          </a:p>
          <a:p>
            <a:pPr eaLnBrk="1" hangingPunct="1">
              <a:buFont typeface="Wingdings" pitchFamily="2" charset="2"/>
              <a:buNone/>
            </a:pPr>
            <a:r>
              <a:rPr lang="en-US" sz="2000" dirty="0" smtClean="0"/>
              <a:t>Output: ???</a:t>
            </a:r>
          </a:p>
          <a:p>
            <a:pPr eaLnBrk="1" hangingPunct="1">
              <a:buFont typeface="Wingdings" pitchFamily="2" charset="2"/>
              <a:buNone/>
            </a:pPr>
            <a:r>
              <a:rPr lang="en-US" sz="2000" dirty="0" smtClean="0"/>
              <a:t>Processes:???</a:t>
            </a:r>
          </a:p>
          <a:p>
            <a:pPr eaLnBrk="1" hangingPunct="1">
              <a:buFont typeface="Wingdings" pitchFamily="2" charset="2"/>
              <a:buNone/>
            </a:pPr>
            <a:r>
              <a:rPr lang="en-US" sz="2000" dirty="0" smtClean="0"/>
              <a:t>Constraints:???</a:t>
            </a:r>
          </a:p>
          <a:p>
            <a:pPr eaLnBrk="1" hangingPunct="1">
              <a:buNone/>
            </a:pPr>
            <a:r>
              <a:rPr lang="en-US" sz="2000" dirty="0" smtClean="0"/>
              <a:t>Feedback:???</a:t>
            </a:r>
          </a:p>
          <a:p>
            <a:pPr eaLnBrk="1" hangingPunct="1">
              <a:buFont typeface="Wingdings" pitchFamily="2" charset="2"/>
              <a:buNone/>
            </a:pPr>
            <a:r>
              <a:rPr lang="en-US" sz="2000" dirty="0" smtClean="0"/>
              <a:t>Boundary: ???</a:t>
            </a:r>
          </a:p>
          <a:p>
            <a:pPr eaLnBrk="1" hangingPunct="1">
              <a:buFont typeface="Wingdings" pitchFamily="2" charset="2"/>
              <a:buNone/>
            </a:pPr>
            <a:r>
              <a:rPr lang="en-US" sz="2000" dirty="0" smtClean="0"/>
              <a:t>Environment:???</a:t>
            </a:r>
          </a:p>
        </p:txBody>
      </p:sp>
      <p:sp>
        <p:nvSpPr>
          <p:cNvPr id="5" name="Slide Number Placeholder 4"/>
          <p:cNvSpPr>
            <a:spLocks noGrp="1"/>
          </p:cNvSpPr>
          <p:nvPr>
            <p:ph type="sldNum" sz="quarter" idx="12"/>
          </p:nvPr>
        </p:nvSpPr>
        <p:spPr/>
        <p:txBody>
          <a:bodyPr/>
          <a:lstStyle/>
          <a:p>
            <a:pPr>
              <a:defRPr/>
            </a:pPr>
            <a:fld id="{FB6391DF-1079-4C40-B73D-F6E66BF99B94}"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600" smtClean="0"/>
              <a:t>What do we Interpret from the Graphical Method?</a:t>
            </a:r>
          </a:p>
        </p:txBody>
      </p:sp>
      <p:sp>
        <p:nvSpPr>
          <p:cNvPr id="66563" name="Rectangle 3"/>
          <p:cNvSpPr>
            <a:spLocks noGrp="1" noChangeArrowheads="1"/>
          </p:cNvSpPr>
          <p:nvPr>
            <p:ph type="body" idx="1"/>
          </p:nvPr>
        </p:nvSpPr>
        <p:spPr/>
        <p:txBody>
          <a:bodyPr/>
          <a:lstStyle/>
          <a:p>
            <a:r>
              <a:rPr lang="en-US" smtClean="0"/>
              <a:t>If a solution exists for LP, then it always lies in one of the corner points of the feasible space.</a:t>
            </a:r>
          </a:p>
          <a:p>
            <a:r>
              <a:rPr lang="en-US" smtClean="0"/>
              <a:t>We need to identify all the corner points of the feasible space and determine which among them is the optimal point</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39763" y="381000"/>
            <a:ext cx="7810500" cy="584200"/>
          </a:xfrm>
          <a:prstGeom prst="rect">
            <a:avLst/>
          </a:prstGeom>
          <a:noFill/>
          <a:ln w="9525">
            <a:noFill/>
            <a:miter lim="800000"/>
            <a:headEnd/>
            <a:tailEnd/>
          </a:ln>
        </p:spPr>
        <p:txBody>
          <a:bodyPr>
            <a:spAutoFit/>
          </a:bodyPr>
          <a:lstStyle/>
          <a:p>
            <a:pPr algn="ctr"/>
            <a:r>
              <a:rPr lang="en-US" sz="3200" b="1"/>
              <a:t>Extending to Higher Dimensions ….</a:t>
            </a:r>
          </a:p>
        </p:txBody>
      </p:sp>
      <p:sp>
        <p:nvSpPr>
          <p:cNvPr id="67587" name="Line 3"/>
          <p:cNvSpPr>
            <a:spLocks noChangeShapeType="1"/>
          </p:cNvSpPr>
          <p:nvPr/>
        </p:nvSpPr>
        <p:spPr bwMode="auto">
          <a:xfrm>
            <a:off x="2701925" y="2647950"/>
            <a:ext cx="234950" cy="3484563"/>
          </a:xfrm>
          <a:prstGeom prst="line">
            <a:avLst/>
          </a:prstGeom>
          <a:noFill/>
          <a:ln w="28575">
            <a:solidFill>
              <a:schemeClr val="tx1"/>
            </a:solidFill>
            <a:round/>
            <a:headEnd/>
            <a:tailEnd/>
          </a:ln>
        </p:spPr>
        <p:txBody>
          <a:bodyPr wrap="none" anchor="ctr"/>
          <a:lstStyle/>
          <a:p>
            <a:endParaRPr lang="en-US"/>
          </a:p>
        </p:txBody>
      </p:sp>
      <p:sp>
        <p:nvSpPr>
          <p:cNvPr id="67588" name="Line 4"/>
          <p:cNvSpPr>
            <a:spLocks noChangeShapeType="1"/>
          </p:cNvSpPr>
          <p:nvPr/>
        </p:nvSpPr>
        <p:spPr bwMode="auto">
          <a:xfrm>
            <a:off x="2557463" y="5857875"/>
            <a:ext cx="4697412" cy="0"/>
          </a:xfrm>
          <a:prstGeom prst="line">
            <a:avLst/>
          </a:prstGeom>
          <a:noFill/>
          <a:ln w="28575">
            <a:solidFill>
              <a:schemeClr val="tx1"/>
            </a:solidFill>
            <a:round/>
            <a:headEnd/>
            <a:tailEnd/>
          </a:ln>
        </p:spPr>
        <p:txBody>
          <a:bodyPr wrap="none" anchor="ctr"/>
          <a:lstStyle/>
          <a:p>
            <a:endParaRPr lang="en-US"/>
          </a:p>
        </p:txBody>
      </p:sp>
      <p:sp>
        <p:nvSpPr>
          <p:cNvPr id="67589" name="Line 5"/>
          <p:cNvSpPr>
            <a:spLocks noChangeShapeType="1"/>
          </p:cNvSpPr>
          <p:nvPr/>
        </p:nvSpPr>
        <p:spPr bwMode="auto">
          <a:xfrm flipV="1">
            <a:off x="2714625" y="2244725"/>
            <a:ext cx="2678113" cy="3835400"/>
          </a:xfrm>
          <a:prstGeom prst="line">
            <a:avLst/>
          </a:prstGeom>
          <a:noFill/>
          <a:ln w="28575">
            <a:solidFill>
              <a:schemeClr val="tx1"/>
            </a:solidFill>
            <a:round/>
            <a:headEnd/>
            <a:tailEnd/>
          </a:ln>
        </p:spPr>
        <p:txBody>
          <a:bodyPr wrap="none" anchor="ctr"/>
          <a:lstStyle/>
          <a:p>
            <a:endParaRPr lang="en-US"/>
          </a:p>
        </p:txBody>
      </p:sp>
      <p:sp>
        <p:nvSpPr>
          <p:cNvPr id="27654" name="Freeform 6"/>
          <p:cNvSpPr>
            <a:spLocks/>
          </p:cNvSpPr>
          <p:nvPr/>
        </p:nvSpPr>
        <p:spPr bwMode="auto">
          <a:xfrm>
            <a:off x="2832100" y="3416300"/>
            <a:ext cx="3589338" cy="2517775"/>
          </a:xfrm>
          <a:custGeom>
            <a:avLst/>
            <a:gdLst>
              <a:gd name="T0" fmla="*/ 0 w 2261"/>
              <a:gd name="T1" fmla="*/ 427 h 1586"/>
              <a:gd name="T2" fmla="*/ 642 w 2261"/>
              <a:gd name="T3" fmla="*/ 0 h 1586"/>
              <a:gd name="T4" fmla="*/ 2228 w 2261"/>
              <a:gd name="T5" fmla="*/ 945 h 1586"/>
              <a:gd name="T6" fmla="*/ 2261 w 2261"/>
              <a:gd name="T7" fmla="*/ 1586 h 1586"/>
              <a:gd name="T8" fmla="*/ 518 w 2261"/>
              <a:gd name="T9" fmla="*/ 1586 h 1586"/>
              <a:gd name="T10" fmla="*/ 9 w 2261"/>
              <a:gd name="T11" fmla="*/ 764 h 1586"/>
              <a:gd name="T12" fmla="*/ 0 w 2261"/>
              <a:gd name="T13" fmla="*/ 427 h 1586"/>
              <a:gd name="T14" fmla="*/ 0 60000 65536"/>
              <a:gd name="T15" fmla="*/ 0 60000 65536"/>
              <a:gd name="T16" fmla="*/ 0 60000 65536"/>
              <a:gd name="T17" fmla="*/ 0 60000 65536"/>
              <a:gd name="T18" fmla="*/ 0 60000 65536"/>
              <a:gd name="T19" fmla="*/ 0 60000 65536"/>
              <a:gd name="T20" fmla="*/ 0 60000 65536"/>
              <a:gd name="T21" fmla="*/ 0 w 2261"/>
              <a:gd name="T22" fmla="*/ 0 h 1586"/>
              <a:gd name="T23" fmla="*/ 2261 w 2261"/>
              <a:gd name="T24" fmla="*/ 1586 h 1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1" h="1586">
                <a:moveTo>
                  <a:pt x="0" y="427"/>
                </a:moveTo>
                <a:lnTo>
                  <a:pt x="642" y="0"/>
                </a:lnTo>
                <a:lnTo>
                  <a:pt x="2228" y="945"/>
                </a:lnTo>
                <a:lnTo>
                  <a:pt x="2261" y="1586"/>
                </a:lnTo>
                <a:lnTo>
                  <a:pt x="518" y="1586"/>
                </a:lnTo>
                <a:lnTo>
                  <a:pt x="9" y="764"/>
                </a:lnTo>
                <a:lnTo>
                  <a:pt x="0" y="427"/>
                </a:lnTo>
                <a:close/>
              </a:path>
            </a:pathLst>
          </a:custGeom>
          <a:solidFill>
            <a:srgbClr val="FF0000"/>
          </a:solidFill>
          <a:ln w="9525">
            <a:miter lim="800000"/>
            <a:headEnd/>
            <a:tailEnd/>
          </a:ln>
          <a:scene3d>
            <a:camera prst="legacyObliqueTopRight">
              <a:rot lat="600000" lon="0" rev="0"/>
            </a:camera>
            <a:lightRig rig="legacyNormal4" dir="b"/>
          </a:scene3d>
          <a:sp3d extrusionH="1801800" prstMaterial="legacyMatte">
            <a:bevelT w="13500" h="13500" prst="angle"/>
            <a:bevelB w="13500" h="13500" prst="angle"/>
            <a:extrusionClr>
              <a:srgbClr val="FF0000"/>
            </a:extrusionClr>
          </a:sp3d>
        </p:spPr>
        <p:txBody>
          <a:bodyPr wrap="none" anchor="ctr">
            <a:flatTx/>
          </a:bodyPr>
          <a:lstStyle/>
          <a:p>
            <a:endParaRPr lang="en-US"/>
          </a:p>
        </p:txBody>
      </p:sp>
      <p:sp>
        <p:nvSpPr>
          <p:cNvPr id="7" name="Slide Number Placeholder 6"/>
          <p:cNvSpPr>
            <a:spLocks noGrp="1"/>
          </p:cNvSpPr>
          <p:nvPr>
            <p:ph type="sldNum" sz="quarter" idx="12"/>
          </p:nvPr>
        </p:nvSpPr>
        <p:spPr/>
        <p:txBody>
          <a:bodyPr/>
          <a:lstStyle/>
          <a:p>
            <a:pPr>
              <a:defRPr/>
            </a:pPr>
            <a:fld id="{0A3695DE-2557-4EB6-87BE-2DCF52FD1997}" type="slidenum">
              <a:rPr lang="en-US" smtClean="0"/>
              <a:pPr>
                <a:defRPr/>
              </a:pPr>
              <a:t>61</a:t>
            </a:fld>
            <a:endParaRPr lang="en-US"/>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1+#ppt_w/2"/>
                                          </p:val>
                                        </p:tav>
                                        <p:tav tm="100000">
                                          <p:val>
                                            <p:strVal val="#ppt_x"/>
                                          </p:val>
                                        </p:tav>
                                      </p:tavLst>
                                    </p:anim>
                                    <p:anim calcmode="lin" valueType="num">
                                      <p:cBhvr additive="base">
                                        <p:cTn id="8" dur="500" fill="hold"/>
                                        <p:tgtEl>
                                          <p:spTgt spid="27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Basic Principles</a:t>
            </a:r>
          </a:p>
        </p:txBody>
      </p:sp>
      <p:sp>
        <p:nvSpPr>
          <p:cNvPr id="68611" name="Rectangle 3"/>
          <p:cNvSpPr>
            <a:spLocks noGrp="1" noChangeArrowheads="1"/>
          </p:cNvSpPr>
          <p:nvPr>
            <p:ph type="body" idx="1"/>
          </p:nvPr>
        </p:nvSpPr>
        <p:spPr/>
        <p:txBody>
          <a:bodyPr/>
          <a:lstStyle/>
          <a:p>
            <a:pPr>
              <a:lnSpc>
                <a:spcPct val="80000"/>
              </a:lnSpc>
            </a:pPr>
            <a:r>
              <a:rPr lang="en-US" sz="2800" dirty="0" smtClean="0"/>
              <a:t>The constraints define the geometric shape of the feasible space – a polyhedron</a:t>
            </a:r>
          </a:p>
          <a:p>
            <a:pPr>
              <a:lnSpc>
                <a:spcPct val="80000"/>
              </a:lnSpc>
            </a:pPr>
            <a:r>
              <a:rPr lang="en-US" sz="2800" dirty="0" smtClean="0"/>
              <a:t>The optimal solution lies at one of the corners of this polyhedron</a:t>
            </a:r>
          </a:p>
          <a:p>
            <a:pPr>
              <a:lnSpc>
                <a:spcPct val="80000"/>
              </a:lnSpc>
            </a:pPr>
            <a:r>
              <a:rPr lang="en-US" sz="2800" dirty="0" smtClean="0"/>
              <a:t>We need to identify all the corner points, evaluate the objective function at these points and determine the optimal point</a:t>
            </a:r>
          </a:p>
          <a:p>
            <a:pPr>
              <a:lnSpc>
                <a:spcPct val="80000"/>
              </a:lnSpc>
            </a:pPr>
            <a:r>
              <a:rPr lang="en-US" sz="2800" b="1" dirty="0" smtClean="0"/>
              <a:t>Simplex method </a:t>
            </a:r>
            <a:r>
              <a:rPr lang="en-US" sz="2800" dirty="0" smtClean="0"/>
              <a:t>does this analytically. It moves from one corner point to another corner point until an optimal solution (if exists) is found</a:t>
            </a:r>
          </a:p>
          <a:p>
            <a:pPr>
              <a:lnSpc>
                <a:spcPct val="80000"/>
              </a:lnSpc>
              <a:buFont typeface="Wingdings" pitchFamily="2" charset="2"/>
              <a:buNone/>
            </a:pPr>
            <a:r>
              <a:rPr lang="en-US" sz="2800" dirty="0" smtClean="0"/>
              <a:t>For further reading: </a:t>
            </a:r>
          </a:p>
          <a:p>
            <a:pPr>
              <a:lnSpc>
                <a:spcPct val="80000"/>
              </a:lnSpc>
              <a:buFont typeface="Wingdings" pitchFamily="2" charset="2"/>
              <a:buNone/>
            </a:pPr>
            <a:r>
              <a:rPr lang="en-US" sz="1400" dirty="0" smtClean="0"/>
              <a:t>Introduction to Operations Research By Frederick S. Hillier, Gerald J. Lieberman Published by McGraw-Hill Professional, 2005 ISBN 0073017795, 9780073017792 1088 pages</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Sensitivity Analysis</a:t>
            </a:r>
          </a:p>
        </p:txBody>
      </p:sp>
      <p:sp>
        <p:nvSpPr>
          <p:cNvPr id="29699" name="Rectangle 3"/>
          <p:cNvSpPr>
            <a:spLocks noGrp="1" noChangeArrowheads="1"/>
          </p:cNvSpPr>
          <p:nvPr>
            <p:ph type="body" idx="1"/>
          </p:nvPr>
        </p:nvSpPr>
        <p:spPr/>
        <p:txBody>
          <a:bodyPr/>
          <a:lstStyle/>
          <a:p>
            <a:r>
              <a:rPr lang="en-US" smtClean="0"/>
              <a:t>An exercise to find the effect of the changes in the data of the original LP model on the optimal solution</a:t>
            </a:r>
          </a:p>
          <a:p>
            <a:pPr lvl="1"/>
            <a:r>
              <a:rPr lang="en-US" smtClean="0"/>
              <a:t>Changes may take place in</a:t>
            </a:r>
          </a:p>
          <a:p>
            <a:pPr lvl="2"/>
            <a:r>
              <a:rPr lang="en-US" smtClean="0"/>
              <a:t>Objective function coefficients</a:t>
            </a:r>
          </a:p>
          <a:p>
            <a:pPr lvl="2"/>
            <a:r>
              <a:rPr lang="en-US" smtClean="0"/>
              <a:t>Right hand side values of the constraints</a:t>
            </a:r>
          </a:p>
          <a:p>
            <a:pPr lvl="1"/>
            <a:r>
              <a:rPr lang="en-US" smtClean="0"/>
              <a:t>Identify slack resources and their shadow prices</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2000"/>
                                        <p:tgtEl>
                                          <p:spTgt spid="296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Effect transition="in" filter="fade">
                                      <p:cBhvr>
                                        <p:cTn id="15" dur="2000"/>
                                        <p:tgtEl>
                                          <p:spTgt spid="2969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699">
                                            <p:txEl>
                                              <p:pRg st="2" end="2"/>
                                            </p:txEl>
                                          </p:spTgt>
                                        </p:tgtEl>
                                        <p:attrNameLst>
                                          <p:attrName>style.visibility</p:attrName>
                                        </p:attrNameLst>
                                      </p:cBhvr>
                                      <p:to>
                                        <p:strVal val="visible"/>
                                      </p:to>
                                    </p:set>
                                    <p:animEffect transition="in" filter="fade">
                                      <p:cBhvr>
                                        <p:cTn id="18" dur="2000"/>
                                        <p:tgtEl>
                                          <p:spTgt spid="2969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Effect transition="in" filter="fade">
                                      <p:cBhvr>
                                        <p:cTn id="21" dur="2000"/>
                                        <p:tgtEl>
                                          <p:spTgt spid="2969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699">
                                            <p:txEl>
                                              <p:pRg st="4" end="4"/>
                                            </p:txEl>
                                          </p:spTgt>
                                        </p:tgtEl>
                                        <p:attrNameLst>
                                          <p:attrName>style.visibility</p:attrName>
                                        </p:attrNameLst>
                                      </p:cBhvr>
                                      <p:to>
                                        <p:strVal val="visible"/>
                                      </p:to>
                                    </p:set>
                                    <p:animEffect transition="in" filter="fade">
                                      <p:cBhvr>
                                        <p:cTn id="24" dur="2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81000" y="4343400"/>
            <a:ext cx="8229600" cy="1143000"/>
          </a:xfrm>
        </p:spPr>
        <p:txBody>
          <a:bodyPr/>
          <a:lstStyle/>
          <a:p>
            <a:pPr algn="ctr"/>
            <a:r>
              <a:rPr lang="en-US" smtClean="0"/>
              <a:t>Thank you</a:t>
            </a:r>
          </a:p>
        </p:txBody>
      </p:sp>
      <p:sp>
        <p:nvSpPr>
          <p:cNvPr id="70659" name="Content Placeholder 2"/>
          <p:cNvSpPr>
            <a:spLocks noGrp="1"/>
          </p:cNvSpPr>
          <p:nvPr>
            <p:ph idx="1"/>
          </p:nvPr>
        </p:nvSpPr>
        <p:spPr>
          <a:xfrm>
            <a:off x="457200" y="1600200"/>
            <a:ext cx="8229600" cy="1828800"/>
          </a:xfrm>
        </p:spPr>
        <p:txBody>
          <a:bodyPr/>
          <a:lstStyle/>
          <a:p>
            <a:pPr>
              <a:buFont typeface="Wingdings" pitchFamily="2" charset="2"/>
              <a:buNone/>
            </a:pPr>
            <a:r>
              <a:rPr lang="en-US" smtClean="0"/>
              <a:t>Exercise: </a:t>
            </a:r>
          </a:p>
          <a:p>
            <a:pPr>
              <a:buFont typeface="Wingdings" pitchFamily="2" charset="2"/>
              <a:buNone/>
            </a:pPr>
            <a:r>
              <a:rPr lang="en-US" smtClean="0"/>
              <a:t>	Using graphical method find the optimum solution of Example-1</a:t>
            </a:r>
          </a:p>
        </p:txBody>
      </p:sp>
      <p:sp>
        <p:nvSpPr>
          <p:cNvPr id="70660" name="Slide Number Placeholder 3"/>
          <p:cNvSpPr>
            <a:spLocks noGrp="1"/>
          </p:cNvSpPr>
          <p:nvPr>
            <p:ph type="sldNum" sz="quarter" idx="12"/>
          </p:nvPr>
        </p:nvSpPr>
        <p:spPr>
          <a:noFill/>
        </p:spPr>
        <p:txBody>
          <a:bodyPr/>
          <a:lstStyle/>
          <a:p>
            <a:fld id="{702E1C73-D0E7-44F6-974B-DCFA195D9448}" type="slidenum">
              <a:rPr lang="en-US" smtClean="0">
                <a:latin typeface="Arial" charset="0"/>
              </a:rPr>
              <a:pPr/>
              <a:t>64</a:t>
            </a:fld>
            <a:endParaRPr lang="en-US" smtClean="0">
              <a:latin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228600" y="593725"/>
            <a:ext cx="8077200" cy="1138238"/>
          </a:xfrm>
          <a:prstGeom prst="rect">
            <a:avLst/>
          </a:prstGeom>
          <a:noFill/>
          <a:ln w="9525">
            <a:noFill/>
            <a:miter lim="800000"/>
            <a:headEnd/>
            <a:tailEnd/>
          </a:ln>
        </p:spPr>
        <p:txBody>
          <a:bodyPr>
            <a:spAutoFit/>
          </a:bodyPr>
          <a:lstStyle/>
          <a:p>
            <a:r>
              <a:rPr lang="en-US" sz="4000" b="1"/>
              <a:t>Solution of Example 1</a:t>
            </a:r>
          </a:p>
          <a:p>
            <a:r>
              <a:rPr lang="en-US" sz="2800"/>
              <a:t>(not to be shown to student)</a:t>
            </a:r>
          </a:p>
        </p:txBody>
      </p:sp>
      <p:sp>
        <p:nvSpPr>
          <p:cNvPr id="23585" name="Rectangle 33"/>
          <p:cNvSpPr>
            <a:spLocks noChangeArrowheads="1"/>
          </p:cNvSpPr>
          <p:nvPr/>
        </p:nvSpPr>
        <p:spPr bwMode="auto">
          <a:xfrm>
            <a:off x="1811338" y="5257800"/>
            <a:ext cx="2079625" cy="461963"/>
          </a:xfrm>
          <a:prstGeom prst="rect">
            <a:avLst/>
          </a:prstGeom>
          <a:noFill/>
          <a:ln w="9525">
            <a:noFill/>
            <a:miter lim="800000"/>
            <a:headEnd/>
            <a:tailEnd/>
          </a:ln>
        </p:spPr>
        <p:txBody>
          <a:bodyPr wrap="none">
            <a:spAutoFit/>
          </a:bodyPr>
          <a:lstStyle/>
          <a:p>
            <a:r>
              <a:rPr lang="en-US" sz="2400"/>
              <a:t>X</a:t>
            </a:r>
            <a:r>
              <a:rPr lang="en-US" sz="2400" baseline="-25000"/>
              <a:t>1 </a:t>
            </a:r>
            <a:r>
              <a:rPr lang="en-US" sz="2400">
                <a:latin typeface="Symbol" pitchFamily="18" charset="2"/>
              </a:rPr>
              <a:t>³</a:t>
            </a:r>
            <a:r>
              <a:rPr lang="en-US" sz="2400"/>
              <a:t> 0	, X</a:t>
            </a:r>
            <a:r>
              <a:rPr lang="en-US" sz="2400" baseline="-25000"/>
              <a:t>2 </a:t>
            </a:r>
            <a:r>
              <a:rPr lang="en-US" sz="2400">
                <a:latin typeface="Symbol" pitchFamily="18" charset="2"/>
              </a:rPr>
              <a:t>³</a:t>
            </a:r>
            <a:r>
              <a:rPr lang="en-US" sz="2400"/>
              <a:t> 0</a:t>
            </a:r>
          </a:p>
        </p:txBody>
      </p:sp>
      <p:sp>
        <p:nvSpPr>
          <p:cNvPr id="23586" name="Rectangle 34"/>
          <p:cNvSpPr>
            <a:spLocks noChangeArrowheads="1"/>
          </p:cNvSpPr>
          <p:nvPr/>
        </p:nvSpPr>
        <p:spPr bwMode="auto">
          <a:xfrm>
            <a:off x="1752600" y="3124200"/>
            <a:ext cx="2017713" cy="461963"/>
          </a:xfrm>
          <a:prstGeom prst="rect">
            <a:avLst/>
          </a:prstGeom>
          <a:noFill/>
          <a:ln w="9525">
            <a:noFill/>
            <a:miter lim="800000"/>
            <a:headEnd/>
            <a:tailEnd/>
          </a:ln>
        </p:spPr>
        <p:txBody>
          <a:bodyPr wrap="none">
            <a:spAutoFit/>
          </a:bodyPr>
          <a:lstStyle/>
          <a:p>
            <a:r>
              <a:rPr lang="en-US" sz="2400"/>
              <a:t>X</a:t>
            </a:r>
            <a:r>
              <a:rPr lang="en-US" sz="2400" baseline="-25000"/>
              <a:t>1</a:t>
            </a:r>
            <a:r>
              <a:rPr lang="en-US" sz="2400"/>
              <a:t>+X</a:t>
            </a:r>
            <a:r>
              <a:rPr lang="en-US" sz="2400" baseline="-25000"/>
              <a:t>2</a:t>
            </a:r>
            <a:r>
              <a:rPr lang="en-US" sz="2400">
                <a:latin typeface="Symbol" pitchFamily="18" charset="2"/>
              </a:rPr>
              <a:t> £</a:t>
            </a:r>
            <a:r>
              <a:rPr lang="en-US" sz="2400"/>
              <a:t> 1750</a:t>
            </a:r>
          </a:p>
        </p:txBody>
      </p:sp>
      <p:sp>
        <p:nvSpPr>
          <p:cNvPr id="23589" name="Rectangle 37"/>
          <p:cNvSpPr>
            <a:spLocks noChangeArrowheads="1"/>
          </p:cNvSpPr>
          <p:nvPr/>
        </p:nvSpPr>
        <p:spPr bwMode="auto">
          <a:xfrm>
            <a:off x="23813" y="3119438"/>
            <a:ext cx="2012950" cy="457200"/>
          </a:xfrm>
          <a:prstGeom prst="rect">
            <a:avLst/>
          </a:prstGeom>
          <a:noFill/>
          <a:ln w="9525">
            <a:noFill/>
            <a:miter lim="800000"/>
            <a:headEnd/>
            <a:tailEnd/>
          </a:ln>
        </p:spPr>
        <p:txBody>
          <a:bodyPr wrap="none">
            <a:spAutoFit/>
          </a:bodyPr>
          <a:lstStyle/>
          <a:p>
            <a:r>
              <a:rPr lang="en-US" sz="2400" b="1"/>
              <a:t>Subject to:	</a:t>
            </a:r>
          </a:p>
        </p:txBody>
      </p:sp>
      <p:sp>
        <p:nvSpPr>
          <p:cNvPr id="23590" name="Rectangle 38"/>
          <p:cNvSpPr>
            <a:spLocks noChangeArrowheads="1"/>
          </p:cNvSpPr>
          <p:nvPr/>
        </p:nvSpPr>
        <p:spPr bwMode="auto">
          <a:xfrm>
            <a:off x="0" y="1905000"/>
            <a:ext cx="3729038" cy="461963"/>
          </a:xfrm>
          <a:prstGeom prst="rect">
            <a:avLst/>
          </a:prstGeom>
          <a:noFill/>
          <a:ln w="9525">
            <a:noFill/>
            <a:miter lim="800000"/>
            <a:headEnd/>
            <a:tailEnd/>
          </a:ln>
        </p:spPr>
        <p:txBody>
          <a:bodyPr wrap="none">
            <a:spAutoFit/>
          </a:bodyPr>
          <a:lstStyle/>
          <a:p>
            <a:r>
              <a:rPr lang="en-US" sz="2400" b="1"/>
              <a:t>Maximize  z = 12X</a:t>
            </a:r>
            <a:r>
              <a:rPr lang="en-US" sz="2400" b="1" baseline="-25000"/>
              <a:t>1</a:t>
            </a:r>
            <a:r>
              <a:rPr lang="en-US" sz="2400" b="1"/>
              <a:t> + 9X</a:t>
            </a:r>
            <a:r>
              <a:rPr lang="en-US" sz="2400" b="1" baseline="-25000"/>
              <a:t>2</a:t>
            </a:r>
            <a:endParaRPr lang="en-US" sz="2400" b="1"/>
          </a:p>
        </p:txBody>
      </p:sp>
      <p:sp>
        <p:nvSpPr>
          <p:cNvPr id="50" name="Rectangle 34"/>
          <p:cNvSpPr>
            <a:spLocks noChangeArrowheads="1"/>
          </p:cNvSpPr>
          <p:nvPr/>
        </p:nvSpPr>
        <p:spPr bwMode="auto">
          <a:xfrm>
            <a:off x="1524000" y="3657600"/>
            <a:ext cx="2362200" cy="461963"/>
          </a:xfrm>
          <a:prstGeom prst="rect">
            <a:avLst/>
          </a:prstGeom>
          <a:noFill/>
          <a:ln w="9525">
            <a:noFill/>
            <a:miter lim="800000"/>
            <a:headEnd/>
            <a:tailEnd/>
          </a:ln>
        </p:spPr>
        <p:txBody>
          <a:bodyPr wrap="none">
            <a:spAutoFit/>
          </a:bodyPr>
          <a:lstStyle/>
          <a:p>
            <a:r>
              <a:rPr lang="en-US" sz="2400"/>
              <a:t>4X</a:t>
            </a:r>
            <a:r>
              <a:rPr lang="en-US" sz="2400" baseline="-25000"/>
              <a:t>1</a:t>
            </a:r>
            <a:r>
              <a:rPr lang="en-US" sz="2400"/>
              <a:t>+2X</a:t>
            </a:r>
            <a:r>
              <a:rPr lang="en-US" sz="2400" baseline="-25000"/>
              <a:t>2</a:t>
            </a:r>
            <a:r>
              <a:rPr lang="en-US" sz="2400">
                <a:latin typeface="Symbol" pitchFamily="18" charset="2"/>
              </a:rPr>
              <a:t> £</a:t>
            </a:r>
            <a:r>
              <a:rPr lang="en-US" sz="2400"/>
              <a:t> 4800</a:t>
            </a:r>
          </a:p>
        </p:txBody>
      </p:sp>
      <p:sp>
        <p:nvSpPr>
          <p:cNvPr id="53" name="Rectangle 33"/>
          <p:cNvSpPr>
            <a:spLocks noChangeArrowheads="1"/>
          </p:cNvSpPr>
          <p:nvPr/>
        </p:nvSpPr>
        <p:spPr bwMode="auto">
          <a:xfrm>
            <a:off x="2212975" y="4800600"/>
            <a:ext cx="1577975" cy="461963"/>
          </a:xfrm>
          <a:prstGeom prst="rect">
            <a:avLst/>
          </a:prstGeom>
          <a:noFill/>
          <a:ln w="9525">
            <a:noFill/>
            <a:miter lim="800000"/>
            <a:headEnd/>
            <a:tailEnd/>
          </a:ln>
        </p:spPr>
        <p:txBody>
          <a:bodyPr wrap="none">
            <a:spAutoFit/>
          </a:bodyPr>
          <a:lstStyle/>
          <a:p>
            <a:r>
              <a:rPr lang="en-US" sz="2400"/>
              <a:t>X</a:t>
            </a:r>
            <a:r>
              <a:rPr lang="en-US" sz="2400" baseline="-25000"/>
              <a:t>2 </a:t>
            </a:r>
            <a:r>
              <a:rPr lang="en-US" sz="2400">
                <a:latin typeface="Symbol" pitchFamily="18" charset="2"/>
                <a:sym typeface="Symbol" pitchFamily="18" charset="2"/>
              </a:rPr>
              <a:t></a:t>
            </a:r>
            <a:r>
              <a:rPr lang="en-US" sz="2400">
                <a:latin typeface="Times New Roman" pitchFamily="18" charset="0"/>
                <a:cs typeface="Times New Roman" pitchFamily="18" charset="0"/>
                <a:sym typeface="Symbol" pitchFamily="18" charset="2"/>
              </a:rPr>
              <a:t>≤</a:t>
            </a:r>
            <a:r>
              <a:rPr lang="en-US" sz="2400"/>
              <a:t> 1500</a:t>
            </a:r>
          </a:p>
        </p:txBody>
      </p:sp>
      <p:sp>
        <p:nvSpPr>
          <p:cNvPr id="54" name="Rectangle 33"/>
          <p:cNvSpPr>
            <a:spLocks noChangeArrowheads="1"/>
          </p:cNvSpPr>
          <p:nvPr/>
        </p:nvSpPr>
        <p:spPr bwMode="auto">
          <a:xfrm>
            <a:off x="1828800" y="4200525"/>
            <a:ext cx="2057400" cy="461963"/>
          </a:xfrm>
          <a:prstGeom prst="rect">
            <a:avLst/>
          </a:prstGeom>
          <a:noFill/>
          <a:ln w="9525">
            <a:noFill/>
            <a:miter lim="800000"/>
            <a:headEnd/>
            <a:tailEnd/>
          </a:ln>
        </p:spPr>
        <p:txBody>
          <a:bodyPr>
            <a:spAutoFit/>
          </a:bodyPr>
          <a:lstStyle/>
          <a:p>
            <a:pPr algn="r"/>
            <a:r>
              <a:rPr lang="en-US" sz="2400"/>
              <a:t>X</a:t>
            </a:r>
            <a:r>
              <a:rPr lang="en-US" sz="2400" baseline="-25000"/>
              <a:t>1 </a:t>
            </a:r>
            <a:r>
              <a:rPr lang="en-US" sz="2400">
                <a:latin typeface="Times New Roman" pitchFamily="18" charset="0"/>
                <a:cs typeface="Times New Roman" pitchFamily="18" charset="0"/>
              </a:rPr>
              <a:t>≤</a:t>
            </a:r>
            <a:r>
              <a:rPr lang="en-US" sz="2400"/>
              <a:t> 1000</a:t>
            </a:r>
          </a:p>
        </p:txBody>
      </p:sp>
      <p:grpSp>
        <p:nvGrpSpPr>
          <p:cNvPr id="2" name="Group 74"/>
          <p:cNvGrpSpPr>
            <a:grpSpLocks/>
          </p:cNvGrpSpPr>
          <p:nvPr/>
        </p:nvGrpSpPr>
        <p:grpSpPr bwMode="auto">
          <a:xfrm>
            <a:off x="5157788" y="3951288"/>
            <a:ext cx="2486025" cy="1397000"/>
            <a:chOff x="3329077" y="2730260"/>
            <a:chExt cx="2485845" cy="1397479"/>
          </a:xfrm>
        </p:grpSpPr>
        <p:sp>
          <p:nvSpPr>
            <p:cNvPr id="71696" name="Freeform 67"/>
            <p:cNvSpPr>
              <a:spLocks noChangeArrowheads="1"/>
            </p:cNvSpPr>
            <p:nvPr/>
          </p:nvSpPr>
          <p:spPr bwMode="auto">
            <a:xfrm>
              <a:off x="3329077" y="2730260"/>
              <a:ext cx="2458528" cy="1397479"/>
            </a:xfrm>
            <a:custGeom>
              <a:avLst/>
              <a:gdLst>
                <a:gd name="T0" fmla="*/ 25879 w 2458528"/>
                <a:gd name="T1" fmla="*/ 8626 h 1397479"/>
                <a:gd name="T2" fmla="*/ 646981 w 2458528"/>
                <a:gd name="T3" fmla="*/ 0 h 1397479"/>
                <a:gd name="T4" fmla="*/ 1587260 w 2458528"/>
                <a:gd name="T5" fmla="*/ 353683 h 1397479"/>
                <a:gd name="T6" fmla="*/ 2458528 w 2458528"/>
                <a:gd name="T7" fmla="*/ 1026543 h 1397479"/>
                <a:gd name="T8" fmla="*/ 2441274 w 2458528"/>
                <a:gd name="T9" fmla="*/ 1397479 h 1397479"/>
                <a:gd name="T10" fmla="*/ 0 w 2458528"/>
                <a:gd name="T11" fmla="*/ 1397479 h 1397479"/>
                <a:gd name="T12" fmla="*/ 25879 w 2458528"/>
                <a:gd name="T13" fmla="*/ 8626 h 1397479"/>
                <a:gd name="T14" fmla="*/ 0 60000 65536"/>
                <a:gd name="T15" fmla="*/ 0 60000 65536"/>
                <a:gd name="T16" fmla="*/ 0 60000 65536"/>
                <a:gd name="T17" fmla="*/ 0 60000 65536"/>
                <a:gd name="T18" fmla="*/ 0 60000 65536"/>
                <a:gd name="T19" fmla="*/ 0 60000 65536"/>
                <a:gd name="T20" fmla="*/ 0 60000 65536"/>
                <a:gd name="T21" fmla="*/ 0 w 2458528"/>
                <a:gd name="T22" fmla="*/ 0 h 1397479"/>
                <a:gd name="T23" fmla="*/ 2458528 w 2458528"/>
                <a:gd name="T24" fmla="*/ 1397479 h 13974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8528" h="1397479">
                  <a:moveTo>
                    <a:pt x="25879" y="8626"/>
                  </a:moveTo>
                  <a:lnTo>
                    <a:pt x="646981" y="0"/>
                  </a:lnTo>
                  <a:lnTo>
                    <a:pt x="1587260" y="353683"/>
                  </a:lnTo>
                  <a:lnTo>
                    <a:pt x="2458528" y="1026543"/>
                  </a:lnTo>
                  <a:lnTo>
                    <a:pt x="2441275" y="1397479"/>
                  </a:lnTo>
                  <a:lnTo>
                    <a:pt x="0" y="1397479"/>
                  </a:lnTo>
                  <a:lnTo>
                    <a:pt x="25879" y="8626"/>
                  </a:lnTo>
                  <a:close/>
                </a:path>
              </a:pathLst>
            </a:custGeom>
            <a:solidFill>
              <a:schemeClr val="accent1"/>
            </a:solidFill>
            <a:ln w="12700" cap="sq" algn="ctr">
              <a:solidFill>
                <a:schemeClr val="tx1"/>
              </a:solidFill>
              <a:round/>
              <a:headEnd type="none" w="sm" len="sm"/>
              <a:tailEnd type="none" w="sm" len="sm"/>
            </a:ln>
          </p:spPr>
          <p:txBody>
            <a:bodyPr/>
            <a:lstStyle/>
            <a:p>
              <a:endParaRPr lang="en-US" sz="1100"/>
            </a:p>
            <a:p>
              <a:endParaRPr lang="en-US" sz="1100"/>
            </a:p>
            <a:p>
              <a:r>
                <a:rPr lang="en-US" sz="1100"/>
                <a:t>   Feasible </a:t>
              </a:r>
            </a:p>
            <a:p>
              <a:r>
                <a:rPr lang="en-US" sz="1100"/>
                <a:t>     Space</a:t>
              </a:r>
            </a:p>
          </p:txBody>
        </p:sp>
        <p:cxnSp>
          <p:nvCxnSpPr>
            <p:cNvPr id="71697" name="Straight Arrow Connector 68"/>
            <p:cNvCxnSpPr>
              <a:cxnSpLocks noChangeShapeType="1"/>
            </p:cNvCxnSpPr>
            <p:nvPr/>
          </p:nvCxnSpPr>
          <p:spPr bwMode="auto">
            <a:xfrm rot="10800000">
              <a:off x="5510121" y="3207588"/>
              <a:ext cx="304801" cy="1589"/>
            </a:xfrm>
            <a:prstGeom prst="straightConnector1">
              <a:avLst/>
            </a:prstGeom>
            <a:noFill/>
            <a:ln w="12700" cap="sq" algn="ctr">
              <a:solidFill>
                <a:schemeClr val="tx1"/>
              </a:solidFill>
              <a:round/>
              <a:headEnd type="none" w="sm" len="sm"/>
              <a:tailEnd type="arrow" w="med" len="med"/>
            </a:ln>
          </p:spPr>
        </p:cxnSp>
        <p:cxnSp>
          <p:nvCxnSpPr>
            <p:cNvPr id="71698" name="Straight Arrow Connector 69"/>
            <p:cNvCxnSpPr>
              <a:cxnSpLocks noChangeShapeType="1"/>
            </p:cNvCxnSpPr>
            <p:nvPr/>
          </p:nvCxnSpPr>
          <p:spPr bwMode="auto">
            <a:xfrm rot="5400000" flipH="1" flipV="1">
              <a:off x="4557622" y="4007688"/>
              <a:ext cx="228600" cy="1588"/>
            </a:xfrm>
            <a:prstGeom prst="straightConnector1">
              <a:avLst/>
            </a:prstGeom>
            <a:noFill/>
            <a:ln w="12700" cap="sq" algn="ctr">
              <a:solidFill>
                <a:schemeClr val="tx1"/>
              </a:solidFill>
              <a:round/>
              <a:headEnd type="none" w="sm" len="sm"/>
              <a:tailEnd type="arrow" w="med" len="med"/>
            </a:ln>
          </p:spPr>
        </p:cxnSp>
        <p:cxnSp>
          <p:nvCxnSpPr>
            <p:cNvPr id="71699" name="Straight Arrow Connector 70"/>
            <p:cNvCxnSpPr>
              <a:cxnSpLocks noChangeShapeType="1"/>
            </p:cNvCxnSpPr>
            <p:nvPr/>
          </p:nvCxnSpPr>
          <p:spPr bwMode="auto">
            <a:xfrm rot="5400000">
              <a:off x="4976722" y="2902788"/>
              <a:ext cx="304800" cy="1588"/>
            </a:xfrm>
            <a:prstGeom prst="straightConnector1">
              <a:avLst/>
            </a:prstGeom>
            <a:noFill/>
            <a:ln w="12700" cap="sq" algn="ctr">
              <a:solidFill>
                <a:schemeClr val="tx1"/>
              </a:solidFill>
              <a:round/>
              <a:headEnd type="none" w="sm" len="sm"/>
              <a:tailEnd type="arrow" w="med" len="med"/>
            </a:ln>
          </p:spPr>
        </p:cxnSp>
        <p:cxnSp>
          <p:nvCxnSpPr>
            <p:cNvPr id="71700" name="Straight Arrow Connector 71"/>
            <p:cNvCxnSpPr>
              <a:cxnSpLocks noChangeShapeType="1"/>
            </p:cNvCxnSpPr>
            <p:nvPr/>
          </p:nvCxnSpPr>
          <p:spPr bwMode="auto">
            <a:xfrm rot="5400000">
              <a:off x="3871822" y="2940888"/>
              <a:ext cx="381000" cy="152400"/>
            </a:xfrm>
            <a:prstGeom prst="straightConnector1">
              <a:avLst/>
            </a:prstGeom>
            <a:noFill/>
            <a:ln w="12700" cap="sq" algn="ctr">
              <a:solidFill>
                <a:schemeClr val="tx1"/>
              </a:solidFill>
              <a:round/>
              <a:headEnd type="none" w="sm" len="sm"/>
              <a:tailEnd type="arrow" w="med" len="med"/>
            </a:ln>
          </p:spPr>
        </p:cxnSp>
        <p:cxnSp>
          <p:nvCxnSpPr>
            <p:cNvPr id="71701" name="Straight Arrow Connector 72"/>
            <p:cNvCxnSpPr>
              <a:cxnSpLocks noChangeShapeType="1"/>
            </p:cNvCxnSpPr>
            <p:nvPr/>
          </p:nvCxnSpPr>
          <p:spPr bwMode="auto">
            <a:xfrm rot="5400000">
              <a:off x="5243422" y="3626688"/>
              <a:ext cx="304800" cy="228600"/>
            </a:xfrm>
            <a:prstGeom prst="straightConnector1">
              <a:avLst/>
            </a:prstGeom>
            <a:noFill/>
            <a:ln w="12700" cap="sq" algn="ctr">
              <a:solidFill>
                <a:schemeClr val="tx1"/>
              </a:solidFill>
              <a:round/>
              <a:headEnd type="none" w="sm" len="sm"/>
              <a:tailEnd type="arrow" w="med" len="med"/>
            </a:ln>
          </p:spPr>
        </p:cxnSp>
        <p:cxnSp>
          <p:nvCxnSpPr>
            <p:cNvPr id="71702" name="Straight Arrow Connector 73"/>
            <p:cNvCxnSpPr>
              <a:cxnSpLocks noChangeShapeType="1"/>
            </p:cNvCxnSpPr>
            <p:nvPr/>
          </p:nvCxnSpPr>
          <p:spPr bwMode="auto">
            <a:xfrm>
              <a:off x="3376522" y="3436188"/>
              <a:ext cx="228600" cy="1588"/>
            </a:xfrm>
            <a:prstGeom prst="straightConnector1">
              <a:avLst/>
            </a:prstGeom>
            <a:noFill/>
            <a:ln w="12700" cap="sq" algn="ctr">
              <a:solidFill>
                <a:schemeClr val="tx1"/>
              </a:solidFill>
              <a:round/>
              <a:headEnd type="none" w="sm" len="sm"/>
              <a:tailEnd type="arrow" w="med" len="med"/>
            </a:ln>
          </p:spPr>
        </p:cxnSp>
      </p:grpSp>
      <p:graphicFrame>
        <p:nvGraphicFramePr>
          <p:cNvPr id="76" name="Chart 75"/>
          <p:cNvGraphicFramePr/>
          <p:nvPr/>
        </p:nvGraphicFramePr>
        <p:xfrm>
          <a:off x="4000500" y="2514600"/>
          <a:ext cx="5143500" cy="3476625"/>
        </p:xfrm>
        <a:graphic>
          <a:graphicData uri="http://schemas.openxmlformats.org/drawingml/2006/chart">
            <c:chart xmlns:c="http://schemas.openxmlformats.org/drawingml/2006/chart" xmlns:r="http://schemas.openxmlformats.org/officeDocument/2006/relationships" r:id="rId3"/>
          </a:graphicData>
        </a:graphic>
      </p:graphicFrame>
      <p:cxnSp>
        <p:nvCxnSpPr>
          <p:cNvPr id="78" name="Straight Connector 77"/>
          <p:cNvCxnSpPr>
            <a:cxnSpLocks noChangeShapeType="1"/>
          </p:cNvCxnSpPr>
          <p:nvPr/>
        </p:nvCxnSpPr>
        <p:spPr bwMode="auto">
          <a:xfrm>
            <a:off x="3886200" y="4724400"/>
            <a:ext cx="2895600" cy="1447800"/>
          </a:xfrm>
          <a:prstGeom prst="line">
            <a:avLst/>
          </a:prstGeom>
          <a:noFill/>
          <a:ln w="12700" cap="sq" algn="ctr">
            <a:solidFill>
              <a:srgbClr val="FF0000"/>
            </a:solidFill>
            <a:prstDash val="sysDash"/>
            <a:round/>
            <a:headEnd type="none" w="sm" len="sm"/>
            <a:tailEnd type="none" w="sm" len="sm"/>
          </a:ln>
        </p:spPr>
      </p:cxnSp>
      <p:sp>
        <p:nvSpPr>
          <p:cNvPr id="71693" name="TextBox 78"/>
          <p:cNvSpPr txBox="1">
            <a:spLocks noChangeArrowheads="1"/>
          </p:cNvSpPr>
          <p:nvPr/>
        </p:nvSpPr>
        <p:spPr bwMode="auto">
          <a:xfrm>
            <a:off x="8382000" y="5562600"/>
            <a:ext cx="423863" cy="369888"/>
          </a:xfrm>
          <a:prstGeom prst="rect">
            <a:avLst/>
          </a:prstGeom>
          <a:noFill/>
          <a:ln w="9525">
            <a:noFill/>
            <a:miter lim="800000"/>
            <a:headEnd/>
            <a:tailEnd/>
          </a:ln>
        </p:spPr>
        <p:txBody>
          <a:bodyPr wrap="none">
            <a:spAutoFit/>
          </a:bodyPr>
          <a:lstStyle/>
          <a:p>
            <a:r>
              <a:rPr lang="en-US"/>
              <a:t>X</a:t>
            </a:r>
            <a:r>
              <a:rPr lang="en-US" baseline="-25000"/>
              <a:t>1</a:t>
            </a:r>
          </a:p>
        </p:txBody>
      </p:sp>
      <p:sp>
        <p:nvSpPr>
          <p:cNvPr id="71694" name="TextBox 79"/>
          <p:cNvSpPr txBox="1">
            <a:spLocks noChangeArrowheads="1"/>
          </p:cNvSpPr>
          <p:nvPr/>
        </p:nvSpPr>
        <p:spPr bwMode="auto">
          <a:xfrm>
            <a:off x="4953000" y="2209800"/>
            <a:ext cx="423863" cy="369888"/>
          </a:xfrm>
          <a:prstGeom prst="rect">
            <a:avLst/>
          </a:prstGeom>
          <a:noFill/>
          <a:ln w="9525">
            <a:noFill/>
            <a:miter lim="800000"/>
            <a:headEnd/>
            <a:tailEnd/>
          </a:ln>
        </p:spPr>
        <p:txBody>
          <a:bodyPr wrap="none">
            <a:spAutoFit/>
          </a:bodyPr>
          <a:lstStyle/>
          <a:p>
            <a:r>
              <a:rPr lang="en-US"/>
              <a:t>X</a:t>
            </a:r>
            <a:r>
              <a:rPr lang="en-US" baseline="-25000"/>
              <a:t>2</a:t>
            </a:r>
          </a:p>
        </p:txBody>
      </p:sp>
      <p:sp>
        <p:nvSpPr>
          <p:cNvPr id="71695" name="Rectangle 21"/>
          <p:cNvSpPr>
            <a:spLocks noChangeArrowheads="1"/>
          </p:cNvSpPr>
          <p:nvPr/>
        </p:nvSpPr>
        <p:spPr bwMode="auto">
          <a:xfrm>
            <a:off x="838200" y="5934075"/>
            <a:ext cx="4572000" cy="647700"/>
          </a:xfrm>
          <a:prstGeom prst="rect">
            <a:avLst/>
          </a:prstGeom>
          <a:noFill/>
          <a:ln w="9525">
            <a:noFill/>
            <a:miter lim="800000"/>
            <a:headEnd/>
            <a:tailEnd/>
          </a:ln>
        </p:spPr>
        <p:txBody>
          <a:bodyPr>
            <a:spAutoFit/>
          </a:bodyPr>
          <a:lstStyle/>
          <a:p>
            <a:r>
              <a:rPr lang="en-US"/>
              <a:t>Optimal Point: x</a:t>
            </a:r>
            <a:r>
              <a:rPr lang="en-US" baseline="-25000"/>
              <a:t>1</a:t>
            </a:r>
            <a:r>
              <a:rPr lang="en-US" baseline="30000"/>
              <a:t>*</a:t>
            </a:r>
            <a:r>
              <a:rPr lang="en-US"/>
              <a:t> = 650 and x</a:t>
            </a:r>
            <a:r>
              <a:rPr lang="en-US" baseline="-25000"/>
              <a:t>2</a:t>
            </a:r>
            <a:r>
              <a:rPr lang="en-US" baseline="30000"/>
              <a:t>*</a:t>
            </a:r>
            <a:r>
              <a:rPr lang="en-US"/>
              <a:t>=1100</a:t>
            </a:r>
          </a:p>
          <a:p>
            <a:r>
              <a:rPr lang="en-US"/>
              <a:t>Maximum Profit: z</a:t>
            </a:r>
            <a:r>
              <a:rPr lang="en-US" baseline="30000"/>
              <a:t>*</a:t>
            </a:r>
            <a:r>
              <a:rPr lang="en-US"/>
              <a:t> = $17,700</a:t>
            </a:r>
          </a:p>
        </p:txBody>
      </p:sp>
      <p:sp>
        <p:nvSpPr>
          <p:cNvPr id="23" name="Slide Number Placeholder 22"/>
          <p:cNvSpPr>
            <a:spLocks noGrp="1"/>
          </p:cNvSpPr>
          <p:nvPr>
            <p:ph type="sldNum" sz="quarter" idx="12"/>
          </p:nvPr>
        </p:nvSpPr>
        <p:spPr/>
        <p:txBody>
          <a:bodyPr/>
          <a:lstStyle/>
          <a:p>
            <a:pPr>
              <a:defRPr/>
            </a:pPr>
            <a:fld id="{0A3695DE-2557-4EB6-87BE-2DCF52FD1997}" type="slidenum">
              <a:rPr lang="en-US" smtClean="0"/>
              <a:pPr>
                <a:defRPr/>
              </a:pPr>
              <a:t>65</a:t>
            </a:fld>
            <a:endParaRPr lang="en-US"/>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 calcmode="lin" valueType="num">
                                      <p:cBhvr>
                                        <p:cTn id="9" dur="1000" fill="hold"/>
                                        <p:tgtEl>
                                          <p:spTgt spid="235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3590"/>
                                        </p:tgtEl>
                                        <p:attrNameLst>
                                          <p:attrName>style.visibility</p:attrName>
                                        </p:attrNameLst>
                                      </p:cBhvr>
                                      <p:to>
                                        <p:strVal val="visible"/>
                                      </p:to>
                                    </p:set>
                                    <p:anim calcmode="lin" valueType="num">
                                      <p:cBhvr additive="base">
                                        <p:cTn id="15" dur="500" fill="hold"/>
                                        <p:tgtEl>
                                          <p:spTgt spid="23590"/>
                                        </p:tgtEl>
                                        <p:attrNameLst>
                                          <p:attrName>ppt_x</p:attrName>
                                        </p:attrNameLst>
                                      </p:cBhvr>
                                      <p:tavLst>
                                        <p:tav tm="0">
                                          <p:val>
                                            <p:strVal val="0-#ppt_w/2"/>
                                          </p:val>
                                        </p:tav>
                                        <p:tav tm="100000">
                                          <p:val>
                                            <p:strVal val="#ppt_x"/>
                                          </p:val>
                                        </p:tav>
                                      </p:tavLst>
                                    </p:anim>
                                    <p:anim calcmode="lin" valueType="num">
                                      <p:cBhvr additive="base">
                                        <p:cTn id="16" dur="500" fill="hold"/>
                                        <p:tgtEl>
                                          <p:spTgt spid="2359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3589"/>
                                        </p:tgtEl>
                                        <p:attrNameLst>
                                          <p:attrName>style.visibility</p:attrName>
                                        </p:attrNameLst>
                                      </p:cBhvr>
                                      <p:to>
                                        <p:strVal val="visible"/>
                                      </p:to>
                                    </p:set>
                                    <p:anim calcmode="lin" valueType="num">
                                      <p:cBhvr additive="base">
                                        <p:cTn id="21" dur="500" fill="hold"/>
                                        <p:tgtEl>
                                          <p:spTgt spid="23589"/>
                                        </p:tgtEl>
                                        <p:attrNameLst>
                                          <p:attrName>ppt_x</p:attrName>
                                        </p:attrNameLst>
                                      </p:cBhvr>
                                      <p:tavLst>
                                        <p:tav tm="0">
                                          <p:val>
                                            <p:strVal val="0-#ppt_w/2"/>
                                          </p:val>
                                        </p:tav>
                                        <p:tav tm="100000">
                                          <p:val>
                                            <p:strVal val="#ppt_x"/>
                                          </p:val>
                                        </p:tav>
                                      </p:tavLst>
                                    </p:anim>
                                    <p:anim calcmode="lin" valueType="num">
                                      <p:cBhvr additive="base">
                                        <p:cTn id="22" dur="500" fill="hold"/>
                                        <p:tgtEl>
                                          <p:spTgt spid="2358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3586"/>
                                        </p:tgtEl>
                                        <p:attrNameLst>
                                          <p:attrName>style.visibility</p:attrName>
                                        </p:attrNameLst>
                                      </p:cBhvr>
                                      <p:to>
                                        <p:strVal val="visible"/>
                                      </p:to>
                                    </p:set>
                                    <p:anim calcmode="lin" valueType="num">
                                      <p:cBhvr additive="base">
                                        <p:cTn id="25" dur="500" fill="hold"/>
                                        <p:tgtEl>
                                          <p:spTgt spid="23586"/>
                                        </p:tgtEl>
                                        <p:attrNameLst>
                                          <p:attrName>ppt_x</p:attrName>
                                        </p:attrNameLst>
                                      </p:cBhvr>
                                      <p:tavLst>
                                        <p:tav tm="0">
                                          <p:val>
                                            <p:strVal val="0-#ppt_w/2"/>
                                          </p:val>
                                        </p:tav>
                                        <p:tav tm="100000">
                                          <p:val>
                                            <p:strVal val="#ppt_x"/>
                                          </p:val>
                                        </p:tav>
                                      </p:tavLst>
                                    </p:anim>
                                    <p:anim calcmode="lin" valueType="num">
                                      <p:cBhvr additive="base">
                                        <p:cTn id="26" dur="500" fill="hold"/>
                                        <p:tgtEl>
                                          <p:spTgt spid="2358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0-#ppt_w/2"/>
                                          </p:val>
                                        </p:tav>
                                        <p:tav tm="100000">
                                          <p:val>
                                            <p:strVal val="#ppt_x"/>
                                          </p:val>
                                        </p:tav>
                                      </p:tavLst>
                                    </p:anim>
                                    <p:anim calcmode="lin" valueType="num">
                                      <p:cBhvr additive="base">
                                        <p:cTn id="35" dur="500" fill="hold"/>
                                        <p:tgtEl>
                                          <p:spTgt spid="54"/>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0-#ppt_w/2"/>
                                          </p:val>
                                        </p:tav>
                                        <p:tav tm="100000">
                                          <p:val>
                                            <p:strVal val="#ppt_x"/>
                                          </p:val>
                                        </p:tav>
                                      </p:tavLst>
                                    </p:anim>
                                    <p:anim calcmode="lin" valueType="num">
                                      <p:cBhvr additive="base">
                                        <p:cTn id="40" dur="500" fill="hold"/>
                                        <p:tgtEl>
                                          <p:spTgt spid="53"/>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23585"/>
                                        </p:tgtEl>
                                        <p:attrNameLst>
                                          <p:attrName>style.visibility</p:attrName>
                                        </p:attrNameLst>
                                      </p:cBhvr>
                                      <p:to>
                                        <p:strVal val="visible"/>
                                      </p:to>
                                    </p:set>
                                    <p:anim calcmode="lin" valueType="num">
                                      <p:cBhvr additive="base">
                                        <p:cTn id="44" dur="500" fill="hold"/>
                                        <p:tgtEl>
                                          <p:spTgt spid="23585"/>
                                        </p:tgtEl>
                                        <p:attrNameLst>
                                          <p:attrName>ppt_x</p:attrName>
                                        </p:attrNameLst>
                                      </p:cBhvr>
                                      <p:tavLst>
                                        <p:tav tm="0">
                                          <p:val>
                                            <p:strVal val="0-#ppt_w/2"/>
                                          </p:val>
                                        </p:tav>
                                        <p:tav tm="100000">
                                          <p:val>
                                            <p:strVal val="#ppt_x"/>
                                          </p:val>
                                        </p:tav>
                                      </p:tavLst>
                                    </p:anim>
                                    <p:anim calcmode="lin" valueType="num">
                                      <p:cBhvr additive="base">
                                        <p:cTn id="45" dur="5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3.33333E-6 -4.44444E-6 L 0.15834 -0.16111 " pathEditMode="relative" rAng="0" ptsTypes="AA">
                                      <p:cBhvr>
                                        <p:cTn id="60" dur="3000" fill="hold"/>
                                        <p:tgtEl>
                                          <p:spTgt spid="78"/>
                                        </p:tgtEl>
                                        <p:attrNameLst>
                                          <p:attrName>ppt_x</p:attrName>
                                          <p:attrName>ppt_y</p:attrName>
                                        </p:attrNameLst>
                                      </p:cBhvr>
                                      <p:rCtr x="79" y="-81"/>
                                    </p:animMotion>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71695"/>
                                        </p:tgtEl>
                                        <p:attrNameLst>
                                          <p:attrName>style.visibility</p:attrName>
                                        </p:attrNameLst>
                                      </p:cBhvr>
                                      <p:to>
                                        <p:strVal val="visible"/>
                                      </p:to>
                                    </p:set>
                                    <p:animEffect transition="in" filter="checkerboard(across)">
                                      <p:cBhvr>
                                        <p:cTn id="65" dur="500"/>
                                        <p:tgtEl>
                                          <p:spTgt spid="71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85" grpId="0" autoUpdateAnimBg="0"/>
      <p:bldP spid="23586" grpId="0" autoUpdateAnimBg="0"/>
      <p:bldP spid="23589" grpId="0" autoUpdateAnimBg="0"/>
      <p:bldP spid="23590" grpId="0" autoUpdateAnimBg="0"/>
      <p:bldP spid="50" grpId="0" autoUpdateAnimBg="0"/>
      <p:bldP spid="53" grpId="0" autoUpdateAnimBg="0"/>
      <p:bldP spid="54" grpId="0" autoUpdateAnimBg="0"/>
      <p:bldP spid="7169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a:off x="7315200" y="3002432"/>
            <a:ext cx="1447799" cy="2483968"/>
          </a:xfrm>
          <a:custGeom>
            <a:avLst/>
            <a:gdLst>
              <a:gd name="T0" fmla="*/ 0 w 1693"/>
              <a:gd name="T1" fmla="*/ 0 h 2301"/>
              <a:gd name="T2" fmla="*/ 0 w 1693"/>
              <a:gd name="T3" fmla="*/ 1699 h 2301"/>
              <a:gd name="T4" fmla="*/ 1131 w 1693"/>
              <a:gd name="T5" fmla="*/ 2301 h 2301"/>
              <a:gd name="T6" fmla="*/ 1692 w 1693"/>
              <a:gd name="T7" fmla="*/ 2301 h 2301"/>
              <a:gd name="T8" fmla="*/ 1693 w 1693"/>
              <a:gd name="T9" fmla="*/ 0 h 2301"/>
              <a:gd name="T10" fmla="*/ 0 w 1693"/>
              <a:gd name="T11" fmla="*/ 0 h 2301"/>
              <a:gd name="T12" fmla="*/ 0 60000 65536"/>
              <a:gd name="T13" fmla="*/ 0 60000 65536"/>
              <a:gd name="T14" fmla="*/ 0 60000 65536"/>
              <a:gd name="T15" fmla="*/ 0 60000 65536"/>
              <a:gd name="T16" fmla="*/ 0 60000 65536"/>
              <a:gd name="T17" fmla="*/ 0 60000 65536"/>
              <a:gd name="T18" fmla="*/ 0 w 1693"/>
              <a:gd name="T19" fmla="*/ 0 h 2301"/>
              <a:gd name="T20" fmla="*/ 1693 w 1693"/>
              <a:gd name="T21" fmla="*/ 2301 h 2301"/>
              <a:gd name="connsiteX0" fmla="*/ 282 w 1975"/>
              <a:gd name="connsiteY0" fmla="*/ 199 h 2500"/>
              <a:gd name="connsiteX1" fmla="*/ 282 w 1975"/>
              <a:gd name="connsiteY1" fmla="*/ 1395 h 2500"/>
              <a:gd name="connsiteX2" fmla="*/ 1413 w 1975"/>
              <a:gd name="connsiteY2" fmla="*/ 2500 h 2500"/>
              <a:gd name="connsiteX3" fmla="*/ 1974 w 1975"/>
              <a:gd name="connsiteY3" fmla="*/ 2500 h 2500"/>
              <a:gd name="connsiteX4" fmla="*/ 1975 w 1975"/>
              <a:gd name="connsiteY4" fmla="*/ 199 h 2500"/>
              <a:gd name="connsiteX5" fmla="*/ 282 w 1975"/>
              <a:gd name="connsiteY5" fmla="*/ 199 h 2500"/>
              <a:gd name="connsiteX0" fmla="*/ 282 w 1975"/>
              <a:gd name="connsiteY0" fmla="*/ 199 h 2500"/>
              <a:gd name="connsiteX1" fmla="*/ 282 w 1975"/>
              <a:gd name="connsiteY1" fmla="*/ 1395 h 2500"/>
              <a:gd name="connsiteX2" fmla="*/ 1413 w 1975"/>
              <a:gd name="connsiteY2" fmla="*/ 2500 h 2500"/>
              <a:gd name="connsiteX3" fmla="*/ 1974 w 1975"/>
              <a:gd name="connsiteY3" fmla="*/ 2500 h 2500"/>
              <a:gd name="connsiteX4" fmla="*/ 1975 w 1975"/>
              <a:gd name="connsiteY4" fmla="*/ 199 h 2500"/>
              <a:gd name="connsiteX5" fmla="*/ 282 w 1975"/>
              <a:gd name="connsiteY5" fmla="*/ 199 h 2500"/>
              <a:gd name="connsiteX0" fmla="*/ 46 w 1739"/>
              <a:gd name="connsiteY0" fmla="*/ 199 h 2500"/>
              <a:gd name="connsiteX1" fmla="*/ 46 w 1739"/>
              <a:gd name="connsiteY1" fmla="*/ 1395 h 2500"/>
              <a:gd name="connsiteX2" fmla="*/ 1177 w 1739"/>
              <a:gd name="connsiteY2" fmla="*/ 2500 h 2500"/>
              <a:gd name="connsiteX3" fmla="*/ 1738 w 1739"/>
              <a:gd name="connsiteY3" fmla="*/ 2500 h 2500"/>
              <a:gd name="connsiteX4" fmla="*/ 1739 w 1739"/>
              <a:gd name="connsiteY4" fmla="*/ 199 h 2500"/>
              <a:gd name="connsiteX5" fmla="*/ 46 w 1739"/>
              <a:gd name="connsiteY5" fmla="*/ 199 h 2500"/>
              <a:gd name="connsiteX0" fmla="*/ 46 w 1739"/>
              <a:gd name="connsiteY0" fmla="*/ 81 h 2382"/>
              <a:gd name="connsiteX1" fmla="*/ 46 w 1739"/>
              <a:gd name="connsiteY1" fmla="*/ 1277 h 2382"/>
              <a:gd name="connsiteX2" fmla="*/ 1177 w 1739"/>
              <a:gd name="connsiteY2" fmla="*/ 2382 h 2382"/>
              <a:gd name="connsiteX3" fmla="*/ 1738 w 1739"/>
              <a:gd name="connsiteY3" fmla="*/ 2382 h 2382"/>
              <a:gd name="connsiteX4" fmla="*/ 1739 w 1739"/>
              <a:gd name="connsiteY4" fmla="*/ 81 h 2382"/>
              <a:gd name="connsiteX5" fmla="*/ 46 w 1739"/>
              <a:gd name="connsiteY5" fmla="*/ 81 h 2382"/>
              <a:gd name="connsiteX0" fmla="*/ 0 w 1693"/>
              <a:gd name="connsiteY0" fmla="*/ 81 h 2382"/>
              <a:gd name="connsiteX1" fmla="*/ 0 w 1693"/>
              <a:gd name="connsiteY1" fmla="*/ 1277 h 2382"/>
              <a:gd name="connsiteX2" fmla="*/ 1131 w 1693"/>
              <a:gd name="connsiteY2" fmla="*/ 2382 h 2382"/>
              <a:gd name="connsiteX3" fmla="*/ 1692 w 1693"/>
              <a:gd name="connsiteY3" fmla="*/ 2382 h 2382"/>
              <a:gd name="connsiteX4" fmla="*/ 1693 w 1693"/>
              <a:gd name="connsiteY4" fmla="*/ 81 h 2382"/>
              <a:gd name="connsiteX5" fmla="*/ 0 w 1693"/>
              <a:gd name="connsiteY5" fmla="*/ 81 h 2382"/>
              <a:gd name="connsiteX0" fmla="*/ 0 w 1693"/>
              <a:gd name="connsiteY0" fmla="*/ 43 h 2344"/>
              <a:gd name="connsiteX1" fmla="*/ 0 w 1693"/>
              <a:gd name="connsiteY1" fmla="*/ 1239 h 2344"/>
              <a:gd name="connsiteX2" fmla="*/ 1131 w 1693"/>
              <a:gd name="connsiteY2" fmla="*/ 2344 h 2344"/>
              <a:gd name="connsiteX3" fmla="*/ 1692 w 1693"/>
              <a:gd name="connsiteY3" fmla="*/ 2344 h 2344"/>
              <a:gd name="connsiteX4" fmla="*/ 1693 w 1693"/>
              <a:gd name="connsiteY4" fmla="*/ 43 h 2344"/>
              <a:gd name="connsiteX5" fmla="*/ 0 w 1693"/>
              <a:gd name="connsiteY5" fmla="*/ 43 h 2344"/>
              <a:gd name="connsiteX0" fmla="*/ 0 w 1693"/>
              <a:gd name="connsiteY0" fmla="*/ 43 h 2344"/>
              <a:gd name="connsiteX1" fmla="*/ 0 w 1693"/>
              <a:gd name="connsiteY1" fmla="*/ 1239 h 2344"/>
              <a:gd name="connsiteX2" fmla="*/ 1131 w 1693"/>
              <a:gd name="connsiteY2" fmla="*/ 1984 h 2344"/>
              <a:gd name="connsiteX3" fmla="*/ 1692 w 1693"/>
              <a:gd name="connsiteY3" fmla="*/ 2344 h 2344"/>
              <a:gd name="connsiteX4" fmla="*/ 1693 w 1693"/>
              <a:gd name="connsiteY4" fmla="*/ 43 h 2344"/>
              <a:gd name="connsiteX5" fmla="*/ 0 w 1693"/>
              <a:gd name="connsiteY5" fmla="*/ 43 h 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 h="2344">
                <a:moveTo>
                  <a:pt x="0" y="43"/>
                </a:moveTo>
                <a:cubicBezTo>
                  <a:pt x="43" y="221"/>
                  <a:pt x="0" y="840"/>
                  <a:pt x="0" y="1239"/>
                </a:cubicBezTo>
                <a:lnTo>
                  <a:pt x="1131" y="1984"/>
                </a:lnTo>
                <a:lnTo>
                  <a:pt x="1692" y="2344"/>
                </a:lnTo>
                <a:cubicBezTo>
                  <a:pt x="1692" y="1577"/>
                  <a:pt x="1693" y="810"/>
                  <a:pt x="1693" y="43"/>
                </a:cubicBezTo>
                <a:cubicBezTo>
                  <a:pt x="1129" y="43"/>
                  <a:pt x="271" y="0"/>
                  <a:pt x="0" y="43"/>
                </a:cubicBezTo>
                <a:close/>
              </a:path>
            </a:pathLst>
          </a:custGeom>
          <a:solidFill>
            <a:schemeClr val="accent1"/>
          </a:solidFill>
          <a:ln w="9525">
            <a:solidFill>
              <a:srgbClr val="0000E4"/>
            </a:solidFill>
            <a:round/>
            <a:headEnd/>
            <a:tailEnd/>
          </a:ln>
        </p:spPr>
        <p:txBody>
          <a:bodyPr wrap="none" anchor="ctr"/>
          <a:lstStyle/>
          <a:p>
            <a:endParaRPr lang="en-US"/>
          </a:p>
        </p:txBody>
      </p:sp>
      <p:sp>
        <p:nvSpPr>
          <p:cNvPr id="23555" name="Text Box 3"/>
          <p:cNvSpPr txBox="1">
            <a:spLocks noChangeArrowheads="1"/>
          </p:cNvSpPr>
          <p:nvPr/>
        </p:nvSpPr>
        <p:spPr bwMode="auto">
          <a:xfrm>
            <a:off x="1006475" y="593725"/>
            <a:ext cx="4422775" cy="579438"/>
          </a:xfrm>
          <a:prstGeom prst="rect">
            <a:avLst/>
          </a:prstGeom>
          <a:noFill/>
          <a:ln w="9525">
            <a:noFill/>
            <a:miter lim="800000"/>
            <a:headEnd/>
            <a:tailEnd/>
          </a:ln>
        </p:spPr>
        <p:txBody>
          <a:bodyPr wrap="none">
            <a:spAutoFit/>
          </a:bodyPr>
          <a:lstStyle/>
          <a:p>
            <a:r>
              <a:rPr lang="en-US" sz="3200" b="1" dirty="0"/>
              <a:t>Solution of Example </a:t>
            </a:r>
            <a:r>
              <a:rPr lang="en-US" sz="3200" b="1" dirty="0" smtClean="0"/>
              <a:t>2</a:t>
            </a:r>
            <a:endParaRPr lang="en-US" sz="3200" b="1" dirty="0"/>
          </a:p>
        </p:txBody>
      </p:sp>
      <p:sp>
        <p:nvSpPr>
          <p:cNvPr id="62468" name="Line 5"/>
          <p:cNvSpPr>
            <a:spLocks noChangeShapeType="1"/>
          </p:cNvSpPr>
          <p:nvPr/>
        </p:nvSpPr>
        <p:spPr bwMode="auto">
          <a:xfrm>
            <a:off x="5149850" y="5751512"/>
            <a:ext cx="3689350" cy="39687"/>
          </a:xfrm>
          <a:prstGeom prst="line">
            <a:avLst/>
          </a:prstGeom>
          <a:noFill/>
          <a:ln w="28575">
            <a:solidFill>
              <a:schemeClr val="tx1"/>
            </a:solidFill>
            <a:round/>
            <a:headEnd/>
            <a:tailEnd/>
          </a:ln>
        </p:spPr>
        <p:txBody>
          <a:bodyPr wrap="none" anchor="ctr"/>
          <a:lstStyle/>
          <a:p>
            <a:endParaRPr lang="en-US"/>
          </a:p>
        </p:txBody>
      </p:sp>
      <p:sp>
        <p:nvSpPr>
          <p:cNvPr id="62469" name="Text Box 6"/>
          <p:cNvSpPr txBox="1">
            <a:spLocks noChangeArrowheads="1"/>
          </p:cNvSpPr>
          <p:nvPr/>
        </p:nvSpPr>
        <p:spPr bwMode="auto">
          <a:xfrm>
            <a:off x="8324850" y="5638800"/>
            <a:ext cx="354013" cy="457200"/>
          </a:xfrm>
          <a:prstGeom prst="rect">
            <a:avLst/>
          </a:prstGeom>
          <a:noFill/>
          <a:ln w="9525">
            <a:noFill/>
            <a:miter lim="800000"/>
            <a:headEnd/>
            <a:tailEnd/>
          </a:ln>
        </p:spPr>
        <p:txBody>
          <a:bodyPr wrap="none">
            <a:spAutoFit/>
          </a:bodyPr>
          <a:lstStyle/>
          <a:p>
            <a:r>
              <a:rPr lang="en-US" sz="2400" b="1" dirty="0"/>
              <a:t>x</a:t>
            </a:r>
          </a:p>
        </p:txBody>
      </p:sp>
      <p:sp>
        <p:nvSpPr>
          <p:cNvPr id="62470" name="Line 7"/>
          <p:cNvSpPr>
            <a:spLocks noChangeShapeType="1"/>
          </p:cNvSpPr>
          <p:nvPr/>
        </p:nvSpPr>
        <p:spPr bwMode="auto">
          <a:xfrm>
            <a:off x="6057900" y="5751513"/>
            <a:ext cx="0" cy="152400"/>
          </a:xfrm>
          <a:prstGeom prst="line">
            <a:avLst/>
          </a:prstGeom>
          <a:noFill/>
          <a:ln w="9525">
            <a:solidFill>
              <a:schemeClr val="bg1"/>
            </a:solidFill>
            <a:round/>
            <a:headEnd/>
            <a:tailEnd/>
          </a:ln>
        </p:spPr>
        <p:txBody>
          <a:bodyPr wrap="none" anchor="ctr"/>
          <a:lstStyle/>
          <a:p>
            <a:endParaRPr lang="en-US"/>
          </a:p>
        </p:txBody>
      </p:sp>
      <p:sp>
        <p:nvSpPr>
          <p:cNvPr id="62471" name="Line 8"/>
          <p:cNvSpPr>
            <a:spLocks noChangeShapeType="1"/>
          </p:cNvSpPr>
          <p:nvPr/>
        </p:nvSpPr>
        <p:spPr bwMode="auto">
          <a:xfrm>
            <a:off x="6965950" y="5751513"/>
            <a:ext cx="0" cy="152400"/>
          </a:xfrm>
          <a:prstGeom prst="line">
            <a:avLst/>
          </a:prstGeom>
          <a:noFill/>
          <a:ln w="9525">
            <a:solidFill>
              <a:schemeClr val="bg1"/>
            </a:solidFill>
            <a:round/>
            <a:headEnd/>
            <a:tailEnd/>
          </a:ln>
        </p:spPr>
        <p:txBody>
          <a:bodyPr wrap="none" anchor="ctr"/>
          <a:lstStyle/>
          <a:p>
            <a:endParaRPr lang="en-US"/>
          </a:p>
        </p:txBody>
      </p:sp>
      <p:sp>
        <p:nvSpPr>
          <p:cNvPr id="62472" name="Line 9"/>
          <p:cNvSpPr>
            <a:spLocks noChangeShapeType="1"/>
          </p:cNvSpPr>
          <p:nvPr/>
        </p:nvSpPr>
        <p:spPr bwMode="auto">
          <a:xfrm>
            <a:off x="7874000" y="5751513"/>
            <a:ext cx="0" cy="152400"/>
          </a:xfrm>
          <a:prstGeom prst="line">
            <a:avLst/>
          </a:prstGeom>
          <a:noFill/>
          <a:ln w="9525">
            <a:solidFill>
              <a:schemeClr val="bg1"/>
            </a:solidFill>
            <a:round/>
            <a:headEnd/>
            <a:tailEnd/>
          </a:ln>
        </p:spPr>
        <p:txBody>
          <a:bodyPr wrap="none" anchor="ctr"/>
          <a:lstStyle/>
          <a:p>
            <a:endParaRPr lang="en-US"/>
          </a:p>
        </p:txBody>
      </p:sp>
      <p:sp>
        <p:nvSpPr>
          <p:cNvPr id="62473" name="Text Box 10"/>
          <p:cNvSpPr txBox="1">
            <a:spLocks noChangeArrowheads="1"/>
          </p:cNvSpPr>
          <p:nvPr/>
        </p:nvSpPr>
        <p:spPr bwMode="auto">
          <a:xfrm>
            <a:off x="7724775" y="5964238"/>
            <a:ext cx="441146" cy="369332"/>
          </a:xfrm>
          <a:prstGeom prst="rect">
            <a:avLst/>
          </a:prstGeom>
          <a:noFill/>
          <a:ln w="9525">
            <a:noFill/>
            <a:miter lim="800000"/>
            <a:headEnd/>
            <a:tailEnd/>
          </a:ln>
        </p:spPr>
        <p:txBody>
          <a:bodyPr wrap="none">
            <a:spAutoFit/>
          </a:bodyPr>
          <a:lstStyle/>
          <a:p>
            <a:r>
              <a:rPr lang="en-US" b="1" dirty="0" smtClean="0"/>
              <a:t>75</a:t>
            </a:r>
            <a:endParaRPr lang="en-US" b="1" dirty="0"/>
          </a:p>
        </p:txBody>
      </p:sp>
      <p:sp>
        <p:nvSpPr>
          <p:cNvPr id="62474" name="Text Box 11"/>
          <p:cNvSpPr txBox="1">
            <a:spLocks noChangeArrowheads="1"/>
          </p:cNvSpPr>
          <p:nvPr/>
        </p:nvSpPr>
        <p:spPr bwMode="auto">
          <a:xfrm>
            <a:off x="4994275" y="5962650"/>
            <a:ext cx="311150" cy="366713"/>
          </a:xfrm>
          <a:prstGeom prst="rect">
            <a:avLst/>
          </a:prstGeom>
          <a:noFill/>
          <a:ln w="9525">
            <a:noFill/>
            <a:miter lim="800000"/>
            <a:headEnd/>
            <a:tailEnd/>
          </a:ln>
        </p:spPr>
        <p:txBody>
          <a:bodyPr wrap="none">
            <a:spAutoFit/>
          </a:bodyPr>
          <a:lstStyle/>
          <a:p>
            <a:r>
              <a:rPr lang="en-US" b="1"/>
              <a:t>0</a:t>
            </a:r>
          </a:p>
        </p:txBody>
      </p:sp>
      <p:sp>
        <p:nvSpPr>
          <p:cNvPr id="62475" name="Text Box 12"/>
          <p:cNvSpPr txBox="1">
            <a:spLocks noChangeArrowheads="1"/>
          </p:cNvSpPr>
          <p:nvPr/>
        </p:nvSpPr>
        <p:spPr bwMode="auto">
          <a:xfrm>
            <a:off x="5903913" y="5962650"/>
            <a:ext cx="441146" cy="369332"/>
          </a:xfrm>
          <a:prstGeom prst="rect">
            <a:avLst/>
          </a:prstGeom>
          <a:noFill/>
          <a:ln w="9525">
            <a:noFill/>
            <a:miter lim="800000"/>
            <a:headEnd/>
            <a:tailEnd/>
          </a:ln>
        </p:spPr>
        <p:txBody>
          <a:bodyPr wrap="none">
            <a:spAutoFit/>
          </a:bodyPr>
          <a:lstStyle/>
          <a:p>
            <a:r>
              <a:rPr lang="en-US" b="1" dirty="0" smtClean="0"/>
              <a:t>25</a:t>
            </a:r>
            <a:endParaRPr lang="en-US" b="1" dirty="0"/>
          </a:p>
        </p:txBody>
      </p:sp>
      <p:sp>
        <p:nvSpPr>
          <p:cNvPr id="62476" name="Text Box 13"/>
          <p:cNvSpPr txBox="1">
            <a:spLocks noChangeArrowheads="1"/>
          </p:cNvSpPr>
          <p:nvPr/>
        </p:nvSpPr>
        <p:spPr bwMode="auto">
          <a:xfrm>
            <a:off x="6815138" y="5962650"/>
            <a:ext cx="441146" cy="369332"/>
          </a:xfrm>
          <a:prstGeom prst="rect">
            <a:avLst/>
          </a:prstGeom>
          <a:noFill/>
          <a:ln w="9525">
            <a:noFill/>
            <a:miter lim="800000"/>
            <a:headEnd/>
            <a:tailEnd/>
          </a:ln>
        </p:spPr>
        <p:txBody>
          <a:bodyPr wrap="none">
            <a:spAutoFit/>
          </a:bodyPr>
          <a:lstStyle/>
          <a:p>
            <a:r>
              <a:rPr lang="en-US" b="1" dirty="0" smtClean="0"/>
              <a:t>50</a:t>
            </a:r>
            <a:endParaRPr lang="en-US" b="1" dirty="0"/>
          </a:p>
        </p:txBody>
      </p:sp>
      <p:sp>
        <p:nvSpPr>
          <p:cNvPr id="62477" name="Text Box 14"/>
          <p:cNvSpPr txBox="1">
            <a:spLocks noChangeArrowheads="1"/>
          </p:cNvSpPr>
          <p:nvPr/>
        </p:nvSpPr>
        <p:spPr bwMode="auto">
          <a:xfrm>
            <a:off x="4921250" y="1392238"/>
            <a:ext cx="354013" cy="457200"/>
          </a:xfrm>
          <a:prstGeom prst="rect">
            <a:avLst/>
          </a:prstGeom>
          <a:noFill/>
          <a:ln w="9525">
            <a:noFill/>
            <a:miter lim="800000"/>
            <a:headEnd/>
            <a:tailEnd/>
          </a:ln>
        </p:spPr>
        <p:txBody>
          <a:bodyPr wrap="none">
            <a:spAutoFit/>
          </a:bodyPr>
          <a:lstStyle/>
          <a:p>
            <a:r>
              <a:rPr lang="en-US" sz="2400" b="1"/>
              <a:t>y</a:t>
            </a:r>
          </a:p>
        </p:txBody>
      </p:sp>
      <p:sp>
        <p:nvSpPr>
          <p:cNvPr id="62478" name="Line 15"/>
          <p:cNvSpPr>
            <a:spLocks noChangeShapeType="1"/>
          </p:cNvSpPr>
          <p:nvPr/>
        </p:nvSpPr>
        <p:spPr bwMode="auto">
          <a:xfrm>
            <a:off x="5149850" y="1925638"/>
            <a:ext cx="0" cy="3825875"/>
          </a:xfrm>
          <a:prstGeom prst="line">
            <a:avLst/>
          </a:prstGeom>
          <a:noFill/>
          <a:ln w="28575">
            <a:solidFill>
              <a:schemeClr val="tx1"/>
            </a:solidFill>
            <a:round/>
            <a:headEnd/>
            <a:tailEnd/>
          </a:ln>
        </p:spPr>
        <p:txBody>
          <a:bodyPr wrap="none" anchor="ctr"/>
          <a:lstStyle/>
          <a:p>
            <a:endParaRPr lang="en-US"/>
          </a:p>
        </p:txBody>
      </p:sp>
      <p:sp>
        <p:nvSpPr>
          <p:cNvPr id="62479" name="Line 16"/>
          <p:cNvSpPr>
            <a:spLocks noChangeShapeType="1"/>
          </p:cNvSpPr>
          <p:nvPr/>
        </p:nvSpPr>
        <p:spPr bwMode="auto">
          <a:xfrm>
            <a:off x="5149850" y="5751513"/>
            <a:ext cx="0" cy="152400"/>
          </a:xfrm>
          <a:prstGeom prst="line">
            <a:avLst/>
          </a:prstGeom>
          <a:noFill/>
          <a:ln w="9525">
            <a:solidFill>
              <a:schemeClr val="bg1"/>
            </a:solidFill>
            <a:round/>
            <a:headEnd/>
            <a:tailEnd/>
          </a:ln>
        </p:spPr>
        <p:txBody>
          <a:bodyPr wrap="none" anchor="ctr"/>
          <a:lstStyle/>
          <a:p>
            <a:endParaRPr lang="en-US"/>
          </a:p>
        </p:txBody>
      </p:sp>
      <p:sp>
        <p:nvSpPr>
          <p:cNvPr id="62480" name="Line 17"/>
          <p:cNvSpPr>
            <a:spLocks noChangeShapeType="1"/>
          </p:cNvSpPr>
          <p:nvPr/>
        </p:nvSpPr>
        <p:spPr bwMode="auto">
          <a:xfrm rot="-5400000">
            <a:off x="5057775" y="5662613"/>
            <a:ext cx="0" cy="152400"/>
          </a:xfrm>
          <a:prstGeom prst="line">
            <a:avLst/>
          </a:prstGeom>
          <a:noFill/>
          <a:ln w="9525">
            <a:solidFill>
              <a:schemeClr val="bg1"/>
            </a:solidFill>
            <a:round/>
            <a:headEnd/>
            <a:tailEnd/>
          </a:ln>
        </p:spPr>
        <p:txBody>
          <a:bodyPr wrap="none" anchor="ctr"/>
          <a:lstStyle/>
          <a:p>
            <a:endParaRPr lang="en-US"/>
          </a:p>
        </p:txBody>
      </p:sp>
      <p:sp>
        <p:nvSpPr>
          <p:cNvPr id="62481" name="Line 18"/>
          <p:cNvSpPr>
            <a:spLocks noChangeShapeType="1"/>
          </p:cNvSpPr>
          <p:nvPr/>
        </p:nvSpPr>
        <p:spPr bwMode="auto">
          <a:xfrm rot="-5400000">
            <a:off x="5057775" y="4757738"/>
            <a:ext cx="0" cy="152400"/>
          </a:xfrm>
          <a:prstGeom prst="line">
            <a:avLst/>
          </a:prstGeom>
          <a:noFill/>
          <a:ln w="9525">
            <a:solidFill>
              <a:schemeClr val="bg1"/>
            </a:solidFill>
            <a:round/>
            <a:headEnd/>
            <a:tailEnd/>
          </a:ln>
        </p:spPr>
        <p:txBody>
          <a:bodyPr wrap="none" anchor="ctr"/>
          <a:lstStyle/>
          <a:p>
            <a:endParaRPr lang="en-US"/>
          </a:p>
        </p:txBody>
      </p:sp>
      <p:sp>
        <p:nvSpPr>
          <p:cNvPr id="62482" name="Line 19"/>
          <p:cNvSpPr>
            <a:spLocks noChangeShapeType="1"/>
          </p:cNvSpPr>
          <p:nvPr/>
        </p:nvSpPr>
        <p:spPr bwMode="auto">
          <a:xfrm rot="-5400000">
            <a:off x="5057775" y="2947988"/>
            <a:ext cx="0" cy="152400"/>
          </a:xfrm>
          <a:prstGeom prst="line">
            <a:avLst/>
          </a:prstGeom>
          <a:noFill/>
          <a:ln w="9525">
            <a:solidFill>
              <a:schemeClr val="bg1"/>
            </a:solidFill>
            <a:round/>
            <a:headEnd/>
            <a:tailEnd/>
          </a:ln>
        </p:spPr>
        <p:txBody>
          <a:bodyPr wrap="none" anchor="ctr"/>
          <a:lstStyle/>
          <a:p>
            <a:endParaRPr lang="en-US"/>
          </a:p>
        </p:txBody>
      </p:sp>
      <p:sp>
        <p:nvSpPr>
          <p:cNvPr id="62483" name="Line 20"/>
          <p:cNvSpPr>
            <a:spLocks noChangeShapeType="1"/>
          </p:cNvSpPr>
          <p:nvPr/>
        </p:nvSpPr>
        <p:spPr bwMode="auto">
          <a:xfrm rot="-5400000">
            <a:off x="5057775" y="3852863"/>
            <a:ext cx="0" cy="152400"/>
          </a:xfrm>
          <a:prstGeom prst="line">
            <a:avLst/>
          </a:prstGeom>
          <a:noFill/>
          <a:ln w="9525">
            <a:solidFill>
              <a:schemeClr val="bg1"/>
            </a:solidFill>
            <a:round/>
            <a:headEnd/>
            <a:tailEnd/>
          </a:ln>
        </p:spPr>
        <p:txBody>
          <a:bodyPr wrap="none" anchor="ctr"/>
          <a:lstStyle/>
          <a:p>
            <a:endParaRPr lang="en-US"/>
          </a:p>
        </p:txBody>
      </p:sp>
      <p:sp>
        <p:nvSpPr>
          <p:cNvPr id="62484" name="Line 21"/>
          <p:cNvSpPr>
            <a:spLocks noChangeShapeType="1"/>
          </p:cNvSpPr>
          <p:nvPr/>
        </p:nvSpPr>
        <p:spPr bwMode="auto">
          <a:xfrm rot="-5400000">
            <a:off x="5057775" y="2044700"/>
            <a:ext cx="0" cy="152400"/>
          </a:xfrm>
          <a:prstGeom prst="line">
            <a:avLst/>
          </a:prstGeom>
          <a:noFill/>
          <a:ln w="9525">
            <a:solidFill>
              <a:schemeClr val="tx1"/>
            </a:solidFill>
            <a:round/>
            <a:headEnd/>
            <a:tailEnd/>
          </a:ln>
        </p:spPr>
        <p:txBody>
          <a:bodyPr wrap="none" anchor="ctr"/>
          <a:lstStyle/>
          <a:p>
            <a:endParaRPr lang="en-US"/>
          </a:p>
        </p:txBody>
      </p:sp>
      <p:sp>
        <p:nvSpPr>
          <p:cNvPr id="62485" name="Text Box 22"/>
          <p:cNvSpPr txBox="1">
            <a:spLocks noChangeArrowheads="1"/>
          </p:cNvSpPr>
          <p:nvPr/>
        </p:nvSpPr>
        <p:spPr bwMode="auto">
          <a:xfrm>
            <a:off x="4621213" y="5573713"/>
            <a:ext cx="311150" cy="366712"/>
          </a:xfrm>
          <a:prstGeom prst="rect">
            <a:avLst/>
          </a:prstGeom>
          <a:noFill/>
          <a:ln w="9525">
            <a:noFill/>
            <a:miter lim="800000"/>
            <a:headEnd/>
            <a:tailEnd/>
          </a:ln>
        </p:spPr>
        <p:txBody>
          <a:bodyPr wrap="none">
            <a:spAutoFit/>
          </a:bodyPr>
          <a:lstStyle/>
          <a:p>
            <a:r>
              <a:rPr lang="en-US" b="1"/>
              <a:t>0</a:t>
            </a:r>
          </a:p>
        </p:txBody>
      </p:sp>
      <p:sp>
        <p:nvSpPr>
          <p:cNvPr id="62486" name="Text Box 23"/>
          <p:cNvSpPr txBox="1">
            <a:spLocks noChangeArrowheads="1"/>
          </p:cNvSpPr>
          <p:nvPr/>
        </p:nvSpPr>
        <p:spPr bwMode="auto">
          <a:xfrm>
            <a:off x="4619625" y="4667250"/>
            <a:ext cx="441146" cy="369332"/>
          </a:xfrm>
          <a:prstGeom prst="rect">
            <a:avLst/>
          </a:prstGeom>
          <a:noFill/>
          <a:ln w="9525">
            <a:noFill/>
            <a:miter lim="800000"/>
            <a:headEnd/>
            <a:tailEnd/>
          </a:ln>
        </p:spPr>
        <p:txBody>
          <a:bodyPr wrap="none">
            <a:spAutoFit/>
          </a:bodyPr>
          <a:lstStyle/>
          <a:p>
            <a:r>
              <a:rPr lang="en-US" b="1" dirty="0" smtClean="0"/>
              <a:t>25</a:t>
            </a:r>
            <a:endParaRPr lang="en-US" b="1" dirty="0"/>
          </a:p>
        </p:txBody>
      </p:sp>
      <p:sp>
        <p:nvSpPr>
          <p:cNvPr id="62487" name="Text Box 24"/>
          <p:cNvSpPr txBox="1">
            <a:spLocks noChangeArrowheads="1"/>
          </p:cNvSpPr>
          <p:nvPr/>
        </p:nvSpPr>
        <p:spPr bwMode="auto">
          <a:xfrm>
            <a:off x="4632325" y="3760788"/>
            <a:ext cx="441146" cy="369332"/>
          </a:xfrm>
          <a:prstGeom prst="rect">
            <a:avLst/>
          </a:prstGeom>
          <a:noFill/>
          <a:ln w="9525">
            <a:noFill/>
            <a:miter lim="800000"/>
            <a:headEnd/>
            <a:tailEnd/>
          </a:ln>
        </p:spPr>
        <p:txBody>
          <a:bodyPr wrap="none">
            <a:spAutoFit/>
          </a:bodyPr>
          <a:lstStyle/>
          <a:p>
            <a:r>
              <a:rPr lang="en-US" b="1" dirty="0" smtClean="0"/>
              <a:t>50</a:t>
            </a:r>
            <a:endParaRPr lang="en-US" b="1" dirty="0"/>
          </a:p>
        </p:txBody>
      </p:sp>
      <p:sp>
        <p:nvSpPr>
          <p:cNvPr id="62488" name="Text Box 25"/>
          <p:cNvSpPr txBox="1">
            <a:spLocks noChangeArrowheads="1"/>
          </p:cNvSpPr>
          <p:nvPr/>
        </p:nvSpPr>
        <p:spPr bwMode="auto">
          <a:xfrm>
            <a:off x="4592638" y="1947863"/>
            <a:ext cx="569387" cy="369332"/>
          </a:xfrm>
          <a:prstGeom prst="rect">
            <a:avLst/>
          </a:prstGeom>
          <a:noFill/>
          <a:ln w="9525">
            <a:noFill/>
            <a:miter lim="800000"/>
            <a:headEnd/>
            <a:tailEnd/>
          </a:ln>
        </p:spPr>
        <p:txBody>
          <a:bodyPr wrap="none">
            <a:spAutoFit/>
          </a:bodyPr>
          <a:lstStyle/>
          <a:p>
            <a:r>
              <a:rPr lang="en-US" b="1" dirty="0" smtClean="0"/>
              <a:t>100</a:t>
            </a:r>
            <a:endParaRPr lang="en-US" b="1" dirty="0"/>
          </a:p>
        </p:txBody>
      </p:sp>
      <p:sp>
        <p:nvSpPr>
          <p:cNvPr id="62489" name="Text Box 26"/>
          <p:cNvSpPr txBox="1">
            <a:spLocks noChangeArrowheads="1"/>
          </p:cNvSpPr>
          <p:nvPr/>
        </p:nvSpPr>
        <p:spPr bwMode="auto">
          <a:xfrm>
            <a:off x="4629150" y="2854325"/>
            <a:ext cx="441146" cy="369332"/>
          </a:xfrm>
          <a:prstGeom prst="rect">
            <a:avLst/>
          </a:prstGeom>
          <a:noFill/>
          <a:ln w="9525">
            <a:noFill/>
            <a:miter lim="800000"/>
            <a:headEnd/>
            <a:tailEnd/>
          </a:ln>
        </p:spPr>
        <p:txBody>
          <a:bodyPr wrap="none">
            <a:spAutoFit/>
          </a:bodyPr>
          <a:lstStyle/>
          <a:p>
            <a:r>
              <a:rPr lang="en-US" b="1" dirty="0" smtClean="0"/>
              <a:t>75</a:t>
            </a:r>
            <a:endParaRPr lang="en-US" b="1" dirty="0"/>
          </a:p>
        </p:txBody>
      </p:sp>
      <p:sp>
        <p:nvSpPr>
          <p:cNvPr id="23579" name="Line 27"/>
          <p:cNvSpPr>
            <a:spLocks noChangeShapeType="1"/>
          </p:cNvSpPr>
          <p:nvPr/>
        </p:nvSpPr>
        <p:spPr bwMode="auto">
          <a:xfrm flipV="1">
            <a:off x="4114800" y="3025773"/>
            <a:ext cx="4724400" cy="45719"/>
          </a:xfrm>
          <a:prstGeom prst="line">
            <a:avLst/>
          </a:prstGeom>
          <a:noFill/>
          <a:ln w="38100">
            <a:solidFill>
              <a:srgbClr val="0000E4"/>
            </a:solidFill>
            <a:round/>
            <a:headEnd/>
            <a:tailEnd/>
          </a:ln>
        </p:spPr>
        <p:txBody>
          <a:bodyPr wrap="none" anchor="ctr"/>
          <a:lstStyle/>
          <a:p>
            <a:endParaRPr lang="en-US"/>
          </a:p>
        </p:txBody>
      </p:sp>
      <p:sp>
        <p:nvSpPr>
          <p:cNvPr id="23580" name="Line 28"/>
          <p:cNvSpPr>
            <a:spLocks noChangeShapeType="1"/>
          </p:cNvSpPr>
          <p:nvPr/>
        </p:nvSpPr>
        <p:spPr bwMode="auto">
          <a:xfrm>
            <a:off x="5029200" y="2286000"/>
            <a:ext cx="4114800" cy="3581400"/>
          </a:xfrm>
          <a:prstGeom prst="line">
            <a:avLst/>
          </a:prstGeom>
          <a:noFill/>
          <a:ln w="38100">
            <a:solidFill>
              <a:srgbClr val="0000E4"/>
            </a:solidFill>
            <a:round/>
            <a:headEnd/>
            <a:tailEnd/>
          </a:ln>
        </p:spPr>
        <p:txBody>
          <a:bodyPr wrap="none" anchor="ctr"/>
          <a:lstStyle/>
          <a:p>
            <a:endParaRPr lang="en-US"/>
          </a:p>
        </p:txBody>
      </p:sp>
      <p:sp>
        <p:nvSpPr>
          <p:cNvPr id="23581" name="Line 29"/>
          <p:cNvSpPr>
            <a:spLocks noChangeShapeType="1"/>
          </p:cNvSpPr>
          <p:nvPr/>
        </p:nvSpPr>
        <p:spPr bwMode="auto">
          <a:xfrm>
            <a:off x="8382000" y="3048000"/>
            <a:ext cx="0" cy="390525"/>
          </a:xfrm>
          <a:prstGeom prst="line">
            <a:avLst/>
          </a:prstGeom>
          <a:noFill/>
          <a:ln w="9525">
            <a:solidFill>
              <a:srgbClr val="0000E4"/>
            </a:solidFill>
            <a:round/>
            <a:headEnd/>
            <a:tailEnd type="triangle" w="med" len="med"/>
          </a:ln>
        </p:spPr>
        <p:txBody>
          <a:bodyPr wrap="none" anchor="ctr"/>
          <a:lstStyle/>
          <a:p>
            <a:endParaRPr lang="en-US"/>
          </a:p>
        </p:txBody>
      </p:sp>
      <p:sp>
        <p:nvSpPr>
          <p:cNvPr id="23582" name="Line 30"/>
          <p:cNvSpPr>
            <a:spLocks noChangeShapeType="1"/>
          </p:cNvSpPr>
          <p:nvPr/>
        </p:nvSpPr>
        <p:spPr bwMode="auto">
          <a:xfrm flipH="1">
            <a:off x="8382000" y="4197350"/>
            <a:ext cx="350837" cy="0"/>
          </a:xfrm>
          <a:prstGeom prst="line">
            <a:avLst/>
          </a:prstGeom>
          <a:noFill/>
          <a:ln w="9525">
            <a:solidFill>
              <a:srgbClr val="0000E4"/>
            </a:solidFill>
            <a:round/>
            <a:headEnd/>
            <a:tailEnd type="triangle" w="med" len="med"/>
          </a:ln>
        </p:spPr>
        <p:txBody>
          <a:bodyPr wrap="none" anchor="ctr"/>
          <a:lstStyle/>
          <a:p>
            <a:endParaRPr lang="en-US"/>
          </a:p>
        </p:txBody>
      </p:sp>
      <p:sp>
        <p:nvSpPr>
          <p:cNvPr id="23583" name="Line 31"/>
          <p:cNvSpPr>
            <a:spLocks noChangeShapeType="1"/>
          </p:cNvSpPr>
          <p:nvPr/>
        </p:nvSpPr>
        <p:spPr bwMode="auto">
          <a:xfrm flipV="1">
            <a:off x="6934200" y="3276600"/>
            <a:ext cx="533400" cy="685800"/>
          </a:xfrm>
          <a:prstGeom prst="line">
            <a:avLst/>
          </a:prstGeom>
          <a:noFill/>
          <a:ln w="9525">
            <a:solidFill>
              <a:srgbClr val="0000E4"/>
            </a:solidFill>
            <a:round/>
            <a:headEnd/>
            <a:tailEnd type="triangle" w="med" len="med"/>
          </a:ln>
        </p:spPr>
        <p:txBody>
          <a:bodyPr wrap="none" anchor="ctr"/>
          <a:lstStyle/>
          <a:p>
            <a:endParaRPr lang="en-US"/>
          </a:p>
        </p:txBody>
      </p:sp>
      <p:sp>
        <p:nvSpPr>
          <p:cNvPr id="23584" name="Text Box 32"/>
          <p:cNvSpPr txBox="1">
            <a:spLocks noChangeArrowheads="1"/>
          </p:cNvSpPr>
          <p:nvPr/>
        </p:nvSpPr>
        <p:spPr bwMode="auto">
          <a:xfrm>
            <a:off x="7246938" y="3581400"/>
            <a:ext cx="1516062" cy="584775"/>
          </a:xfrm>
          <a:prstGeom prst="rect">
            <a:avLst/>
          </a:prstGeom>
          <a:noFill/>
          <a:ln w="9525">
            <a:noFill/>
            <a:miter lim="800000"/>
            <a:headEnd/>
            <a:tailEnd/>
          </a:ln>
        </p:spPr>
        <p:txBody>
          <a:bodyPr>
            <a:spAutoFit/>
          </a:bodyPr>
          <a:lstStyle/>
          <a:p>
            <a:pPr algn="ctr"/>
            <a:r>
              <a:rPr lang="en-US" sz="1600" b="1" dirty="0"/>
              <a:t>Feasible Region</a:t>
            </a:r>
          </a:p>
        </p:txBody>
      </p:sp>
      <p:sp>
        <p:nvSpPr>
          <p:cNvPr id="23589" name="Rectangle 37"/>
          <p:cNvSpPr>
            <a:spLocks noChangeArrowheads="1"/>
          </p:cNvSpPr>
          <p:nvPr/>
        </p:nvSpPr>
        <p:spPr bwMode="auto">
          <a:xfrm>
            <a:off x="23813" y="3119438"/>
            <a:ext cx="2012950" cy="457200"/>
          </a:xfrm>
          <a:prstGeom prst="rect">
            <a:avLst/>
          </a:prstGeom>
          <a:noFill/>
          <a:ln w="9525">
            <a:noFill/>
            <a:miter lim="800000"/>
            <a:headEnd/>
            <a:tailEnd/>
          </a:ln>
        </p:spPr>
        <p:txBody>
          <a:bodyPr wrap="none">
            <a:spAutoFit/>
          </a:bodyPr>
          <a:lstStyle/>
          <a:p>
            <a:r>
              <a:rPr lang="en-US" sz="2400" b="1"/>
              <a:t>Subject to:	</a:t>
            </a:r>
          </a:p>
        </p:txBody>
      </p:sp>
      <p:sp>
        <p:nvSpPr>
          <p:cNvPr id="23590" name="Rectangle 38"/>
          <p:cNvSpPr>
            <a:spLocks noChangeArrowheads="1"/>
          </p:cNvSpPr>
          <p:nvPr/>
        </p:nvSpPr>
        <p:spPr bwMode="auto">
          <a:xfrm>
            <a:off x="23813" y="2401888"/>
            <a:ext cx="3363421" cy="461665"/>
          </a:xfrm>
          <a:prstGeom prst="rect">
            <a:avLst/>
          </a:prstGeom>
          <a:noFill/>
          <a:ln w="9525">
            <a:noFill/>
            <a:miter lim="800000"/>
            <a:headEnd/>
            <a:tailEnd/>
          </a:ln>
        </p:spPr>
        <p:txBody>
          <a:bodyPr wrap="none">
            <a:spAutoFit/>
          </a:bodyPr>
          <a:lstStyle/>
          <a:p>
            <a:r>
              <a:rPr lang="en-US" sz="2400" b="1" dirty="0" smtClean="0"/>
              <a:t>Minimize  </a:t>
            </a:r>
            <a:r>
              <a:rPr lang="en-US" sz="2400" b="1" dirty="0"/>
              <a:t>z = </a:t>
            </a:r>
            <a:r>
              <a:rPr lang="en-US" sz="2400" b="1" dirty="0" smtClean="0"/>
              <a:t>10x </a:t>
            </a:r>
            <a:r>
              <a:rPr lang="en-US" sz="2400" b="1" dirty="0"/>
              <a:t>+ </a:t>
            </a:r>
            <a:r>
              <a:rPr lang="en-US" sz="2400" b="1" dirty="0" smtClean="0"/>
              <a:t>8y</a:t>
            </a:r>
            <a:endParaRPr lang="en-US" sz="2400" b="1" dirty="0"/>
          </a:p>
        </p:txBody>
      </p:sp>
      <p:sp>
        <p:nvSpPr>
          <p:cNvPr id="23591" name="Line 39"/>
          <p:cNvSpPr>
            <a:spLocks noChangeShapeType="1"/>
          </p:cNvSpPr>
          <p:nvPr/>
        </p:nvSpPr>
        <p:spPr bwMode="auto">
          <a:xfrm>
            <a:off x="8747125" y="1901825"/>
            <a:ext cx="0" cy="3848100"/>
          </a:xfrm>
          <a:prstGeom prst="line">
            <a:avLst/>
          </a:prstGeom>
          <a:noFill/>
          <a:ln w="38100">
            <a:solidFill>
              <a:srgbClr val="0000E4"/>
            </a:solidFill>
            <a:round/>
            <a:headEnd/>
            <a:tailEnd/>
          </a:ln>
        </p:spPr>
        <p:txBody>
          <a:bodyPr wrap="none" anchor="ctr"/>
          <a:lstStyle/>
          <a:p>
            <a:endParaRPr lang="en-US"/>
          </a:p>
        </p:txBody>
      </p:sp>
      <p:sp>
        <p:nvSpPr>
          <p:cNvPr id="23598" name="Line 46"/>
          <p:cNvSpPr>
            <a:spLocks noChangeShapeType="1"/>
          </p:cNvSpPr>
          <p:nvPr/>
        </p:nvSpPr>
        <p:spPr bwMode="auto">
          <a:xfrm>
            <a:off x="5105400" y="4876800"/>
            <a:ext cx="838200" cy="1066800"/>
          </a:xfrm>
          <a:prstGeom prst="line">
            <a:avLst/>
          </a:prstGeom>
          <a:noFill/>
          <a:ln w="28575">
            <a:solidFill>
              <a:srgbClr val="FF0000"/>
            </a:solidFill>
            <a:round/>
            <a:headEnd/>
            <a:tailEnd/>
          </a:ln>
        </p:spPr>
        <p:txBody>
          <a:bodyPr wrap="none" anchor="ctr"/>
          <a:lstStyle/>
          <a:p>
            <a:endParaRPr lang="en-US"/>
          </a:p>
        </p:txBody>
      </p:sp>
      <p:sp>
        <p:nvSpPr>
          <p:cNvPr id="23599" name="Oval 47"/>
          <p:cNvSpPr>
            <a:spLocks noChangeArrowheads="1"/>
          </p:cNvSpPr>
          <p:nvPr/>
        </p:nvSpPr>
        <p:spPr bwMode="auto">
          <a:xfrm>
            <a:off x="7239000" y="4191000"/>
            <a:ext cx="144462" cy="144462"/>
          </a:xfrm>
          <a:prstGeom prst="ellipse">
            <a:avLst/>
          </a:prstGeom>
          <a:solidFill>
            <a:srgbClr val="FF0000"/>
          </a:solidFill>
          <a:ln w="9525">
            <a:solidFill>
              <a:schemeClr val="tx1"/>
            </a:solidFill>
            <a:round/>
            <a:headEnd/>
            <a:tailEnd/>
          </a:ln>
        </p:spPr>
        <p:txBody>
          <a:bodyPr wrap="none" anchor="ctr"/>
          <a:lstStyle/>
          <a:p>
            <a:endParaRPr lang="en-US"/>
          </a:p>
        </p:txBody>
      </p:sp>
      <p:sp>
        <p:nvSpPr>
          <p:cNvPr id="23600" name="Text Box 48"/>
          <p:cNvSpPr txBox="1">
            <a:spLocks noChangeArrowheads="1"/>
          </p:cNvSpPr>
          <p:nvPr/>
        </p:nvSpPr>
        <p:spPr bwMode="auto">
          <a:xfrm>
            <a:off x="7775575" y="923925"/>
            <a:ext cx="1368425" cy="1015663"/>
          </a:xfrm>
          <a:prstGeom prst="rect">
            <a:avLst/>
          </a:prstGeom>
          <a:noFill/>
          <a:ln w="9525">
            <a:noFill/>
            <a:miter lim="800000"/>
            <a:headEnd/>
            <a:tailEnd/>
          </a:ln>
        </p:spPr>
        <p:txBody>
          <a:bodyPr>
            <a:spAutoFit/>
          </a:bodyPr>
          <a:lstStyle/>
          <a:p>
            <a:pPr algn="ctr"/>
            <a:r>
              <a:rPr lang="en-US" sz="2000" b="1" dirty="0"/>
              <a:t>Optimal </a:t>
            </a:r>
            <a:r>
              <a:rPr lang="en-US" sz="2000" b="1" dirty="0" smtClean="0"/>
              <a:t>Solution</a:t>
            </a:r>
          </a:p>
          <a:p>
            <a:pPr algn="ctr"/>
            <a:r>
              <a:rPr lang="en-US" sz="2000" b="1" dirty="0" smtClean="0"/>
              <a:t>(60,45)</a:t>
            </a:r>
            <a:endParaRPr lang="en-US" sz="2000" b="1" dirty="0"/>
          </a:p>
        </p:txBody>
      </p:sp>
      <p:sp>
        <p:nvSpPr>
          <p:cNvPr id="23601" name="Line 49"/>
          <p:cNvSpPr>
            <a:spLocks noChangeShapeType="1"/>
          </p:cNvSpPr>
          <p:nvPr/>
        </p:nvSpPr>
        <p:spPr bwMode="auto">
          <a:xfrm flipH="1">
            <a:off x="7391400" y="1905000"/>
            <a:ext cx="914400" cy="2286000"/>
          </a:xfrm>
          <a:prstGeom prst="line">
            <a:avLst/>
          </a:prstGeom>
          <a:noFill/>
          <a:ln w="28575">
            <a:solidFill>
              <a:schemeClr val="tx1"/>
            </a:solidFill>
            <a:round/>
            <a:headEnd/>
            <a:tailEnd type="triangle" w="med" len="med"/>
          </a:ln>
        </p:spPr>
        <p:txBody>
          <a:bodyPr wrap="none" anchor="ctr"/>
          <a:lstStyle/>
          <a:p>
            <a:endParaRPr lang="en-US"/>
          </a:p>
        </p:txBody>
      </p:sp>
      <p:sp>
        <p:nvSpPr>
          <p:cNvPr id="51" name="Rectangle 50"/>
          <p:cNvSpPr/>
          <p:nvPr/>
        </p:nvSpPr>
        <p:spPr>
          <a:xfrm>
            <a:off x="1447800" y="5410200"/>
            <a:ext cx="1905000" cy="400110"/>
          </a:xfrm>
          <a:prstGeom prst="rect">
            <a:avLst/>
          </a:prstGeom>
        </p:spPr>
        <p:txBody>
          <a:bodyPr wrap="square">
            <a:spAutoFit/>
          </a:bodyPr>
          <a:lstStyle/>
          <a:p>
            <a:pPr marL="342900" lvl="0" indent="-342900" eaLnBrk="0" hangingPunct="0">
              <a:spcBef>
                <a:spcPct val="20000"/>
              </a:spcBef>
              <a:buClr>
                <a:schemeClr val="accent1"/>
              </a:buClr>
              <a:defRPr/>
            </a:pPr>
            <a:r>
              <a:rPr lang="en-US" sz="2000" kern="0" dirty="0" smtClean="0">
                <a:cs typeface="Arial" charset="0"/>
              </a:rPr>
              <a:t>x ≥ 0, y ≥ 0</a:t>
            </a:r>
          </a:p>
        </p:txBody>
      </p:sp>
      <p:sp>
        <p:nvSpPr>
          <p:cNvPr id="52" name="Text Box 10"/>
          <p:cNvSpPr txBox="1">
            <a:spLocks noChangeArrowheads="1"/>
          </p:cNvSpPr>
          <p:nvPr/>
        </p:nvSpPr>
        <p:spPr bwMode="auto">
          <a:xfrm>
            <a:off x="8498413" y="5943600"/>
            <a:ext cx="569387" cy="369332"/>
          </a:xfrm>
          <a:prstGeom prst="rect">
            <a:avLst/>
          </a:prstGeom>
          <a:noFill/>
          <a:ln w="9525">
            <a:noFill/>
            <a:miter lim="800000"/>
            <a:headEnd/>
            <a:tailEnd/>
          </a:ln>
        </p:spPr>
        <p:txBody>
          <a:bodyPr wrap="none">
            <a:spAutoFit/>
          </a:bodyPr>
          <a:lstStyle/>
          <a:p>
            <a:r>
              <a:rPr lang="en-US" b="1" dirty="0" smtClean="0"/>
              <a:t>100</a:t>
            </a:r>
            <a:endParaRPr lang="en-US" b="1" dirty="0"/>
          </a:p>
        </p:txBody>
      </p:sp>
      <p:sp>
        <p:nvSpPr>
          <p:cNvPr id="53" name="Line 39"/>
          <p:cNvSpPr>
            <a:spLocks noChangeShapeType="1"/>
          </p:cNvSpPr>
          <p:nvPr/>
        </p:nvSpPr>
        <p:spPr bwMode="auto">
          <a:xfrm>
            <a:off x="7315200" y="1981200"/>
            <a:ext cx="0" cy="3848100"/>
          </a:xfrm>
          <a:prstGeom prst="line">
            <a:avLst/>
          </a:prstGeom>
          <a:noFill/>
          <a:ln w="38100">
            <a:solidFill>
              <a:srgbClr val="0000E4"/>
            </a:solidFill>
            <a:round/>
            <a:headEnd/>
            <a:tailEnd/>
          </a:ln>
        </p:spPr>
        <p:txBody>
          <a:bodyPr wrap="none" anchor="ctr"/>
          <a:lstStyle/>
          <a:p>
            <a:endParaRPr lang="en-US"/>
          </a:p>
        </p:txBody>
      </p:sp>
      <p:sp>
        <p:nvSpPr>
          <p:cNvPr id="54" name="Line 30"/>
          <p:cNvSpPr>
            <a:spLocks noChangeShapeType="1"/>
          </p:cNvSpPr>
          <p:nvPr/>
        </p:nvSpPr>
        <p:spPr bwMode="auto">
          <a:xfrm flipV="1">
            <a:off x="7315200" y="4946650"/>
            <a:ext cx="692150" cy="6350"/>
          </a:xfrm>
          <a:prstGeom prst="line">
            <a:avLst/>
          </a:prstGeom>
          <a:noFill/>
          <a:ln w="9525">
            <a:solidFill>
              <a:srgbClr val="0000E4"/>
            </a:solidFill>
            <a:round/>
            <a:headEnd/>
            <a:tailEnd type="triangle" w="med" len="med"/>
          </a:ln>
        </p:spPr>
        <p:txBody>
          <a:bodyPr wrap="none" anchor="ctr"/>
          <a:lstStyle/>
          <a:p>
            <a:endParaRPr lang="en-US"/>
          </a:p>
        </p:txBody>
      </p:sp>
      <p:sp>
        <p:nvSpPr>
          <p:cNvPr id="55" name="Line 46"/>
          <p:cNvSpPr>
            <a:spLocks noChangeShapeType="1"/>
          </p:cNvSpPr>
          <p:nvPr/>
        </p:nvSpPr>
        <p:spPr bwMode="auto">
          <a:xfrm>
            <a:off x="5029200" y="2895600"/>
            <a:ext cx="2514600" cy="3200400"/>
          </a:xfrm>
          <a:prstGeom prst="line">
            <a:avLst/>
          </a:prstGeom>
          <a:noFill/>
          <a:ln w="28575">
            <a:solidFill>
              <a:srgbClr val="FF0000"/>
            </a:solidFill>
            <a:round/>
            <a:headEnd/>
            <a:tailEnd/>
          </a:ln>
        </p:spPr>
        <p:txBody>
          <a:bodyPr wrap="none" anchor="ctr"/>
          <a:lstStyle/>
          <a:p>
            <a:endParaRPr lang="en-US"/>
          </a:p>
        </p:txBody>
      </p:sp>
      <p:sp>
        <p:nvSpPr>
          <p:cNvPr id="56" name="Line 46"/>
          <p:cNvSpPr>
            <a:spLocks noChangeShapeType="1"/>
          </p:cNvSpPr>
          <p:nvPr/>
        </p:nvSpPr>
        <p:spPr bwMode="auto">
          <a:xfrm>
            <a:off x="6096000" y="2702859"/>
            <a:ext cx="2514600" cy="3200400"/>
          </a:xfrm>
          <a:prstGeom prst="line">
            <a:avLst/>
          </a:prstGeom>
          <a:noFill/>
          <a:ln w="28575">
            <a:solidFill>
              <a:srgbClr val="FF0000"/>
            </a:solidFill>
            <a:round/>
            <a:headEnd/>
            <a:tailEnd/>
          </a:ln>
        </p:spPr>
        <p:txBody>
          <a:bodyPr wrap="none" anchor="ctr"/>
          <a:lstStyle/>
          <a:p>
            <a:endParaRPr lang="en-US"/>
          </a:p>
        </p:txBody>
      </p:sp>
      <p:sp>
        <p:nvSpPr>
          <p:cNvPr id="57" name="Rectangle 56"/>
          <p:cNvSpPr/>
          <p:nvPr/>
        </p:nvSpPr>
        <p:spPr>
          <a:xfrm>
            <a:off x="1524000" y="3821668"/>
            <a:ext cx="811441" cy="369332"/>
          </a:xfrm>
          <a:prstGeom prst="rect">
            <a:avLst/>
          </a:prstGeom>
        </p:spPr>
        <p:txBody>
          <a:bodyPr wrap="none">
            <a:spAutoFit/>
          </a:bodyPr>
          <a:lstStyle/>
          <a:p>
            <a:pPr marL="342900" lvl="0" indent="-342900" eaLnBrk="0" hangingPunct="0">
              <a:spcBef>
                <a:spcPct val="20000"/>
              </a:spcBef>
              <a:buClr>
                <a:schemeClr val="accent1"/>
              </a:buClr>
              <a:defRPr/>
            </a:pPr>
            <a:r>
              <a:rPr lang="en-US" kern="0" dirty="0" smtClean="0">
                <a:cs typeface="Arial" charset="0"/>
              </a:rPr>
              <a:t>x ≥ 60</a:t>
            </a:r>
          </a:p>
        </p:txBody>
      </p:sp>
      <p:sp>
        <p:nvSpPr>
          <p:cNvPr id="58" name="Rectangle 57"/>
          <p:cNvSpPr/>
          <p:nvPr/>
        </p:nvSpPr>
        <p:spPr>
          <a:xfrm>
            <a:off x="1525570" y="4191000"/>
            <a:ext cx="1446230" cy="369332"/>
          </a:xfrm>
          <a:prstGeom prst="rect">
            <a:avLst/>
          </a:prstGeom>
        </p:spPr>
        <p:txBody>
          <a:bodyPr wrap="none">
            <a:spAutoFit/>
          </a:bodyPr>
          <a:lstStyle/>
          <a:p>
            <a:pPr marL="342900" lvl="0" indent="-342900" eaLnBrk="0" hangingPunct="0">
              <a:spcBef>
                <a:spcPct val="20000"/>
              </a:spcBef>
              <a:buClr>
                <a:schemeClr val="accent1"/>
              </a:buClr>
              <a:defRPr/>
            </a:pPr>
            <a:r>
              <a:rPr lang="en-US" kern="0" dirty="0" smtClean="0">
                <a:cs typeface="Arial" charset="0"/>
              </a:rPr>
              <a:t>3x+4y ≥ 360</a:t>
            </a:r>
          </a:p>
        </p:txBody>
      </p:sp>
      <p:sp>
        <p:nvSpPr>
          <p:cNvPr id="59" name="Rectangle 58"/>
          <p:cNvSpPr/>
          <p:nvPr/>
        </p:nvSpPr>
        <p:spPr>
          <a:xfrm>
            <a:off x="1524000" y="4572000"/>
            <a:ext cx="939681" cy="369332"/>
          </a:xfrm>
          <a:prstGeom prst="rect">
            <a:avLst/>
          </a:prstGeom>
        </p:spPr>
        <p:txBody>
          <a:bodyPr wrap="none">
            <a:spAutoFit/>
          </a:bodyPr>
          <a:lstStyle/>
          <a:p>
            <a:pPr marL="342900" lvl="0" indent="-342900" eaLnBrk="0" hangingPunct="0">
              <a:spcBef>
                <a:spcPct val="20000"/>
              </a:spcBef>
              <a:buClr>
                <a:schemeClr val="accent1"/>
              </a:buClr>
              <a:defRPr/>
            </a:pPr>
            <a:r>
              <a:rPr lang="en-US" kern="0" dirty="0" smtClean="0">
                <a:cs typeface="Arial" charset="0"/>
              </a:rPr>
              <a:t>x ≤ 100</a:t>
            </a:r>
          </a:p>
        </p:txBody>
      </p:sp>
      <p:sp>
        <p:nvSpPr>
          <p:cNvPr id="60" name="Rectangle 59"/>
          <p:cNvSpPr/>
          <p:nvPr/>
        </p:nvSpPr>
        <p:spPr>
          <a:xfrm>
            <a:off x="1524000" y="4964668"/>
            <a:ext cx="811441" cy="369332"/>
          </a:xfrm>
          <a:prstGeom prst="rect">
            <a:avLst/>
          </a:prstGeom>
        </p:spPr>
        <p:txBody>
          <a:bodyPr wrap="none">
            <a:spAutoFit/>
          </a:bodyPr>
          <a:lstStyle/>
          <a:p>
            <a:pPr marL="342900" lvl="0" indent="-342900" eaLnBrk="0" hangingPunct="0">
              <a:spcBef>
                <a:spcPct val="20000"/>
              </a:spcBef>
              <a:buClr>
                <a:schemeClr val="accent1"/>
              </a:buClr>
              <a:defRPr/>
            </a:pPr>
            <a:r>
              <a:rPr lang="en-US" kern="0" dirty="0" smtClean="0">
                <a:cs typeface="Arial" charset="0"/>
              </a:rPr>
              <a:t>y ≤ 75</a:t>
            </a:r>
          </a:p>
        </p:txBody>
      </p:sp>
      <p:sp>
        <p:nvSpPr>
          <p:cNvPr id="61" name="Line 30"/>
          <p:cNvSpPr>
            <a:spLocks noChangeShapeType="1"/>
          </p:cNvSpPr>
          <p:nvPr/>
        </p:nvSpPr>
        <p:spPr bwMode="auto">
          <a:xfrm flipV="1">
            <a:off x="5181600" y="4419600"/>
            <a:ext cx="692150" cy="6350"/>
          </a:xfrm>
          <a:prstGeom prst="line">
            <a:avLst/>
          </a:prstGeom>
          <a:noFill/>
          <a:ln w="9525">
            <a:solidFill>
              <a:srgbClr val="0000E4"/>
            </a:solidFill>
            <a:round/>
            <a:headEnd/>
            <a:tailEnd type="triangle" w="med" len="med"/>
          </a:ln>
        </p:spPr>
        <p:txBody>
          <a:bodyPr wrap="none" anchor="ctr"/>
          <a:lstStyle/>
          <a:p>
            <a:endParaRPr lang="en-US"/>
          </a:p>
        </p:txBody>
      </p:sp>
      <p:sp>
        <p:nvSpPr>
          <p:cNvPr id="62" name="Line 31"/>
          <p:cNvSpPr>
            <a:spLocks noChangeShapeType="1"/>
          </p:cNvSpPr>
          <p:nvPr/>
        </p:nvSpPr>
        <p:spPr bwMode="auto">
          <a:xfrm flipV="1">
            <a:off x="6248400" y="4876800"/>
            <a:ext cx="45719" cy="914400"/>
          </a:xfrm>
          <a:prstGeom prst="line">
            <a:avLst/>
          </a:prstGeom>
          <a:noFill/>
          <a:ln w="9525">
            <a:solidFill>
              <a:srgbClr val="0000E4"/>
            </a:solidFill>
            <a:round/>
            <a:headEnd/>
            <a:tailEnd type="triangle" w="med" len="med"/>
          </a:ln>
        </p:spPr>
        <p:txBody>
          <a:bodyPr wrap="none" anchor="ctr"/>
          <a:lstStyle/>
          <a:p>
            <a:endParaRPr lang="en-US"/>
          </a:p>
        </p:txBody>
      </p:sp>
      <p:sp>
        <p:nvSpPr>
          <p:cNvPr id="63" name="Line 46"/>
          <p:cNvSpPr>
            <a:spLocks noChangeShapeType="1"/>
          </p:cNvSpPr>
          <p:nvPr/>
        </p:nvSpPr>
        <p:spPr bwMode="auto">
          <a:xfrm>
            <a:off x="7620000" y="1981200"/>
            <a:ext cx="2514600" cy="3200400"/>
          </a:xfrm>
          <a:prstGeom prst="line">
            <a:avLst/>
          </a:prstGeom>
          <a:noFill/>
          <a:ln w="28575">
            <a:solidFill>
              <a:srgbClr val="FF0000"/>
            </a:solidFill>
            <a:round/>
            <a:headEnd/>
            <a:tailEnd/>
          </a:ln>
        </p:spPr>
        <p:txBody>
          <a:bodyPr wrap="none" anchor="ctr"/>
          <a:lstStyle/>
          <a:p>
            <a:endParaRPr lang="en-US"/>
          </a:p>
        </p:txBody>
      </p:sp>
      <p:sp>
        <p:nvSpPr>
          <p:cNvPr id="64" name="Slide Number Placeholder 63"/>
          <p:cNvSpPr>
            <a:spLocks noGrp="1"/>
          </p:cNvSpPr>
          <p:nvPr>
            <p:ph type="sldNum" sz="quarter" idx="12"/>
          </p:nvPr>
        </p:nvSpPr>
        <p:spPr/>
        <p:txBody>
          <a:bodyPr/>
          <a:lstStyle/>
          <a:p>
            <a:pPr>
              <a:defRPr/>
            </a:pPr>
            <a:fld id="{0A3695DE-2557-4EB6-87BE-2DCF52FD1997}" type="slidenum">
              <a:rPr lang="en-US" smtClean="0"/>
              <a:pPr>
                <a:defRPr/>
              </a:pPr>
              <a:t>66</a:t>
            </a:fld>
            <a:endParaRPr lang="en-US"/>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 calcmode="lin" valueType="num">
                                      <p:cBhvr>
                                        <p:cTn id="9" dur="1000" fill="hold"/>
                                        <p:tgtEl>
                                          <p:spTgt spid="235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3589"/>
                                        </p:tgtEl>
                                        <p:attrNameLst>
                                          <p:attrName>style.visibility</p:attrName>
                                        </p:attrNameLst>
                                      </p:cBhvr>
                                      <p:to>
                                        <p:strVal val="visible"/>
                                      </p:to>
                                    </p:set>
                                    <p:anim calcmode="lin" valueType="num">
                                      <p:cBhvr additive="base">
                                        <p:cTn id="15" dur="500" fill="hold"/>
                                        <p:tgtEl>
                                          <p:spTgt spid="23589"/>
                                        </p:tgtEl>
                                        <p:attrNameLst>
                                          <p:attrName>ppt_x</p:attrName>
                                        </p:attrNameLst>
                                      </p:cBhvr>
                                      <p:tavLst>
                                        <p:tav tm="0">
                                          <p:val>
                                            <p:strVal val="0-#ppt_w/2"/>
                                          </p:val>
                                        </p:tav>
                                        <p:tav tm="100000">
                                          <p:val>
                                            <p:strVal val="#ppt_x"/>
                                          </p:val>
                                        </p:tav>
                                      </p:tavLst>
                                    </p:anim>
                                    <p:anim calcmode="lin" valueType="num">
                                      <p:cBhvr additive="base">
                                        <p:cTn id="16" dur="500" fill="hold"/>
                                        <p:tgtEl>
                                          <p:spTgt spid="2358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1+#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1+#ppt_w/2"/>
                                          </p:val>
                                        </p:tav>
                                        <p:tav tm="100000">
                                          <p:val>
                                            <p:strVal val="#ppt_x"/>
                                          </p:val>
                                        </p:tav>
                                      </p:tavLst>
                                    </p:anim>
                                    <p:anim calcmode="lin" valueType="num">
                                      <p:cBhvr additive="base">
                                        <p:cTn id="33"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additive="base">
                                        <p:cTn id="38" dur="500" fill="hold"/>
                                        <p:tgtEl>
                                          <p:spTgt spid="58"/>
                                        </p:tgtEl>
                                        <p:attrNameLst>
                                          <p:attrName>ppt_x</p:attrName>
                                        </p:attrNameLst>
                                      </p:cBhvr>
                                      <p:tavLst>
                                        <p:tav tm="0">
                                          <p:val>
                                            <p:strVal val="#ppt_x"/>
                                          </p:val>
                                        </p:tav>
                                        <p:tav tm="100000">
                                          <p:val>
                                            <p:strVal val="#ppt_x"/>
                                          </p:val>
                                        </p:tav>
                                      </p:tavLst>
                                    </p:anim>
                                    <p:anim calcmode="lin" valueType="num">
                                      <p:cBhvr additive="base">
                                        <p:cTn id="3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23580"/>
                                        </p:tgtEl>
                                        <p:attrNameLst>
                                          <p:attrName>style.visibility</p:attrName>
                                        </p:attrNameLst>
                                      </p:cBhvr>
                                      <p:to>
                                        <p:strVal val="visible"/>
                                      </p:to>
                                    </p:set>
                                    <p:anim calcmode="lin" valueType="num">
                                      <p:cBhvr additive="base">
                                        <p:cTn id="44" dur="500" fill="hold"/>
                                        <p:tgtEl>
                                          <p:spTgt spid="23580"/>
                                        </p:tgtEl>
                                        <p:attrNameLst>
                                          <p:attrName>ppt_x</p:attrName>
                                        </p:attrNameLst>
                                      </p:cBhvr>
                                      <p:tavLst>
                                        <p:tav tm="0">
                                          <p:val>
                                            <p:strVal val="0-#ppt_w/2"/>
                                          </p:val>
                                        </p:tav>
                                        <p:tav tm="100000">
                                          <p:val>
                                            <p:strVal val="#ppt_x"/>
                                          </p:val>
                                        </p:tav>
                                      </p:tavLst>
                                    </p:anim>
                                    <p:anim calcmode="lin" valueType="num">
                                      <p:cBhvr additive="base">
                                        <p:cTn id="45" dur="500" fill="hold"/>
                                        <p:tgtEl>
                                          <p:spTgt spid="23580"/>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12" fill="hold" grpId="0" nodeType="afterEffect">
                                  <p:stCondLst>
                                    <p:cond delay="0"/>
                                  </p:stCondLst>
                                  <p:childTnLst>
                                    <p:set>
                                      <p:cBhvr>
                                        <p:cTn id="48" dur="1" fill="hold">
                                          <p:stCondLst>
                                            <p:cond delay="0"/>
                                          </p:stCondLst>
                                        </p:cTn>
                                        <p:tgtEl>
                                          <p:spTgt spid="23583"/>
                                        </p:tgtEl>
                                        <p:attrNameLst>
                                          <p:attrName>style.visibility</p:attrName>
                                        </p:attrNameLst>
                                      </p:cBhvr>
                                      <p:to>
                                        <p:strVal val="visible"/>
                                      </p:to>
                                    </p:set>
                                    <p:anim calcmode="lin" valueType="num">
                                      <p:cBhvr additive="base">
                                        <p:cTn id="49" dur="500" fill="hold"/>
                                        <p:tgtEl>
                                          <p:spTgt spid="23583"/>
                                        </p:tgtEl>
                                        <p:attrNameLst>
                                          <p:attrName>ppt_x</p:attrName>
                                        </p:attrNameLst>
                                      </p:cBhvr>
                                      <p:tavLst>
                                        <p:tav tm="0">
                                          <p:val>
                                            <p:strVal val="0-#ppt_w/2"/>
                                          </p:val>
                                        </p:tav>
                                        <p:tav tm="100000">
                                          <p:val>
                                            <p:strVal val="#ppt_x"/>
                                          </p:val>
                                        </p:tav>
                                      </p:tavLst>
                                    </p:anim>
                                    <p:anim calcmode="lin" valueType="num">
                                      <p:cBhvr additive="base">
                                        <p:cTn id="50" dur="500" fill="hold"/>
                                        <p:tgtEl>
                                          <p:spTgt spid="2358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3591"/>
                                        </p:tgtEl>
                                        <p:attrNameLst>
                                          <p:attrName>style.visibility</p:attrName>
                                        </p:attrNameLst>
                                      </p:cBhvr>
                                      <p:to>
                                        <p:strVal val="visible"/>
                                      </p:to>
                                    </p:set>
                                    <p:anim calcmode="lin" valueType="num">
                                      <p:cBhvr additive="base">
                                        <p:cTn id="61" dur="500" fill="hold"/>
                                        <p:tgtEl>
                                          <p:spTgt spid="23591"/>
                                        </p:tgtEl>
                                        <p:attrNameLst>
                                          <p:attrName>ppt_x</p:attrName>
                                        </p:attrNameLst>
                                      </p:cBhvr>
                                      <p:tavLst>
                                        <p:tav tm="0">
                                          <p:val>
                                            <p:strVal val="1+#ppt_w/2"/>
                                          </p:val>
                                        </p:tav>
                                        <p:tav tm="100000">
                                          <p:val>
                                            <p:strVal val="#ppt_x"/>
                                          </p:val>
                                        </p:tav>
                                      </p:tavLst>
                                    </p:anim>
                                    <p:anim calcmode="lin" valueType="num">
                                      <p:cBhvr additive="base">
                                        <p:cTn id="62" dur="500" fill="hold"/>
                                        <p:tgtEl>
                                          <p:spTgt spid="23591"/>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 presetClass="entr" presetSubtype="2" fill="hold" grpId="0" nodeType="afterEffect">
                                  <p:stCondLst>
                                    <p:cond delay="0"/>
                                  </p:stCondLst>
                                  <p:childTnLst>
                                    <p:set>
                                      <p:cBhvr>
                                        <p:cTn id="65" dur="1" fill="hold">
                                          <p:stCondLst>
                                            <p:cond delay="0"/>
                                          </p:stCondLst>
                                        </p:cTn>
                                        <p:tgtEl>
                                          <p:spTgt spid="23582"/>
                                        </p:tgtEl>
                                        <p:attrNameLst>
                                          <p:attrName>style.visibility</p:attrName>
                                        </p:attrNameLst>
                                      </p:cBhvr>
                                      <p:to>
                                        <p:strVal val="visible"/>
                                      </p:to>
                                    </p:set>
                                    <p:anim calcmode="lin" valueType="num">
                                      <p:cBhvr additive="base">
                                        <p:cTn id="66" dur="500" fill="hold"/>
                                        <p:tgtEl>
                                          <p:spTgt spid="23582"/>
                                        </p:tgtEl>
                                        <p:attrNameLst>
                                          <p:attrName>ppt_x</p:attrName>
                                        </p:attrNameLst>
                                      </p:cBhvr>
                                      <p:tavLst>
                                        <p:tav tm="0">
                                          <p:val>
                                            <p:strVal val="1+#ppt_w/2"/>
                                          </p:val>
                                        </p:tav>
                                        <p:tav tm="100000">
                                          <p:val>
                                            <p:strVal val="#ppt_x"/>
                                          </p:val>
                                        </p:tav>
                                      </p:tavLst>
                                    </p:anim>
                                    <p:anim calcmode="lin" valueType="num">
                                      <p:cBhvr additive="base">
                                        <p:cTn id="67" dur="500" fill="hold"/>
                                        <p:tgtEl>
                                          <p:spTgt spid="2358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additive="base">
                                        <p:cTn id="72" dur="500" fill="hold"/>
                                        <p:tgtEl>
                                          <p:spTgt spid="60"/>
                                        </p:tgtEl>
                                        <p:attrNameLst>
                                          <p:attrName>ppt_x</p:attrName>
                                        </p:attrNameLst>
                                      </p:cBhvr>
                                      <p:tavLst>
                                        <p:tav tm="0">
                                          <p:val>
                                            <p:strVal val="#ppt_x"/>
                                          </p:val>
                                        </p:tav>
                                        <p:tav tm="100000">
                                          <p:val>
                                            <p:strVal val="#ppt_x"/>
                                          </p:val>
                                        </p:tav>
                                      </p:tavLst>
                                    </p:anim>
                                    <p:anim calcmode="lin" valueType="num">
                                      <p:cBhvr additive="base">
                                        <p:cTn id="73"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23579"/>
                                        </p:tgtEl>
                                        <p:attrNameLst>
                                          <p:attrName>style.visibility</p:attrName>
                                        </p:attrNameLst>
                                      </p:cBhvr>
                                      <p:to>
                                        <p:strVal val="visible"/>
                                      </p:to>
                                    </p:set>
                                    <p:anim calcmode="lin" valueType="num">
                                      <p:cBhvr additive="base">
                                        <p:cTn id="78" dur="500" fill="hold"/>
                                        <p:tgtEl>
                                          <p:spTgt spid="23579"/>
                                        </p:tgtEl>
                                        <p:attrNameLst>
                                          <p:attrName>ppt_x</p:attrName>
                                        </p:attrNameLst>
                                      </p:cBhvr>
                                      <p:tavLst>
                                        <p:tav tm="0">
                                          <p:val>
                                            <p:strVal val="#ppt_x"/>
                                          </p:val>
                                        </p:tav>
                                        <p:tav tm="100000">
                                          <p:val>
                                            <p:strVal val="#ppt_x"/>
                                          </p:val>
                                        </p:tav>
                                      </p:tavLst>
                                    </p:anim>
                                    <p:anim calcmode="lin" valueType="num">
                                      <p:cBhvr additive="base">
                                        <p:cTn id="79" dur="500" fill="hold"/>
                                        <p:tgtEl>
                                          <p:spTgt spid="23579"/>
                                        </p:tgtEl>
                                        <p:attrNameLst>
                                          <p:attrName>ppt_y</p:attrName>
                                        </p:attrNameLst>
                                      </p:cBhvr>
                                      <p:tavLst>
                                        <p:tav tm="0">
                                          <p:val>
                                            <p:strVal val="0-#ppt_h/2"/>
                                          </p:val>
                                        </p:tav>
                                        <p:tav tm="100000">
                                          <p:val>
                                            <p:strVal val="#ppt_y"/>
                                          </p:val>
                                        </p:tav>
                                      </p:tavLst>
                                    </p:anim>
                                  </p:childTnLst>
                                </p:cTn>
                              </p:par>
                            </p:childTnLst>
                          </p:cTn>
                        </p:par>
                        <p:par>
                          <p:cTn id="80" fill="hold">
                            <p:stCondLst>
                              <p:cond delay="500"/>
                            </p:stCondLst>
                            <p:childTnLst>
                              <p:par>
                                <p:cTn id="81" presetID="2" presetClass="entr" presetSubtype="1" fill="hold" grpId="0" nodeType="afterEffect">
                                  <p:stCondLst>
                                    <p:cond delay="0"/>
                                  </p:stCondLst>
                                  <p:childTnLst>
                                    <p:set>
                                      <p:cBhvr>
                                        <p:cTn id="82" dur="1" fill="hold">
                                          <p:stCondLst>
                                            <p:cond delay="0"/>
                                          </p:stCondLst>
                                        </p:cTn>
                                        <p:tgtEl>
                                          <p:spTgt spid="23581"/>
                                        </p:tgtEl>
                                        <p:attrNameLst>
                                          <p:attrName>style.visibility</p:attrName>
                                        </p:attrNameLst>
                                      </p:cBhvr>
                                      <p:to>
                                        <p:strVal val="visible"/>
                                      </p:to>
                                    </p:set>
                                    <p:anim calcmode="lin" valueType="num">
                                      <p:cBhvr additive="base">
                                        <p:cTn id="83" dur="500" fill="hold"/>
                                        <p:tgtEl>
                                          <p:spTgt spid="23581"/>
                                        </p:tgtEl>
                                        <p:attrNameLst>
                                          <p:attrName>ppt_x</p:attrName>
                                        </p:attrNameLst>
                                      </p:cBhvr>
                                      <p:tavLst>
                                        <p:tav tm="0">
                                          <p:val>
                                            <p:strVal val="#ppt_x"/>
                                          </p:val>
                                        </p:tav>
                                        <p:tav tm="100000">
                                          <p:val>
                                            <p:strVal val="#ppt_x"/>
                                          </p:val>
                                        </p:tav>
                                      </p:tavLst>
                                    </p:anim>
                                    <p:anim calcmode="lin" valueType="num">
                                      <p:cBhvr additive="base">
                                        <p:cTn id="84" dur="500" fill="hold"/>
                                        <p:tgtEl>
                                          <p:spTgt spid="23581"/>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fill="hold"/>
                                        <p:tgtEl>
                                          <p:spTgt spid="51"/>
                                        </p:tgtEl>
                                        <p:attrNameLst>
                                          <p:attrName>ppt_x</p:attrName>
                                        </p:attrNameLst>
                                      </p:cBhvr>
                                      <p:tavLst>
                                        <p:tav tm="0">
                                          <p:val>
                                            <p:strVal val="#ppt_x"/>
                                          </p:val>
                                        </p:tav>
                                        <p:tav tm="100000">
                                          <p:val>
                                            <p:strVal val="#ppt_x"/>
                                          </p:val>
                                        </p:tav>
                                      </p:tavLst>
                                    </p:anim>
                                    <p:anim calcmode="lin" valueType="num">
                                      <p:cBhvr additive="base">
                                        <p:cTn id="90" dur="500" fill="hold"/>
                                        <p:tgtEl>
                                          <p:spTgt spid="51"/>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2" presetClass="entr" presetSubtype="2"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1+#ppt_w/2"/>
                                          </p:val>
                                        </p:tav>
                                        <p:tav tm="100000">
                                          <p:val>
                                            <p:strVal val="#ppt_x"/>
                                          </p:val>
                                        </p:tav>
                                      </p:tavLst>
                                    </p:anim>
                                    <p:anim calcmode="lin" valueType="num">
                                      <p:cBhvr additive="base">
                                        <p:cTn id="95" dur="500" fill="hold"/>
                                        <p:tgtEl>
                                          <p:spTgt spid="61"/>
                                        </p:tgtEl>
                                        <p:attrNameLst>
                                          <p:attrName>ppt_y</p:attrName>
                                        </p:attrNameLst>
                                      </p:cBhvr>
                                      <p:tavLst>
                                        <p:tav tm="0">
                                          <p:val>
                                            <p:strVal val="#ppt_y"/>
                                          </p:val>
                                        </p:tav>
                                        <p:tav tm="100000">
                                          <p:val>
                                            <p:strVal val="#ppt_y"/>
                                          </p:val>
                                        </p:tav>
                                      </p:tavLst>
                                    </p:anim>
                                  </p:childTnLst>
                                </p:cTn>
                              </p:par>
                            </p:childTnLst>
                          </p:cTn>
                        </p:par>
                        <p:par>
                          <p:cTn id="96" fill="hold">
                            <p:stCondLst>
                              <p:cond delay="1000"/>
                            </p:stCondLst>
                            <p:childTnLst>
                              <p:par>
                                <p:cTn id="97" presetID="2" presetClass="entr" presetSubtype="1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additive="base">
                                        <p:cTn id="99" dur="500" fill="hold"/>
                                        <p:tgtEl>
                                          <p:spTgt spid="62"/>
                                        </p:tgtEl>
                                        <p:attrNameLst>
                                          <p:attrName>ppt_x</p:attrName>
                                        </p:attrNameLst>
                                      </p:cBhvr>
                                      <p:tavLst>
                                        <p:tav tm="0">
                                          <p:val>
                                            <p:strVal val="0-#ppt_w/2"/>
                                          </p:val>
                                        </p:tav>
                                        <p:tav tm="100000">
                                          <p:val>
                                            <p:strVal val="#ppt_x"/>
                                          </p:val>
                                        </p:tav>
                                      </p:tavLst>
                                    </p:anim>
                                    <p:anim calcmode="lin" valueType="num">
                                      <p:cBhvr additive="base">
                                        <p:cTn id="10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23554"/>
                                        </p:tgtEl>
                                        <p:attrNameLst>
                                          <p:attrName>style.visibility</p:attrName>
                                        </p:attrNameLst>
                                      </p:cBhvr>
                                      <p:to>
                                        <p:strVal val="visible"/>
                                      </p:to>
                                    </p:set>
                                    <p:animEffect transition="in" filter="dissolve">
                                      <p:cBhvr>
                                        <p:cTn id="105" dur="500"/>
                                        <p:tgtEl>
                                          <p:spTgt spid="23554"/>
                                        </p:tgtEl>
                                      </p:cBhvr>
                                    </p:animEffect>
                                  </p:childTnLst>
                                </p:cTn>
                              </p:par>
                            </p:childTnLst>
                          </p:cTn>
                        </p:par>
                        <p:par>
                          <p:cTn id="106" fill="hold">
                            <p:stCondLst>
                              <p:cond delay="500"/>
                            </p:stCondLst>
                            <p:childTnLst>
                              <p:par>
                                <p:cTn id="107" presetID="9" presetClass="entr" presetSubtype="0" fill="hold" grpId="0" nodeType="afterEffect">
                                  <p:stCondLst>
                                    <p:cond delay="0"/>
                                  </p:stCondLst>
                                  <p:childTnLst>
                                    <p:set>
                                      <p:cBhvr>
                                        <p:cTn id="108" dur="1" fill="hold">
                                          <p:stCondLst>
                                            <p:cond delay="0"/>
                                          </p:stCondLst>
                                        </p:cTn>
                                        <p:tgtEl>
                                          <p:spTgt spid="23584"/>
                                        </p:tgtEl>
                                        <p:attrNameLst>
                                          <p:attrName>style.visibility</p:attrName>
                                        </p:attrNameLst>
                                      </p:cBhvr>
                                      <p:to>
                                        <p:strVal val="visible"/>
                                      </p:to>
                                    </p:set>
                                    <p:animEffect transition="in" filter="dissolve">
                                      <p:cBhvr>
                                        <p:cTn id="109" dur="500"/>
                                        <p:tgtEl>
                                          <p:spTgt spid="23584"/>
                                        </p:tgtEl>
                                      </p:cBhvr>
                                    </p:animEffect>
                                  </p:childTnLst>
                                  <p:subTnLst>
                                    <p:set>
                                      <p:cBhvr override="childStyle">
                                        <p:cTn dur="1" fill="hold" display="0" masterRel="nextClick" afterEffect="1"/>
                                        <p:tgtEl>
                                          <p:spTgt spid="23584"/>
                                        </p:tgtEl>
                                        <p:attrNameLst>
                                          <p:attrName>style.visibility</p:attrName>
                                        </p:attrNameLst>
                                      </p:cBhvr>
                                      <p:to>
                                        <p:strVal val="hidden"/>
                                      </p:to>
                                    </p:set>
                                  </p:subTnLst>
                                </p:cTn>
                              </p:par>
                            </p:childTnLst>
                          </p:cTn>
                        </p:par>
                      </p:childTnLst>
                    </p:cTn>
                  </p:par>
                  <p:par>
                    <p:cTn id="110" fill="hold">
                      <p:stCondLst>
                        <p:cond delay="indefinite"/>
                      </p:stCondLst>
                      <p:childTnLst>
                        <p:par>
                          <p:cTn id="111" fill="hold">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23590"/>
                                        </p:tgtEl>
                                        <p:attrNameLst>
                                          <p:attrName>style.visibility</p:attrName>
                                        </p:attrNameLst>
                                      </p:cBhvr>
                                      <p:to>
                                        <p:strVal val="visible"/>
                                      </p:to>
                                    </p:set>
                                    <p:anim calcmode="lin" valueType="num">
                                      <p:cBhvr additive="base">
                                        <p:cTn id="114" dur="500" fill="hold"/>
                                        <p:tgtEl>
                                          <p:spTgt spid="23590"/>
                                        </p:tgtEl>
                                        <p:attrNameLst>
                                          <p:attrName>ppt_x</p:attrName>
                                        </p:attrNameLst>
                                      </p:cBhvr>
                                      <p:tavLst>
                                        <p:tav tm="0">
                                          <p:val>
                                            <p:strVal val="0-#ppt_w/2"/>
                                          </p:val>
                                        </p:tav>
                                        <p:tav tm="100000">
                                          <p:val>
                                            <p:strVal val="#ppt_x"/>
                                          </p:val>
                                        </p:tav>
                                      </p:tavLst>
                                    </p:anim>
                                    <p:anim calcmode="lin" valueType="num">
                                      <p:cBhvr additive="base">
                                        <p:cTn id="115" dur="500" fill="hold"/>
                                        <p:tgtEl>
                                          <p:spTgt spid="23590"/>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3" presetClass="entr" presetSubtype="528" fill="hold" grpId="0" nodeType="clickEffect">
                                  <p:stCondLst>
                                    <p:cond delay="0"/>
                                  </p:stCondLst>
                                  <p:childTnLst>
                                    <p:set>
                                      <p:cBhvr>
                                        <p:cTn id="119" dur="1" fill="hold">
                                          <p:stCondLst>
                                            <p:cond delay="0"/>
                                          </p:stCondLst>
                                        </p:cTn>
                                        <p:tgtEl>
                                          <p:spTgt spid="23598"/>
                                        </p:tgtEl>
                                        <p:attrNameLst>
                                          <p:attrName>style.visibility</p:attrName>
                                        </p:attrNameLst>
                                      </p:cBhvr>
                                      <p:to>
                                        <p:strVal val="visible"/>
                                      </p:to>
                                    </p:set>
                                    <p:anim calcmode="lin" valueType="num">
                                      <p:cBhvr>
                                        <p:cTn id="120" dur="500" fill="hold"/>
                                        <p:tgtEl>
                                          <p:spTgt spid="23598"/>
                                        </p:tgtEl>
                                        <p:attrNameLst>
                                          <p:attrName>ppt_w</p:attrName>
                                        </p:attrNameLst>
                                      </p:cBhvr>
                                      <p:tavLst>
                                        <p:tav tm="0">
                                          <p:val>
                                            <p:fltVal val="0"/>
                                          </p:val>
                                        </p:tav>
                                        <p:tav tm="100000">
                                          <p:val>
                                            <p:strVal val="#ppt_w"/>
                                          </p:val>
                                        </p:tav>
                                      </p:tavLst>
                                    </p:anim>
                                    <p:anim calcmode="lin" valueType="num">
                                      <p:cBhvr>
                                        <p:cTn id="121" dur="500" fill="hold"/>
                                        <p:tgtEl>
                                          <p:spTgt spid="23598"/>
                                        </p:tgtEl>
                                        <p:attrNameLst>
                                          <p:attrName>ppt_h</p:attrName>
                                        </p:attrNameLst>
                                      </p:cBhvr>
                                      <p:tavLst>
                                        <p:tav tm="0">
                                          <p:val>
                                            <p:fltVal val="0"/>
                                          </p:val>
                                        </p:tav>
                                        <p:tav tm="100000">
                                          <p:val>
                                            <p:strVal val="#ppt_h"/>
                                          </p:val>
                                        </p:tav>
                                      </p:tavLst>
                                    </p:anim>
                                    <p:anim calcmode="lin" valueType="num">
                                      <p:cBhvr>
                                        <p:cTn id="122" dur="500" fill="hold"/>
                                        <p:tgtEl>
                                          <p:spTgt spid="23598"/>
                                        </p:tgtEl>
                                        <p:attrNameLst>
                                          <p:attrName>ppt_x</p:attrName>
                                        </p:attrNameLst>
                                      </p:cBhvr>
                                      <p:tavLst>
                                        <p:tav tm="0">
                                          <p:val>
                                            <p:fltVal val="0.5"/>
                                          </p:val>
                                        </p:tav>
                                        <p:tav tm="100000">
                                          <p:val>
                                            <p:strVal val="#ppt_x"/>
                                          </p:val>
                                        </p:tav>
                                      </p:tavLst>
                                    </p:anim>
                                    <p:anim calcmode="lin" valueType="num">
                                      <p:cBhvr>
                                        <p:cTn id="123" dur="500" fill="hold"/>
                                        <p:tgtEl>
                                          <p:spTgt spid="23598"/>
                                        </p:tgtEl>
                                        <p:attrNameLst>
                                          <p:attrName>ppt_y</p:attrName>
                                        </p:attrNameLst>
                                      </p:cBhvr>
                                      <p:tavLst>
                                        <p:tav tm="0">
                                          <p:val>
                                            <p:fltVal val="0.5"/>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3" presetClass="entr" presetSubtype="528" fill="hold" grpId="0" nodeType="clickEffect">
                                  <p:stCondLst>
                                    <p:cond delay="0"/>
                                  </p:stCondLst>
                                  <p:childTnLst>
                                    <p:set>
                                      <p:cBhvr>
                                        <p:cTn id="127" dur="1" fill="hold">
                                          <p:stCondLst>
                                            <p:cond delay="0"/>
                                          </p:stCondLst>
                                        </p:cTn>
                                        <p:tgtEl>
                                          <p:spTgt spid="55"/>
                                        </p:tgtEl>
                                        <p:attrNameLst>
                                          <p:attrName>style.visibility</p:attrName>
                                        </p:attrNameLst>
                                      </p:cBhvr>
                                      <p:to>
                                        <p:strVal val="visible"/>
                                      </p:to>
                                    </p:set>
                                    <p:anim calcmode="lin" valueType="num">
                                      <p:cBhvr>
                                        <p:cTn id="128" dur="500" fill="hold"/>
                                        <p:tgtEl>
                                          <p:spTgt spid="55"/>
                                        </p:tgtEl>
                                        <p:attrNameLst>
                                          <p:attrName>ppt_w</p:attrName>
                                        </p:attrNameLst>
                                      </p:cBhvr>
                                      <p:tavLst>
                                        <p:tav tm="0">
                                          <p:val>
                                            <p:fltVal val="0"/>
                                          </p:val>
                                        </p:tav>
                                        <p:tav tm="100000">
                                          <p:val>
                                            <p:strVal val="#ppt_w"/>
                                          </p:val>
                                        </p:tav>
                                      </p:tavLst>
                                    </p:anim>
                                    <p:anim calcmode="lin" valueType="num">
                                      <p:cBhvr>
                                        <p:cTn id="129" dur="500" fill="hold"/>
                                        <p:tgtEl>
                                          <p:spTgt spid="55"/>
                                        </p:tgtEl>
                                        <p:attrNameLst>
                                          <p:attrName>ppt_h</p:attrName>
                                        </p:attrNameLst>
                                      </p:cBhvr>
                                      <p:tavLst>
                                        <p:tav tm="0">
                                          <p:val>
                                            <p:fltVal val="0"/>
                                          </p:val>
                                        </p:tav>
                                        <p:tav tm="100000">
                                          <p:val>
                                            <p:strVal val="#ppt_h"/>
                                          </p:val>
                                        </p:tav>
                                      </p:tavLst>
                                    </p:anim>
                                    <p:anim calcmode="lin" valueType="num">
                                      <p:cBhvr>
                                        <p:cTn id="130" dur="500" fill="hold"/>
                                        <p:tgtEl>
                                          <p:spTgt spid="55"/>
                                        </p:tgtEl>
                                        <p:attrNameLst>
                                          <p:attrName>ppt_x</p:attrName>
                                        </p:attrNameLst>
                                      </p:cBhvr>
                                      <p:tavLst>
                                        <p:tav tm="0">
                                          <p:val>
                                            <p:fltVal val="0.5"/>
                                          </p:val>
                                        </p:tav>
                                        <p:tav tm="100000">
                                          <p:val>
                                            <p:strVal val="#ppt_x"/>
                                          </p:val>
                                        </p:tav>
                                      </p:tavLst>
                                    </p:anim>
                                    <p:anim calcmode="lin" valueType="num">
                                      <p:cBhvr>
                                        <p:cTn id="131" dur="500" fill="hold"/>
                                        <p:tgtEl>
                                          <p:spTgt spid="55"/>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3" presetClass="entr" presetSubtype="528" fill="hold" grpId="0" nodeType="click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p:cTn id="136" dur="500" fill="hold"/>
                                        <p:tgtEl>
                                          <p:spTgt spid="63"/>
                                        </p:tgtEl>
                                        <p:attrNameLst>
                                          <p:attrName>ppt_w</p:attrName>
                                        </p:attrNameLst>
                                      </p:cBhvr>
                                      <p:tavLst>
                                        <p:tav tm="0">
                                          <p:val>
                                            <p:fltVal val="0"/>
                                          </p:val>
                                        </p:tav>
                                        <p:tav tm="100000">
                                          <p:val>
                                            <p:strVal val="#ppt_w"/>
                                          </p:val>
                                        </p:tav>
                                      </p:tavLst>
                                    </p:anim>
                                    <p:anim calcmode="lin" valueType="num">
                                      <p:cBhvr>
                                        <p:cTn id="137" dur="500" fill="hold"/>
                                        <p:tgtEl>
                                          <p:spTgt spid="63"/>
                                        </p:tgtEl>
                                        <p:attrNameLst>
                                          <p:attrName>ppt_h</p:attrName>
                                        </p:attrNameLst>
                                      </p:cBhvr>
                                      <p:tavLst>
                                        <p:tav tm="0">
                                          <p:val>
                                            <p:fltVal val="0"/>
                                          </p:val>
                                        </p:tav>
                                        <p:tav tm="100000">
                                          <p:val>
                                            <p:strVal val="#ppt_h"/>
                                          </p:val>
                                        </p:tav>
                                      </p:tavLst>
                                    </p:anim>
                                    <p:anim calcmode="lin" valueType="num">
                                      <p:cBhvr>
                                        <p:cTn id="138" dur="500" fill="hold"/>
                                        <p:tgtEl>
                                          <p:spTgt spid="63"/>
                                        </p:tgtEl>
                                        <p:attrNameLst>
                                          <p:attrName>ppt_x</p:attrName>
                                        </p:attrNameLst>
                                      </p:cBhvr>
                                      <p:tavLst>
                                        <p:tav tm="0">
                                          <p:val>
                                            <p:fltVal val="0.5"/>
                                          </p:val>
                                        </p:tav>
                                        <p:tav tm="100000">
                                          <p:val>
                                            <p:strVal val="#ppt_x"/>
                                          </p:val>
                                        </p:tav>
                                      </p:tavLst>
                                    </p:anim>
                                    <p:anim calcmode="lin" valueType="num">
                                      <p:cBhvr>
                                        <p:cTn id="139" dur="500" fill="hold"/>
                                        <p:tgtEl>
                                          <p:spTgt spid="63"/>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3" presetClass="entr" presetSubtype="528" fill="hold" grpId="0" nodeType="clickEffect">
                                  <p:stCondLst>
                                    <p:cond delay="0"/>
                                  </p:stCondLst>
                                  <p:childTnLst>
                                    <p:set>
                                      <p:cBhvr>
                                        <p:cTn id="143" dur="1" fill="hold">
                                          <p:stCondLst>
                                            <p:cond delay="0"/>
                                          </p:stCondLst>
                                        </p:cTn>
                                        <p:tgtEl>
                                          <p:spTgt spid="56"/>
                                        </p:tgtEl>
                                        <p:attrNameLst>
                                          <p:attrName>style.visibility</p:attrName>
                                        </p:attrNameLst>
                                      </p:cBhvr>
                                      <p:to>
                                        <p:strVal val="visible"/>
                                      </p:to>
                                    </p:set>
                                    <p:anim calcmode="lin" valueType="num">
                                      <p:cBhvr>
                                        <p:cTn id="144" dur="500" fill="hold"/>
                                        <p:tgtEl>
                                          <p:spTgt spid="56"/>
                                        </p:tgtEl>
                                        <p:attrNameLst>
                                          <p:attrName>ppt_w</p:attrName>
                                        </p:attrNameLst>
                                      </p:cBhvr>
                                      <p:tavLst>
                                        <p:tav tm="0">
                                          <p:val>
                                            <p:fltVal val="0"/>
                                          </p:val>
                                        </p:tav>
                                        <p:tav tm="100000">
                                          <p:val>
                                            <p:strVal val="#ppt_w"/>
                                          </p:val>
                                        </p:tav>
                                      </p:tavLst>
                                    </p:anim>
                                    <p:anim calcmode="lin" valueType="num">
                                      <p:cBhvr>
                                        <p:cTn id="145" dur="500" fill="hold"/>
                                        <p:tgtEl>
                                          <p:spTgt spid="56"/>
                                        </p:tgtEl>
                                        <p:attrNameLst>
                                          <p:attrName>ppt_h</p:attrName>
                                        </p:attrNameLst>
                                      </p:cBhvr>
                                      <p:tavLst>
                                        <p:tav tm="0">
                                          <p:val>
                                            <p:fltVal val="0"/>
                                          </p:val>
                                        </p:tav>
                                        <p:tav tm="100000">
                                          <p:val>
                                            <p:strVal val="#ppt_h"/>
                                          </p:val>
                                        </p:tav>
                                      </p:tavLst>
                                    </p:anim>
                                    <p:anim calcmode="lin" valueType="num">
                                      <p:cBhvr>
                                        <p:cTn id="146" dur="500" fill="hold"/>
                                        <p:tgtEl>
                                          <p:spTgt spid="56"/>
                                        </p:tgtEl>
                                        <p:attrNameLst>
                                          <p:attrName>ppt_x</p:attrName>
                                        </p:attrNameLst>
                                      </p:cBhvr>
                                      <p:tavLst>
                                        <p:tav tm="0">
                                          <p:val>
                                            <p:fltVal val="0.5"/>
                                          </p:val>
                                        </p:tav>
                                        <p:tav tm="100000">
                                          <p:val>
                                            <p:strVal val="#ppt_x"/>
                                          </p:val>
                                        </p:tav>
                                      </p:tavLst>
                                    </p:anim>
                                    <p:anim calcmode="lin" valueType="num">
                                      <p:cBhvr>
                                        <p:cTn id="147" dur="500" fill="hold"/>
                                        <p:tgtEl>
                                          <p:spTgt spid="56"/>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3" fill="hold" grpId="0" nodeType="clickEffect">
                                  <p:stCondLst>
                                    <p:cond delay="0"/>
                                  </p:stCondLst>
                                  <p:childTnLst>
                                    <p:set>
                                      <p:cBhvr>
                                        <p:cTn id="151" dur="1" fill="hold">
                                          <p:stCondLst>
                                            <p:cond delay="0"/>
                                          </p:stCondLst>
                                        </p:cTn>
                                        <p:tgtEl>
                                          <p:spTgt spid="23599"/>
                                        </p:tgtEl>
                                        <p:attrNameLst>
                                          <p:attrName>style.visibility</p:attrName>
                                        </p:attrNameLst>
                                      </p:cBhvr>
                                      <p:to>
                                        <p:strVal val="visible"/>
                                      </p:to>
                                    </p:set>
                                    <p:anim calcmode="lin" valueType="num">
                                      <p:cBhvr additive="base">
                                        <p:cTn id="152" dur="500" fill="hold"/>
                                        <p:tgtEl>
                                          <p:spTgt spid="23599"/>
                                        </p:tgtEl>
                                        <p:attrNameLst>
                                          <p:attrName>ppt_x</p:attrName>
                                        </p:attrNameLst>
                                      </p:cBhvr>
                                      <p:tavLst>
                                        <p:tav tm="0">
                                          <p:val>
                                            <p:strVal val="1+#ppt_w/2"/>
                                          </p:val>
                                        </p:tav>
                                        <p:tav tm="100000">
                                          <p:val>
                                            <p:strVal val="#ppt_x"/>
                                          </p:val>
                                        </p:tav>
                                      </p:tavLst>
                                    </p:anim>
                                    <p:anim calcmode="lin" valueType="num">
                                      <p:cBhvr additive="base">
                                        <p:cTn id="153" dur="500" fill="hold"/>
                                        <p:tgtEl>
                                          <p:spTgt spid="23599"/>
                                        </p:tgtEl>
                                        <p:attrNameLst>
                                          <p:attrName>ppt_y</p:attrName>
                                        </p:attrNameLst>
                                      </p:cBhvr>
                                      <p:tavLst>
                                        <p:tav tm="0">
                                          <p:val>
                                            <p:strVal val="0-#ppt_h/2"/>
                                          </p:val>
                                        </p:tav>
                                        <p:tav tm="100000">
                                          <p:val>
                                            <p:strVal val="#ppt_y"/>
                                          </p:val>
                                        </p:tav>
                                      </p:tavLst>
                                    </p:anim>
                                  </p:childTnLst>
                                </p:cTn>
                              </p:par>
                            </p:childTnLst>
                          </p:cTn>
                        </p:par>
                        <p:par>
                          <p:cTn id="154" fill="hold">
                            <p:stCondLst>
                              <p:cond delay="500"/>
                            </p:stCondLst>
                            <p:childTnLst>
                              <p:par>
                                <p:cTn id="155" presetID="2" presetClass="entr" presetSubtype="3" fill="hold" grpId="0" nodeType="afterEffect">
                                  <p:stCondLst>
                                    <p:cond delay="0"/>
                                  </p:stCondLst>
                                  <p:childTnLst>
                                    <p:set>
                                      <p:cBhvr>
                                        <p:cTn id="156" dur="1" fill="hold">
                                          <p:stCondLst>
                                            <p:cond delay="0"/>
                                          </p:stCondLst>
                                        </p:cTn>
                                        <p:tgtEl>
                                          <p:spTgt spid="23600"/>
                                        </p:tgtEl>
                                        <p:attrNameLst>
                                          <p:attrName>style.visibility</p:attrName>
                                        </p:attrNameLst>
                                      </p:cBhvr>
                                      <p:to>
                                        <p:strVal val="visible"/>
                                      </p:to>
                                    </p:set>
                                    <p:anim calcmode="lin" valueType="num">
                                      <p:cBhvr additive="base">
                                        <p:cTn id="157" dur="500" fill="hold"/>
                                        <p:tgtEl>
                                          <p:spTgt spid="23600"/>
                                        </p:tgtEl>
                                        <p:attrNameLst>
                                          <p:attrName>ppt_x</p:attrName>
                                        </p:attrNameLst>
                                      </p:cBhvr>
                                      <p:tavLst>
                                        <p:tav tm="0">
                                          <p:val>
                                            <p:strVal val="1+#ppt_w/2"/>
                                          </p:val>
                                        </p:tav>
                                        <p:tav tm="100000">
                                          <p:val>
                                            <p:strVal val="#ppt_x"/>
                                          </p:val>
                                        </p:tav>
                                      </p:tavLst>
                                    </p:anim>
                                    <p:anim calcmode="lin" valueType="num">
                                      <p:cBhvr additive="base">
                                        <p:cTn id="158" dur="500" fill="hold"/>
                                        <p:tgtEl>
                                          <p:spTgt spid="23600"/>
                                        </p:tgtEl>
                                        <p:attrNameLst>
                                          <p:attrName>ppt_y</p:attrName>
                                        </p:attrNameLst>
                                      </p:cBhvr>
                                      <p:tavLst>
                                        <p:tav tm="0">
                                          <p:val>
                                            <p:strVal val="0-#ppt_h/2"/>
                                          </p:val>
                                        </p:tav>
                                        <p:tav tm="100000">
                                          <p:val>
                                            <p:strVal val="#ppt_y"/>
                                          </p:val>
                                        </p:tav>
                                      </p:tavLst>
                                    </p:anim>
                                  </p:childTnLst>
                                </p:cTn>
                              </p:par>
                            </p:childTnLst>
                          </p:cTn>
                        </p:par>
                        <p:par>
                          <p:cTn id="159" fill="hold">
                            <p:stCondLst>
                              <p:cond delay="1000"/>
                            </p:stCondLst>
                            <p:childTnLst>
                              <p:par>
                                <p:cTn id="160" presetID="2" presetClass="entr" presetSubtype="3" fill="hold" grpId="0" nodeType="afterEffect">
                                  <p:stCondLst>
                                    <p:cond delay="0"/>
                                  </p:stCondLst>
                                  <p:childTnLst>
                                    <p:set>
                                      <p:cBhvr>
                                        <p:cTn id="161" dur="1" fill="hold">
                                          <p:stCondLst>
                                            <p:cond delay="0"/>
                                          </p:stCondLst>
                                        </p:cTn>
                                        <p:tgtEl>
                                          <p:spTgt spid="23601"/>
                                        </p:tgtEl>
                                        <p:attrNameLst>
                                          <p:attrName>style.visibility</p:attrName>
                                        </p:attrNameLst>
                                      </p:cBhvr>
                                      <p:to>
                                        <p:strVal val="visible"/>
                                      </p:to>
                                    </p:set>
                                    <p:anim calcmode="lin" valueType="num">
                                      <p:cBhvr additive="base">
                                        <p:cTn id="162" dur="500" fill="hold"/>
                                        <p:tgtEl>
                                          <p:spTgt spid="23601"/>
                                        </p:tgtEl>
                                        <p:attrNameLst>
                                          <p:attrName>ppt_x</p:attrName>
                                        </p:attrNameLst>
                                      </p:cBhvr>
                                      <p:tavLst>
                                        <p:tav tm="0">
                                          <p:val>
                                            <p:strVal val="1+#ppt_w/2"/>
                                          </p:val>
                                        </p:tav>
                                        <p:tav tm="100000">
                                          <p:val>
                                            <p:strVal val="#ppt_x"/>
                                          </p:val>
                                        </p:tav>
                                      </p:tavLst>
                                    </p:anim>
                                    <p:anim calcmode="lin" valueType="num">
                                      <p:cBhvr additive="base">
                                        <p:cTn id="163" dur="500" fill="hold"/>
                                        <p:tgtEl>
                                          <p:spTgt spid="23601"/>
                                        </p:tgtEl>
                                        <p:attrNameLst>
                                          <p:attrName>ppt_y</p:attrName>
                                        </p:attrNameLst>
                                      </p:cBhvr>
                                      <p:tavLst>
                                        <p:tav tm="0">
                                          <p:val>
                                            <p:strVal val="0-#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1" nodeType="clickEffect">
                                  <p:stCondLst>
                                    <p:cond delay="0"/>
                                  </p:stCondLst>
                                  <p:childTnLst>
                                    <p:set>
                                      <p:cBhvr>
                                        <p:cTn id="167" dur="1" fill="hold">
                                          <p:stCondLst>
                                            <p:cond delay="0"/>
                                          </p:stCondLst>
                                        </p:cTn>
                                        <p:tgtEl>
                                          <p:spTgt spid="63"/>
                                        </p:tgtEl>
                                        <p:attrNameLst>
                                          <p:attrName>style.visibility</p:attrName>
                                        </p:attrNameLst>
                                      </p:cBhvr>
                                      <p:to>
                                        <p:strVal val="visible"/>
                                      </p:to>
                                    </p:set>
                                    <p:anim calcmode="lin" valueType="num">
                                      <p:cBhvr additive="base">
                                        <p:cTn id="168" dur="500" fill="hold"/>
                                        <p:tgtEl>
                                          <p:spTgt spid="63"/>
                                        </p:tgtEl>
                                        <p:attrNameLst>
                                          <p:attrName>ppt_x</p:attrName>
                                        </p:attrNameLst>
                                      </p:cBhvr>
                                      <p:tavLst>
                                        <p:tav tm="0">
                                          <p:val>
                                            <p:strVal val="#ppt_x"/>
                                          </p:val>
                                        </p:tav>
                                        <p:tav tm="100000">
                                          <p:val>
                                            <p:strVal val="#ppt_x"/>
                                          </p:val>
                                        </p:tav>
                                      </p:tavLst>
                                    </p:anim>
                                    <p:anim calcmode="lin" valueType="num">
                                      <p:cBhvr additive="base">
                                        <p:cTn id="169"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79" grpId="0" animBg="1"/>
      <p:bldP spid="23580" grpId="0" animBg="1"/>
      <p:bldP spid="23581" grpId="0" animBg="1"/>
      <p:bldP spid="23582" grpId="0" animBg="1"/>
      <p:bldP spid="23583" grpId="0" animBg="1"/>
      <p:bldP spid="23584" grpId="0" autoUpdateAnimBg="0"/>
      <p:bldP spid="23589" grpId="0" autoUpdateAnimBg="0"/>
      <p:bldP spid="23590" grpId="0" autoUpdateAnimBg="0"/>
      <p:bldP spid="23591" grpId="0" animBg="1"/>
      <p:bldP spid="23598" grpId="0" animBg="1"/>
      <p:bldP spid="23599" grpId="0" animBg="1"/>
      <p:bldP spid="23600" grpId="0" autoUpdateAnimBg="0"/>
      <p:bldP spid="23601" grpId="0" animBg="1"/>
      <p:bldP spid="51" grpId="0"/>
      <p:bldP spid="53" grpId="0" animBg="1"/>
      <p:bldP spid="54" grpId="0" animBg="1"/>
      <p:bldP spid="55" grpId="0" animBg="1"/>
      <p:bldP spid="56" grpId="0" animBg="1"/>
      <p:bldP spid="57" grpId="0"/>
      <p:bldP spid="58" grpId="0"/>
      <p:bldP spid="59" grpId="0"/>
      <p:bldP spid="60" grpId="0"/>
      <p:bldP spid="61" grpId="0" animBg="1"/>
      <p:bldP spid="62" grpId="0" animBg="1"/>
      <p:bldP spid="63" grpId="0" animBg="1"/>
      <p:bldP spid="6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Grp="1" noChangeArrowheads="1"/>
          </p:cNvSpPr>
          <p:nvPr>
            <p:ph type="title"/>
          </p:nvPr>
        </p:nvSpPr>
        <p:spPr/>
        <p:txBody>
          <a:bodyPr/>
          <a:lstStyle/>
          <a:p>
            <a:pPr eaLnBrk="1" hangingPunct="1"/>
            <a:r>
              <a:rPr lang="en-US" smtClean="0"/>
              <a:t>Example: Irrigation System</a:t>
            </a:r>
          </a:p>
        </p:txBody>
      </p:sp>
      <p:graphicFrame>
        <p:nvGraphicFramePr>
          <p:cNvPr id="1026" name="Object 2"/>
          <p:cNvGraphicFramePr>
            <a:graphicFrameLocks noChangeAspect="1"/>
          </p:cNvGraphicFramePr>
          <p:nvPr>
            <p:ph idx="1"/>
          </p:nvPr>
        </p:nvGraphicFramePr>
        <p:xfrm>
          <a:off x="609600" y="1219201"/>
          <a:ext cx="7924800" cy="3505200"/>
        </p:xfrm>
        <a:graphic>
          <a:graphicData uri="http://schemas.openxmlformats.org/presentationml/2006/ole">
            <p:oleObj spid="_x0000_s1026" name="Document" r:id="rId4" imgW="6233757" imgH="2806329" progId="Word.Document.8">
              <p:embed/>
            </p:oleObj>
          </a:graphicData>
        </a:graphic>
      </p:graphicFrame>
      <p:sp>
        <p:nvSpPr>
          <p:cNvPr id="4" name="Rectangle 3"/>
          <p:cNvSpPr/>
          <p:nvPr/>
        </p:nvSpPr>
        <p:spPr>
          <a:xfrm>
            <a:off x="609600" y="4800600"/>
            <a:ext cx="4267200" cy="1754326"/>
          </a:xfrm>
          <a:prstGeom prst="rect">
            <a:avLst/>
          </a:prstGeom>
        </p:spPr>
        <p:txBody>
          <a:bodyPr wrap="square">
            <a:spAutoFit/>
          </a:bodyPr>
          <a:lstStyle/>
          <a:p>
            <a:pPr eaLnBrk="1" hangingPunct="1">
              <a:buFont typeface="Wingdings" pitchFamily="2" charset="2"/>
              <a:buNone/>
            </a:pPr>
            <a:r>
              <a:rPr lang="en-US" dirty="0" smtClean="0"/>
              <a:t>System </a:t>
            </a:r>
            <a:r>
              <a:rPr lang="en-US" dirty="0" smtClean="0"/>
              <a:t>Name: </a:t>
            </a:r>
            <a:r>
              <a:rPr lang="en-US" u="sng" dirty="0" smtClean="0"/>
              <a:t>Irrigation System</a:t>
            </a:r>
            <a:endParaRPr lang="en-US" u="sng" dirty="0" smtClean="0"/>
          </a:p>
          <a:p>
            <a:pPr eaLnBrk="1" hangingPunct="1">
              <a:buFont typeface="Wingdings" pitchFamily="2" charset="2"/>
              <a:buNone/>
            </a:pPr>
            <a:endParaRPr lang="en-US" dirty="0" smtClean="0"/>
          </a:p>
          <a:p>
            <a:pPr eaLnBrk="1" hangingPunct="1">
              <a:buFont typeface="Wingdings" pitchFamily="2" charset="2"/>
              <a:buNone/>
            </a:pPr>
            <a:r>
              <a:rPr lang="en-US" dirty="0" smtClean="0"/>
              <a:t>Input</a:t>
            </a:r>
            <a:r>
              <a:rPr lang="en-US" dirty="0" smtClean="0"/>
              <a:t>: </a:t>
            </a:r>
            <a:endParaRPr lang="en-US" dirty="0" smtClean="0"/>
          </a:p>
          <a:p>
            <a:pPr eaLnBrk="1" hangingPunct="1">
              <a:buFont typeface="Wingdings" pitchFamily="2" charset="2"/>
              <a:buNone/>
            </a:pPr>
            <a:r>
              <a:rPr lang="en-US" dirty="0" smtClean="0"/>
              <a:t>Output</a:t>
            </a:r>
            <a:r>
              <a:rPr lang="en-US" dirty="0" smtClean="0"/>
              <a:t>: </a:t>
            </a:r>
            <a:endParaRPr lang="en-US" dirty="0" smtClean="0"/>
          </a:p>
          <a:p>
            <a:pPr eaLnBrk="1" hangingPunct="1">
              <a:buFont typeface="Wingdings" pitchFamily="2" charset="2"/>
              <a:buNone/>
            </a:pPr>
            <a:r>
              <a:rPr lang="en-US" dirty="0" smtClean="0"/>
              <a:t>Processes:</a:t>
            </a:r>
            <a:endParaRPr lang="en-US" dirty="0" smtClean="0"/>
          </a:p>
          <a:p>
            <a:pPr eaLnBrk="1" hangingPunct="1">
              <a:buNone/>
            </a:pPr>
            <a:endParaRPr lang="en-US" dirty="0"/>
          </a:p>
        </p:txBody>
      </p:sp>
      <p:sp>
        <p:nvSpPr>
          <p:cNvPr id="5" name="Rectangle 4"/>
          <p:cNvSpPr/>
          <p:nvPr/>
        </p:nvSpPr>
        <p:spPr>
          <a:xfrm>
            <a:off x="4876800" y="4798874"/>
            <a:ext cx="4267200" cy="1754326"/>
          </a:xfrm>
          <a:prstGeom prst="rect">
            <a:avLst/>
          </a:prstGeom>
          <a:ln>
            <a:solidFill>
              <a:schemeClr val="tx1"/>
            </a:solidFill>
          </a:ln>
        </p:spPr>
        <p:txBody>
          <a:bodyPr wrap="square">
            <a:spAutoFit/>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r>
              <a:rPr lang="en-US" dirty="0" smtClean="0"/>
              <a:t>Constraints: ???</a:t>
            </a:r>
            <a:endParaRPr lang="en-US" dirty="0" smtClean="0"/>
          </a:p>
          <a:p>
            <a:pPr eaLnBrk="1" hangingPunct="1">
              <a:buNone/>
            </a:pPr>
            <a:r>
              <a:rPr lang="en-US" dirty="0" smtClean="0"/>
              <a:t>Feedback:???</a:t>
            </a:r>
          </a:p>
          <a:p>
            <a:pPr eaLnBrk="1" hangingPunct="1">
              <a:buFont typeface="Wingdings" pitchFamily="2" charset="2"/>
              <a:buNone/>
            </a:pPr>
            <a:r>
              <a:rPr lang="en-US" dirty="0" smtClean="0"/>
              <a:t>Boundary: ???</a:t>
            </a:r>
          </a:p>
          <a:p>
            <a:pPr eaLnBrk="1" hangingPunct="1">
              <a:buFont typeface="Wingdings" pitchFamily="2" charset="2"/>
              <a:buNone/>
            </a:pPr>
            <a:r>
              <a:rPr lang="en-US" dirty="0" smtClean="0"/>
              <a:t>Environment:???</a:t>
            </a:r>
            <a:endParaRPr lang="en-US" dirty="0"/>
          </a:p>
        </p:txBody>
      </p:sp>
      <p:sp>
        <p:nvSpPr>
          <p:cNvPr id="6" name="Rectangle 5"/>
          <p:cNvSpPr/>
          <p:nvPr/>
        </p:nvSpPr>
        <p:spPr>
          <a:xfrm>
            <a:off x="609600" y="4800600"/>
            <a:ext cx="4267200" cy="2031325"/>
          </a:xfrm>
          <a:prstGeom prst="rect">
            <a:avLst/>
          </a:prstGeom>
          <a:ln>
            <a:solidFill>
              <a:schemeClr val="tx1"/>
            </a:solidFill>
          </a:ln>
        </p:spPr>
        <p:txBody>
          <a:bodyPr wrap="square">
            <a:spAutoFit/>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r>
              <a:rPr lang="en-US" dirty="0" smtClean="0"/>
              <a:t>	Flow at Head, Finances, HR</a:t>
            </a:r>
            <a:endParaRPr lang="en-US" dirty="0" smtClean="0"/>
          </a:p>
          <a:p>
            <a:pPr lvl="1">
              <a:buFont typeface="Wingdings" pitchFamily="2" charset="2"/>
              <a:buNone/>
            </a:pPr>
            <a:r>
              <a:rPr lang="en-US" dirty="0" smtClean="0"/>
              <a:t>	Flow at outlet</a:t>
            </a:r>
            <a:endParaRPr lang="en-US" dirty="0" smtClean="0"/>
          </a:p>
          <a:p>
            <a:pPr eaLnBrk="1" hangingPunct="1">
              <a:buFont typeface="Wingdings" pitchFamily="2" charset="2"/>
              <a:buNone/>
            </a:pPr>
            <a:r>
              <a:rPr lang="en-US" dirty="0" smtClean="0"/>
              <a:t>		Diversions, Losses, 		Allocation</a:t>
            </a:r>
            <a:endParaRPr lang="en-US" dirty="0" smtClean="0"/>
          </a:p>
          <a:p>
            <a:pPr eaLnBrk="1" hangingPunct="1">
              <a:buNone/>
            </a:pPr>
            <a:endParaRPr lang="en-US" dirty="0"/>
          </a:p>
        </p:txBody>
      </p:sp>
      <p:sp>
        <p:nvSpPr>
          <p:cNvPr id="7" name="Slide Number Placeholder 6"/>
          <p:cNvSpPr>
            <a:spLocks noGrp="1"/>
          </p:cNvSpPr>
          <p:nvPr>
            <p:ph type="sldNum" sz="quarter" idx="12"/>
          </p:nvPr>
        </p:nvSpPr>
        <p:spPr/>
        <p:txBody>
          <a:bodyPr/>
          <a:lstStyle/>
          <a:p>
            <a:pPr>
              <a:defRPr/>
            </a:pPr>
            <a:fld id="{FB6391DF-1079-4C40-B73D-F6E66BF99B94}" type="slidenum">
              <a:rPr lang="en-US" smtClean="0"/>
              <a:pPr>
                <a:defRPr/>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smtClean="0"/>
              <a:t>Water Resources Subsystems</a:t>
            </a:r>
          </a:p>
        </p:txBody>
      </p:sp>
      <p:sp>
        <p:nvSpPr>
          <p:cNvPr id="28675" name="Rectangle 3"/>
          <p:cNvSpPr>
            <a:spLocks noGrp="1" noChangeArrowheads="1"/>
          </p:cNvSpPr>
          <p:nvPr>
            <p:ph type="body" idx="1"/>
          </p:nvPr>
        </p:nvSpPr>
        <p:spPr/>
        <p:txBody>
          <a:bodyPr/>
          <a:lstStyle/>
          <a:p>
            <a:pPr eaLnBrk="1" hangingPunct="1">
              <a:lnSpc>
                <a:spcPct val="90000"/>
              </a:lnSpc>
            </a:pPr>
            <a:r>
              <a:rPr lang="en-US" smtClean="0"/>
              <a:t>Surface water systems</a:t>
            </a:r>
          </a:p>
          <a:p>
            <a:pPr lvl="1" eaLnBrk="1" hangingPunct="1">
              <a:lnSpc>
                <a:spcPct val="90000"/>
              </a:lnSpc>
            </a:pPr>
            <a:r>
              <a:rPr lang="en-US" smtClean="0"/>
              <a:t>Reservoirs </a:t>
            </a:r>
          </a:p>
          <a:p>
            <a:pPr lvl="1" eaLnBrk="1" hangingPunct="1">
              <a:lnSpc>
                <a:spcPct val="90000"/>
              </a:lnSpc>
            </a:pPr>
            <a:r>
              <a:rPr lang="en-US" smtClean="0"/>
              <a:t>Irrigation systems</a:t>
            </a:r>
          </a:p>
          <a:p>
            <a:pPr lvl="1" eaLnBrk="1" hangingPunct="1">
              <a:lnSpc>
                <a:spcPct val="90000"/>
              </a:lnSpc>
            </a:pPr>
            <a:r>
              <a:rPr lang="en-US" smtClean="0"/>
              <a:t>River basins</a:t>
            </a:r>
          </a:p>
          <a:p>
            <a:pPr eaLnBrk="1" hangingPunct="1">
              <a:lnSpc>
                <a:spcPct val="90000"/>
              </a:lnSpc>
            </a:pPr>
            <a:r>
              <a:rPr lang="en-US" smtClean="0"/>
              <a:t>Groundwater systems</a:t>
            </a:r>
          </a:p>
          <a:p>
            <a:pPr eaLnBrk="1" hangingPunct="1">
              <a:lnSpc>
                <a:spcPct val="90000"/>
              </a:lnSpc>
            </a:pPr>
            <a:r>
              <a:rPr lang="en-US" smtClean="0"/>
              <a:t>Water distribution systems</a:t>
            </a:r>
          </a:p>
          <a:p>
            <a:pPr lvl="1" eaLnBrk="1" hangingPunct="1">
              <a:lnSpc>
                <a:spcPct val="90000"/>
              </a:lnSpc>
            </a:pPr>
            <a:r>
              <a:rPr lang="en-US" smtClean="0"/>
              <a:t>Canal distribution systems</a:t>
            </a:r>
          </a:p>
          <a:p>
            <a:pPr lvl="1" eaLnBrk="1" hangingPunct="1">
              <a:lnSpc>
                <a:spcPct val="90000"/>
              </a:lnSpc>
            </a:pPr>
            <a:r>
              <a:rPr lang="en-US" smtClean="0"/>
              <a:t>Piped networks</a:t>
            </a:r>
          </a:p>
        </p:txBody>
      </p:sp>
      <p:sp>
        <p:nvSpPr>
          <p:cNvPr id="4" name="Slide Number Placeholder 3"/>
          <p:cNvSpPr>
            <a:spLocks noGrp="1"/>
          </p:cNvSpPr>
          <p:nvPr>
            <p:ph type="sldNum" sz="quarter" idx="12"/>
          </p:nvPr>
        </p:nvSpPr>
        <p:spPr/>
        <p:txBody>
          <a:bodyPr/>
          <a:lstStyle/>
          <a:p>
            <a:pPr>
              <a:defRPr/>
            </a:pPr>
            <a:fld id="{FB6391DF-1079-4C40-B73D-F6E66BF99B94}"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smtClean="0"/>
              <a:t>System and subsystems</a:t>
            </a:r>
          </a:p>
        </p:txBody>
      </p:sp>
      <p:sp>
        <p:nvSpPr>
          <p:cNvPr id="24579" name="Rectangle 3"/>
          <p:cNvSpPr>
            <a:spLocks noGrp="1" noChangeArrowheads="1"/>
          </p:cNvSpPr>
          <p:nvPr>
            <p:ph type="body" idx="1"/>
          </p:nvPr>
        </p:nvSpPr>
        <p:spPr/>
        <p:txBody>
          <a:bodyPr/>
          <a:lstStyle/>
          <a:p>
            <a:pPr eaLnBrk="1" hangingPunct="1">
              <a:lnSpc>
                <a:spcPct val="80000"/>
              </a:lnSpc>
            </a:pPr>
            <a:r>
              <a:rPr lang="en-US" sz="1600" smtClean="0"/>
              <a:t>Systems can be part of a larger system (subsystems)</a:t>
            </a:r>
          </a:p>
          <a:p>
            <a:pPr eaLnBrk="1" hangingPunct="1">
              <a:lnSpc>
                <a:spcPct val="80000"/>
              </a:lnSpc>
              <a:buFont typeface="Wingdings" pitchFamily="2" charset="2"/>
              <a:buNone/>
            </a:pPr>
            <a:endParaRPr lang="en-US" sz="1600" smtClean="0"/>
          </a:p>
          <a:p>
            <a:pPr lvl="2" eaLnBrk="1" hangingPunct="1">
              <a:lnSpc>
                <a:spcPct val="80000"/>
              </a:lnSpc>
            </a:pPr>
            <a:r>
              <a:rPr lang="en-US" sz="1400" smtClean="0"/>
              <a:t>particle</a:t>
            </a:r>
          </a:p>
          <a:p>
            <a:pPr lvl="2" eaLnBrk="1" hangingPunct="1">
              <a:lnSpc>
                <a:spcPct val="80000"/>
              </a:lnSpc>
            </a:pPr>
            <a:r>
              <a:rPr lang="en-US" sz="1400" smtClean="0"/>
              <a:t>atom</a:t>
            </a:r>
          </a:p>
          <a:p>
            <a:pPr lvl="2" eaLnBrk="1" hangingPunct="1">
              <a:lnSpc>
                <a:spcPct val="80000"/>
              </a:lnSpc>
            </a:pPr>
            <a:r>
              <a:rPr lang="en-US" sz="1400" smtClean="0"/>
              <a:t>molecule</a:t>
            </a:r>
          </a:p>
          <a:p>
            <a:pPr lvl="2" eaLnBrk="1" hangingPunct="1">
              <a:lnSpc>
                <a:spcPct val="80000"/>
              </a:lnSpc>
            </a:pPr>
            <a:r>
              <a:rPr lang="en-US" sz="1400" smtClean="0"/>
              <a:t>brain cell</a:t>
            </a:r>
          </a:p>
          <a:p>
            <a:pPr lvl="2" eaLnBrk="1" hangingPunct="1">
              <a:lnSpc>
                <a:spcPct val="80000"/>
              </a:lnSpc>
            </a:pPr>
            <a:r>
              <a:rPr lang="en-US" sz="1400" smtClean="0"/>
              <a:t>brain</a:t>
            </a:r>
          </a:p>
          <a:p>
            <a:pPr lvl="2" eaLnBrk="1" hangingPunct="1">
              <a:lnSpc>
                <a:spcPct val="80000"/>
              </a:lnSpc>
            </a:pPr>
            <a:r>
              <a:rPr lang="en-US" sz="1400" smtClean="0"/>
              <a:t>nervous system</a:t>
            </a:r>
          </a:p>
          <a:p>
            <a:pPr lvl="2" eaLnBrk="1" hangingPunct="1">
              <a:lnSpc>
                <a:spcPct val="80000"/>
              </a:lnSpc>
            </a:pPr>
            <a:r>
              <a:rPr lang="en-US" sz="1400" smtClean="0"/>
              <a:t>individual </a:t>
            </a:r>
          </a:p>
          <a:p>
            <a:pPr lvl="2" eaLnBrk="1" hangingPunct="1">
              <a:lnSpc>
                <a:spcPct val="80000"/>
              </a:lnSpc>
            </a:pPr>
            <a:r>
              <a:rPr lang="en-US" sz="1400" smtClean="0"/>
              <a:t>local community </a:t>
            </a:r>
          </a:p>
          <a:p>
            <a:pPr lvl="2" eaLnBrk="1" hangingPunct="1">
              <a:lnSpc>
                <a:spcPct val="80000"/>
              </a:lnSpc>
            </a:pPr>
            <a:r>
              <a:rPr lang="en-US" sz="1400" smtClean="0"/>
              <a:t>state </a:t>
            </a:r>
          </a:p>
          <a:p>
            <a:pPr lvl="2" eaLnBrk="1" hangingPunct="1">
              <a:lnSpc>
                <a:spcPct val="80000"/>
              </a:lnSpc>
            </a:pPr>
            <a:r>
              <a:rPr lang="en-US" sz="1400" smtClean="0"/>
              <a:t>nation</a:t>
            </a:r>
          </a:p>
          <a:p>
            <a:pPr lvl="2" eaLnBrk="1" hangingPunct="1">
              <a:lnSpc>
                <a:spcPct val="80000"/>
              </a:lnSpc>
            </a:pPr>
            <a:r>
              <a:rPr lang="en-US" sz="1400" smtClean="0"/>
              <a:t>world civilization</a:t>
            </a:r>
          </a:p>
          <a:p>
            <a:pPr lvl="2" eaLnBrk="1" hangingPunct="1">
              <a:lnSpc>
                <a:spcPct val="80000"/>
              </a:lnSpc>
            </a:pPr>
            <a:r>
              <a:rPr lang="en-US" sz="1400" smtClean="0"/>
              <a:t>world ecosystem</a:t>
            </a:r>
          </a:p>
          <a:p>
            <a:pPr lvl="2" eaLnBrk="1" hangingPunct="1">
              <a:lnSpc>
                <a:spcPct val="80000"/>
              </a:lnSpc>
            </a:pPr>
            <a:r>
              <a:rPr lang="en-US" sz="1400" smtClean="0"/>
              <a:t>planet earth</a:t>
            </a:r>
          </a:p>
          <a:p>
            <a:pPr lvl="2" eaLnBrk="1" hangingPunct="1">
              <a:lnSpc>
                <a:spcPct val="80000"/>
              </a:lnSpc>
            </a:pPr>
            <a:r>
              <a:rPr lang="en-US" sz="1400" smtClean="0"/>
              <a:t>solar system</a:t>
            </a:r>
          </a:p>
          <a:p>
            <a:pPr lvl="2" eaLnBrk="1" hangingPunct="1">
              <a:lnSpc>
                <a:spcPct val="80000"/>
              </a:lnSpc>
            </a:pPr>
            <a:r>
              <a:rPr lang="en-US" sz="1400" smtClean="0"/>
              <a:t>galaxy</a:t>
            </a:r>
          </a:p>
          <a:p>
            <a:pPr lvl="2" eaLnBrk="1" hangingPunct="1">
              <a:lnSpc>
                <a:spcPct val="80000"/>
              </a:lnSpc>
            </a:pPr>
            <a:r>
              <a:rPr lang="en-US" sz="1400" smtClean="0"/>
              <a:t>universe</a:t>
            </a:r>
          </a:p>
          <a:p>
            <a:pPr eaLnBrk="1" hangingPunct="1">
              <a:lnSpc>
                <a:spcPct val="80000"/>
              </a:lnSpc>
            </a:pPr>
            <a:endParaRPr lang="en-US" sz="1600" smtClean="0"/>
          </a:p>
        </p:txBody>
      </p:sp>
      <p:sp>
        <p:nvSpPr>
          <p:cNvPr id="24580" name="Line 4"/>
          <p:cNvSpPr>
            <a:spLocks noChangeShapeType="1"/>
          </p:cNvSpPr>
          <p:nvPr/>
        </p:nvSpPr>
        <p:spPr bwMode="auto">
          <a:xfrm>
            <a:off x="3657600" y="2209800"/>
            <a:ext cx="0" cy="3200400"/>
          </a:xfrm>
          <a:prstGeom prst="line">
            <a:avLst/>
          </a:prstGeom>
          <a:noFill/>
          <a:ln w="34925">
            <a:solidFill>
              <a:schemeClr val="tx1"/>
            </a:solidFill>
            <a:round/>
            <a:headEnd/>
            <a:tailEnd type="triangle" w="med" len="med"/>
          </a:ln>
        </p:spPr>
        <p:txBody>
          <a:bodyPr wrap="none"/>
          <a:lstStyle/>
          <a:p>
            <a:endParaRPr lang="en-US"/>
          </a:p>
        </p:txBody>
      </p:sp>
      <p:sp>
        <p:nvSpPr>
          <p:cNvPr id="5" name="Slide Number Placeholder 4"/>
          <p:cNvSpPr>
            <a:spLocks noGrp="1"/>
          </p:cNvSpPr>
          <p:nvPr>
            <p:ph type="sldNum" sz="quarter" idx="12"/>
          </p:nvPr>
        </p:nvSpPr>
        <p:spPr/>
        <p:txBody>
          <a:bodyPr/>
          <a:lstStyle/>
          <a:p>
            <a:pPr>
              <a:defRPr/>
            </a:pPr>
            <a:fld id="{FB6391DF-1079-4C40-B73D-F6E66BF99B94}"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iligrane">
  <a:themeElements>
    <a:clrScheme name="Filigrane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Filigra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iligrane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Filigrane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Filigrane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Filigrane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Filigrane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Filigrane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Filigrane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Filigrane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Filigrane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3643</TotalTime>
  <Words>2657</Words>
  <Application>Microsoft Office PowerPoint</Application>
  <PresentationFormat>On-screen Show (4:3)</PresentationFormat>
  <Paragraphs>644</Paragraphs>
  <Slides>66</Slides>
  <Notes>66</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66</vt:i4>
      </vt:variant>
    </vt:vector>
  </HeadingPairs>
  <TitlesOfParts>
    <vt:vector size="72" baseType="lpstr">
      <vt:lpstr>Filigrane</vt:lpstr>
      <vt:lpstr>Conception personnalisée</vt:lpstr>
      <vt:lpstr>Custom Design</vt:lpstr>
      <vt:lpstr>Document</vt:lpstr>
      <vt:lpstr>Picture</vt:lpstr>
      <vt:lpstr>Equation</vt:lpstr>
      <vt:lpstr>Systems Approach to Water Resources</vt:lpstr>
      <vt:lpstr>Outline</vt:lpstr>
      <vt:lpstr>What is a System?</vt:lpstr>
      <vt:lpstr>Schematic Representation of a System</vt:lpstr>
      <vt:lpstr>Elements of a System</vt:lpstr>
      <vt:lpstr>Examples of System</vt:lpstr>
      <vt:lpstr>Example: Irrigation System</vt:lpstr>
      <vt:lpstr>Water Resources Subsystems</vt:lpstr>
      <vt:lpstr>System and subsystems</vt:lpstr>
      <vt:lpstr>Classification of systems</vt:lpstr>
      <vt:lpstr>What is a System Approach or System Theory </vt:lpstr>
      <vt:lpstr>What is a system approach? (cont..)</vt:lpstr>
      <vt:lpstr>Types of Problems/Questions in System Approach</vt:lpstr>
      <vt:lpstr>Types of Problems in Water Resources</vt:lpstr>
      <vt:lpstr>Design / Simulation / Direct Problem</vt:lpstr>
      <vt:lpstr>Application of system concepts in Water Resources: Example – A River Basin</vt:lpstr>
      <vt:lpstr>Systems Analysis</vt:lpstr>
      <vt:lpstr>Advantages of System Analysis</vt:lpstr>
      <vt:lpstr>Phases of Systems Analysis</vt:lpstr>
      <vt:lpstr>Modeling of Water Resources Systems</vt:lpstr>
      <vt:lpstr>Definition of Models</vt:lpstr>
      <vt:lpstr>Types of Models</vt:lpstr>
      <vt:lpstr>A Physical Model</vt:lpstr>
      <vt:lpstr>Phases of Systems Analysis</vt:lpstr>
      <vt:lpstr>Objectives of Water Management</vt:lpstr>
      <vt:lpstr>Objectives of Water Management (cont..)</vt:lpstr>
      <vt:lpstr>Design/ Simulation Problem</vt:lpstr>
      <vt:lpstr>Simulation vs. Optimization</vt:lpstr>
      <vt:lpstr>Construction of Mathematical Model for optimization</vt:lpstr>
      <vt:lpstr>Example – Water Users</vt:lpstr>
      <vt:lpstr>Example</vt:lpstr>
      <vt:lpstr>Optimization problems </vt:lpstr>
      <vt:lpstr>Types of Optimization Models</vt:lpstr>
      <vt:lpstr>Types of Math Programming</vt:lpstr>
      <vt:lpstr>Linear Programming</vt:lpstr>
      <vt:lpstr>Linear Prog. Example:  Reservoir without hydropower</vt:lpstr>
      <vt:lpstr>Max Y, Given K</vt:lpstr>
      <vt:lpstr>Nonlinear Programming</vt:lpstr>
      <vt:lpstr>Example of non-linear model Reservoir with hydropower</vt:lpstr>
      <vt:lpstr>Reservoir with Power</vt:lpstr>
      <vt:lpstr>Solutions – Global or Local?</vt:lpstr>
      <vt:lpstr>Solution of Linear Programming</vt:lpstr>
      <vt:lpstr>Overview</vt:lpstr>
      <vt:lpstr>General Form of LP</vt:lpstr>
      <vt:lpstr>Example - 1</vt:lpstr>
      <vt:lpstr>Formulation steps</vt:lpstr>
      <vt:lpstr>LP Model of Example - 1</vt:lpstr>
      <vt:lpstr>Solution of Example - 1</vt:lpstr>
      <vt:lpstr>Example-2</vt:lpstr>
      <vt:lpstr>Formulation of Example 2  (let the students try)</vt:lpstr>
      <vt:lpstr>Example - 3</vt:lpstr>
      <vt:lpstr>Example – 3 (Cont’d)</vt:lpstr>
      <vt:lpstr>Formulation of Example 3  (let the students try)</vt:lpstr>
      <vt:lpstr>Solution of Liner Programming problem: Graphical Method</vt:lpstr>
      <vt:lpstr>Example solution using Graphical Method – Example4: Maximization</vt:lpstr>
      <vt:lpstr>Slide 56</vt:lpstr>
      <vt:lpstr>Slide 57</vt:lpstr>
      <vt:lpstr>Slide 58</vt:lpstr>
      <vt:lpstr>Slide 59</vt:lpstr>
      <vt:lpstr>What do we Interpret from the Graphical Method?</vt:lpstr>
      <vt:lpstr>Slide 61</vt:lpstr>
      <vt:lpstr>Basic Principles</vt:lpstr>
      <vt:lpstr>Sensitivity Analysis</vt:lpstr>
      <vt:lpstr>Thank you</vt:lpstr>
      <vt:lpstr>Slide 65</vt:lpstr>
      <vt:lpstr>Slide 66</vt:lpstr>
    </vt:vector>
  </TitlesOfParts>
  <Company>AIT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Socio-Economic and Environmental Considerations of Water Resources Management</dc:title>
  <dc:creator>SCE</dc:creator>
  <cp:lastModifiedBy>Noor M Khan</cp:lastModifiedBy>
  <cp:revision>201</cp:revision>
  <dcterms:created xsi:type="dcterms:W3CDTF">2002-05-08T01:55:21Z</dcterms:created>
  <dcterms:modified xsi:type="dcterms:W3CDTF">2015-05-20T06:23:22Z</dcterms:modified>
</cp:coreProperties>
</file>