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60"/>
  </p:notesMasterIdLst>
  <p:sldIdLst>
    <p:sldId id="256" r:id="rId2"/>
    <p:sldId id="261" r:id="rId3"/>
    <p:sldId id="297" r:id="rId4"/>
    <p:sldId id="304" r:id="rId5"/>
    <p:sldId id="307" r:id="rId6"/>
    <p:sldId id="355" r:id="rId7"/>
    <p:sldId id="306" r:id="rId8"/>
    <p:sldId id="305" r:id="rId9"/>
    <p:sldId id="356" r:id="rId10"/>
    <p:sldId id="339" r:id="rId11"/>
    <p:sldId id="340" r:id="rId12"/>
    <p:sldId id="341" r:id="rId13"/>
    <p:sldId id="342" r:id="rId14"/>
    <p:sldId id="343" r:id="rId15"/>
    <p:sldId id="344" r:id="rId16"/>
    <p:sldId id="345" r:id="rId17"/>
    <p:sldId id="354" r:id="rId18"/>
    <p:sldId id="308" r:id="rId19"/>
    <p:sldId id="310" r:id="rId20"/>
    <p:sldId id="313" r:id="rId21"/>
    <p:sldId id="309" r:id="rId22"/>
    <p:sldId id="311" r:id="rId23"/>
    <p:sldId id="290" r:id="rId24"/>
    <p:sldId id="291" r:id="rId25"/>
    <p:sldId id="320" r:id="rId26"/>
    <p:sldId id="323" r:id="rId27"/>
    <p:sldId id="325" r:id="rId28"/>
    <p:sldId id="330" r:id="rId29"/>
    <p:sldId id="336" r:id="rId30"/>
    <p:sldId id="357" r:id="rId31"/>
    <p:sldId id="329" r:id="rId32"/>
    <p:sldId id="361" r:id="rId33"/>
    <p:sldId id="332" r:id="rId34"/>
    <p:sldId id="335" r:id="rId35"/>
    <p:sldId id="328" r:id="rId36"/>
    <p:sldId id="334" r:id="rId37"/>
    <p:sldId id="333" r:id="rId38"/>
    <p:sldId id="327" r:id="rId39"/>
    <p:sldId id="338" r:id="rId40"/>
    <p:sldId id="337" r:id="rId41"/>
    <p:sldId id="353" r:id="rId42"/>
    <p:sldId id="331" r:id="rId43"/>
    <p:sldId id="352" r:id="rId44"/>
    <p:sldId id="314" r:id="rId45"/>
    <p:sldId id="293" r:id="rId46"/>
    <p:sldId id="292" r:id="rId47"/>
    <p:sldId id="315" r:id="rId48"/>
    <p:sldId id="316" r:id="rId49"/>
    <p:sldId id="294" r:id="rId50"/>
    <p:sldId id="263" r:id="rId51"/>
    <p:sldId id="360" r:id="rId52"/>
    <p:sldId id="359" r:id="rId53"/>
    <p:sldId id="346" r:id="rId54"/>
    <p:sldId id="347" r:id="rId55"/>
    <p:sldId id="348" r:id="rId56"/>
    <p:sldId id="349" r:id="rId57"/>
    <p:sldId id="350" r:id="rId58"/>
    <p:sldId id="351" r:id="rId5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8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50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624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0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50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50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E200DED5-2DAB-4762-8658-9E01D4A446C9}" type="slidenum">
              <a:rPr lang="en-US"/>
              <a:pPr>
                <a:defRPr/>
              </a:pPr>
              <a:t>‹#›</a:t>
            </a:fld>
            <a:endParaRPr lang="en-US"/>
          </a:p>
        </p:txBody>
      </p:sp>
    </p:spTree>
    <p:extLst>
      <p:ext uri="{BB962C8B-B14F-4D97-AF65-F5344CB8AC3E}">
        <p14:creationId xmlns:p14="http://schemas.microsoft.com/office/powerpoint/2010/main" val="3687307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87E60307-C496-44D8-BD71-3855A187BCFF}" type="slidenum">
              <a:rPr lang="en-US" smtClean="0">
                <a:latin typeface="Arial" pitchFamily="34" charset="0"/>
              </a:rPr>
              <a:pPr/>
              <a:t>1</a:t>
            </a:fld>
            <a:endParaRPr lang="en-US" smtClean="0">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48112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3626C7D-2C13-4BFF-B8D1-C525FEC987A6}" type="slidenum">
              <a:rPr lang="en-US" smtClean="0">
                <a:latin typeface="Arial" pitchFamily="34" charset="0"/>
              </a:rPr>
              <a:pPr/>
              <a:t>10</a:t>
            </a:fld>
            <a:endParaRPr lang="en-US" smtClean="0">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68303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88A5BAD-7901-4572-A309-9F152B98F795}" type="slidenum">
              <a:rPr lang="en-US" smtClean="0">
                <a:latin typeface="Arial" pitchFamily="34" charset="0"/>
              </a:rPr>
              <a:pPr/>
              <a:t>11</a:t>
            </a:fld>
            <a:endParaRPr lang="en-US" smtClean="0">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79672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4EA902D-8C18-4E35-A65B-CAAB07C29515}" type="slidenum">
              <a:rPr lang="en-US" smtClean="0">
                <a:latin typeface="Arial" pitchFamily="34" charset="0"/>
              </a:rPr>
              <a:pPr/>
              <a:t>12</a:t>
            </a:fld>
            <a:endParaRPr lang="en-US" smtClean="0">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94022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CFD09EF9-6284-4B0A-89E8-43936E3DE6C6}" type="slidenum">
              <a:rPr lang="en-US" smtClean="0">
                <a:latin typeface="Arial" pitchFamily="34" charset="0"/>
              </a:rPr>
              <a:pPr/>
              <a:t>13</a:t>
            </a:fld>
            <a:endParaRPr lang="en-US" smtClean="0">
              <a:latin typeface="Arial" pitchFamily="34"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5006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7C2FEFF-2F1C-4B28-930E-BE83CF61B231}" type="slidenum">
              <a:rPr lang="en-US" smtClean="0">
                <a:latin typeface="Arial" pitchFamily="34" charset="0"/>
              </a:rPr>
              <a:pPr/>
              <a:t>14</a:t>
            </a:fld>
            <a:endParaRPr lang="en-US" smtClean="0">
              <a:latin typeface="Arial" pitchFamily="3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581435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8C73A97A-4A69-4E4E-87F2-ECC1FBCDC0F7}" type="slidenum">
              <a:rPr lang="en-US" smtClean="0">
                <a:latin typeface="Arial" pitchFamily="34" charset="0"/>
              </a:rPr>
              <a:pPr/>
              <a:t>15</a:t>
            </a:fld>
            <a:endParaRPr lang="en-US" smtClean="0">
              <a:latin typeface="Arial" pitchFamily="34"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76939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FC3BFAF-9357-4F13-8A6A-F7CE3024F2F0}" type="slidenum">
              <a:rPr lang="en-US" smtClean="0">
                <a:latin typeface="Arial" pitchFamily="34" charset="0"/>
              </a:rPr>
              <a:pPr/>
              <a:t>16</a:t>
            </a:fld>
            <a:endParaRPr lang="en-US" smtClean="0">
              <a:latin typeface="Arial" pitchFamily="3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313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D0AC3022-702D-4566-A505-09278820BC10}" type="slidenum">
              <a:rPr lang="en-US" smtClean="0">
                <a:latin typeface="Arial" pitchFamily="34" charset="0"/>
              </a:rPr>
              <a:pPr/>
              <a:t>17</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004058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6A36F126-ACB3-452C-9129-4DB4034D7103}" type="slidenum">
              <a:rPr lang="en-US" smtClean="0">
                <a:latin typeface="Arial" pitchFamily="34" charset="0"/>
              </a:rPr>
              <a:pPr/>
              <a:t>18</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6912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C7492AD-CA60-497C-B789-F51CDB3281C4}" type="slidenum">
              <a:rPr lang="en-US" smtClean="0">
                <a:latin typeface="Arial" pitchFamily="34" charset="0"/>
              </a:rPr>
              <a:pPr/>
              <a:t>19</a:t>
            </a:fld>
            <a:endParaRPr 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42946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805B51F-B0D3-4CC1-925D-70F363AF10D1}" type="slidenum">
              <a:rPr lang="en-US" smtClean="0">
                <a:latin typeface="Arial" pitchFamily="34" charset="0"/>
              </a:rPr>
              <a:pPr/>
              <a:t>2</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789897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FA2D496-2D1A-471C-82F5-251DDC23226E}" type="slidenum">
              <a:rPr lang="en-US" smtClean="0">
                <a:latin typeface="Arial" pitchFamily="34" charset="0"/>
              </a:rPr>
              <a:pPr/>
              <a:t>20</a:t>
            </a:fld>
            <a:endParaRPr 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31749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E9273FCA-EAC9-4DE0-85CC-2310547D4454}" type="slidenum">
              <a:rPr lang="en-US" smtClean="0">
                <a:latin typeface="Arial" pitchFamily="34" charset="0"/>
              </a:rPr>
              <a:pPr/>
              <a:t>21</a:t>
            </a:fld>
            <a:endParaRPr 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82752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ED16BF40-E964-48DB-8FC6-F98787B0C6BC}" type="slidenum">
              <a:rPr lang="en-US" smtClean="0">
                <a:latin typeface="Arial" pitchFamily="34" charset="0"/>
              </a:rPr>
              <a:pPr/>
              <a:t>22</a:t>
            </a:fld>
            <a:endParaRPr 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877905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CA274CB-5B16-482C-9492-FFE5D658DB8E}" type="slidenum">
              <a:rPr lang="en-US" smtClean="0">
                <a:latin typeface="Arial" pitchFamily="34" charset="0"/>
              </a:rPr>
              <a:pPr/>
              <a:t>23</a:t>
            </a:fld>
            <a:endParaRPr lang="en-US" smtClean="0">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74909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848C105-E593-4594-B293-DDB99A001B54}" type="slidenum">
              <a:rPr lang="en-US" smtClean="0">
                <a:latin typeface="Arial" pitchFamily="34" charset="0"/>
              </a:rPr>
              <a:pPr/>
              <a:t>24</a:t>
            </a:fld>
            <a:endParaRPr 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745854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0109B69C-6560-402D-892D-508305F57B86}" type="slidenum">
              <a:rPr lang="en-US" smtClean="0">
                <a:latin typeface="Arial" pitchFamily="34" charset="0"/>
              </a:rPr>
              <a:pPr/>
              <a:t>25</a:t>
            </a:fld>
            <a:endParaRPr 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13043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4BA72F9-D16B-49CE-B4A8-E45D3538C7E4}" type="slidenum">
              <a:rPr lang="en-US" smtClean="0">
                <a:latin typeface="Arial" pitchFamily="34" charset="0"/>
              </a:rPr>
              <a:pPr/>
              <a:t>26</a:t>
            </a:fld>
            <a:endParaRPr lang="en-US" smtClean="0">
              <a:latin typeface="Arial" pitchFamily="3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28340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FB774FE8-7A80-4DC4-A2A0-2846ADB7AD25}" type="slidenum">
              <a:rPr lang="en-US" smtClean="0">
                <a:latin typeface="Arial" pitchFamily="34" charset="0"/>
              </a:rPr>
              <a:pPr/>
              <a:t>27</a:t>
            </a:fld>
            <a:endParaRPr lang="en-US" smtClean="0">
              <a:latin typeface="Arial" pitchFamily="34"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823466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2B13B60D-CDBC-494E-BE0C-B6F3D2F09E3D}" type="slidenum">
              <a:rPr lang="en-US" smtClean="0">
                <a:latin typeface="Arial" pitchFamily="34" charset="0"/>
              </a:rPr>
              <a:pPr/>
              <a:t>28</a:t>
            </a:fld>
            <a:endParaRPr lang="en-US" smtClean="0">
              <a:latin typeface="Arial" pitchFamily="34"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257547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FC34C9A4-B724-408D-BD10-1CF3C4CFB762}" type="slidenum">
              <a:rPr lang="en-US" smtClean="0">
                <a:latin typeface="Arial" pitchFamily="34" charset="0"/>
              </a:rPr>
              <a:pPr/>
              <a:t>29</a:t>
            </a:fld>
            <a:endParaRPr lang="en-US" smtClean="0">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90092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D108B39-6823-44A1-8B69-71438C253AB3}" type="slidenum">
              <a:rPr lang="en-US" smtClean="0">
                <a:latin typeface="Arial" pitchFamily="34" charset="0"/>
              </a:rPr>
              <a:pPr/>
              <a:t>3</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124726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EF3B3E7-5D13-4972-9259-CE99DA9594AD}" type="slidenum">
              <a:rPr lang="en-US" smtClean="0">
                <a:latin typeface="Arial" pitchFamily="34" charset="0"/>
              </a:rPr>
              <a:pPr/>
              <a:t>30</a:t>
            </a:fld>
            <a:endParaRPr lang="en-US" smtClean="0">
              <a:latin typeface="Arial" pitchFamily="3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9676864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54080661-A272-41A5-9809-A3A98F9029E3}" type="slidenum">
              <a:rPr lang="en-US" smtClean="0">
                <a:latin typeface="Arial" pitchFamily="34" charset="0"/>
              </a:rPr>
              <a:pPr/>
              <a:t>31</a:t>
            </a:fld>
            <a:endParaRPr lang="en-US" smtClean="0">
              <a:latin typeface="Arial" pitchFamily="34"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8101496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16A9A8B-A891-47EF-BC47-B7EB789E2A11}" type="slidenum">
              <a:rPr lang="en-US" smtClean="0">
                <a:latin typeface="Arial" pitchFamily="34" charset="0"/>
              </a:rPr>
              <a:pPr/>
              <a:t>33</a:t>
            </a:fld>
            <a:endParaRPr lang="en-US" smtClean="0">
              <a:latin typeface="Arial"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11057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6599666-B119-4B5E-9FD0-9B606227700B}" type="slidenum">
              <a:rPr lang="en-US" smtClean="0">
                <a:latin typeface="Arial" pitchFamily="34" charset="0"/>
              </a:rPr>
              <a:pPr/>
              <a:t>34</a:t>
            </a:fld>
            <a:endParaRPr 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888969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F85CCB4-B509-4057-AEEB-31A95876FD7F}" type="slidenum">
              <a:rPr lang="en-US" smtClean="0">
                <a:latin typeface="Arial" pitchFamily="34" charset="0"/>
              </a:rPr>
              <a:pPr/>
              <a:t>35</a:t>
            </a:fld>
            <a:endParaRPr lang="en-US"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071332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C993A20A-8A12-4AEA-B8DF-65CFDE2B5104}" type="slidenum">
              <a:rPr lang="en-US" smtClean="0">
                <a:latin typeface="Arial" pitchFamily="34" charset="0"/>
              </a:rPr>
              <a:pPr/>
              <a:t>36</a:t>
            </a:fld>
            <a:endParaRPr lang="en-US" smtClean="0">
              <a:latin typeface="Arial" pitchFamily="34"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274525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FAA0C1F3-D145-44FB-A132-12B4F7095C9C}" type="slidenum">
              <a:rPr lang="en-US" smtClean="0">
                <a:latin typeface="Arial" pitchFamily="34" charset="0"/>
              </a:rPr>
              <a:pPr/>
              <a:t>37</a:t>
            </a:fld>
            <a:endParaRPr 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1372334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4BD46780-CB0B-46F7-B241-979114965EB1}" type="slidenum">
              <a:rPr lang="en-US" smtClean="0">
                <a:latin typeface="Arial" pitchFamily="34" charset="0"/>
              </a:rPr>
              <a:pPr/>
              <a:t>38</a:t>
            </a:fld>
            <a:endParaRPr lang="en-US" smtClean="0">
              <a:latin typeface="Arial" pitchFamily="34"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614445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49B98CC1-BEDC-40D0-81F6-FE0B4EDA8572}" type="slidenum">
              <a:rPr lang="en-US" smtClean="0">
                <a:latin typeface="Arial" pitchFamily="34" charset="0"/>
              </a:rPr>
              <a:pPr/>
              <a:t>39</a:t>
            </a:fld>
            <a:endParaRPr lang="en-US" smtClean="0">
              <a:latin typeface="Arial" pitchFamily="34"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5154945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33BB0047-722F-429E-8DED-4D97F8469E6E}" type="slidenum">
              <a:rPr lang="en-US" smtClean="0">
                <a:latin typeface="Arial" pitchFamily="34" charset="0"/>
              </a:rPr>
              <a:pPr/>
              <a:t>40</a:t>
            </a:fld>
            <a:endParaRPr lang="en-US" smtClean="0">
              <a:latin typeface="Arial" pitchFamily="34"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31926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AA31403-6728-4431-8811-060F16EABA53}" type="slidenum">
              <a:rPr lang="en-US" smtClean="0">
                <a:latin typeface="Arial" pitchFamily="34" charset="0"/>
              </a:rPr>
              <a:pPr/>
              <a:t>4</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468861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E57FC3D0-F2F3-4A63-A194-095B332EDA62}" type="slidenum">
              <a:rPr lang="en-US" smtClean="0">
                <a:latin typeface="Arial" pitchFamily="34" charset="0"/>
              </a:rPr>
              <a:pPr/>
              <a:t>41</a:t>
            </a:fld>
            <a:endParaRPr lang="en-US" smtClean="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6227469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0AFA018-EE09-4910-8457-FDB93D4FE389}" type="slidenum">
              <a:rPr lang="en-US" smtClean="0">
                <a:latin typeface="Arial" pitchFamily="34" charset="0"/>
              </a:rPr>
              <a:pPr/>
              <a:t>42</a:t>
            </a:fld>
            <a:endParaRPr lang="en-US" smtClean="0">
              <a:latin typeface="Arial" pitchFamily="34"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9495884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676DE8B-F328-44D5-9E52-C725CE56F134}" type="slidenum">
              <a:rPr lang="en-US" smtClean="0">
                <a:latin typeface="Arial" pitchFamily="34" charset="0"/>
              </a:rPr>
              <a:pPr/>
              <a:t>43</a:t>
            </a:fld>
            <a:endParaRPr lang="en-US" smtClean="0">
              <a:latin typeface="Arial" pitchFamily="34"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2169606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E1960E4E-519A-4CE3-B2F5-E6D150222FE9}" type="slidenum">
              <a:rPr lang="en-US" smtClean="0">
                <a:latin typeface="Arial" pitchFamily="34" charset="0"/>
              </a:rPr>
              <a:pPr/>
              <a:t>44</a:t>
            </a:fld>
            <a:endParaRPr lang="en-US" smtClean="0">
              <a:latin typeface="Arial" pitchFamily="34"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3123416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27557A9-E75C-4CC7-8622-C23FF759A5F9}" type="slidenum">
              <a:rPr lang="en-US" smtClean="0">
                <a:latin typeface="Arial" pitchFamily="34" charset="0"/>
              </a:rPr>
              <a:pPr/>
              <a:t>45</a:t>
            </a:fld>
            <a:endParaRPr lang="en-US" smtClean="0">
              <a:latin typeface="Arial" pitchFamily="34"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99399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78B46AC-3713-452B-BD50-E974F1BB1CA7}" type="slidenum">
              <a:rPr lang="en-US" smtClean="0">
                <a:latin typeface="Arial" pitchFamily="34" charset="0"/>
              </a:rPr>
              <a:pPr/>
              <a:t>46</a:t>
            </a:fld>
            <a:endParaRPr lang="en-US" smtClean="0">
              <a:latin typeface="Arial" pitchFamily="34"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8896495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5E2D1A10-3C22-4212-966A-14315F6AA7B3}" type="slidenum">
              <a:rPr lang="en-US" smtClean="0">
                <a:latin typeface="Arial" pitchFamily="34" charset="0"/>
              </a:rPr>
              <a:pPr/>
              <a:t>47</a:t>
            </a:fld>
            <a:endParaRPr lang="en-US" smtClean="0">
              <a:latin typeface="Arial" pitchFamily="34"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913885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3080DA9-5872-437E-A02F-917DFD8C742F}" type="slidenum">
              <a:rPr lang="en-US" smtClean="0">
                <a:latin typeface="Arial" pitchFamily="34" charset="0"/>
              </a:rPr>
              <a:pPr/>
              <a:t>48</a:t>
            </a:fld>
            <a:endParaRPr lang="en-US"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07153677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E9AED3C6-74C9-44DE-B365-E5DD3615F8C6}" type="slidenum">
              <a:rPr lang="en-US" smtClean="0">
                <a:latin typeface="Arial" pitchFamily="34" charset="0"/>
              </a:rPr>
              <a:pPr/>
              <a:t>49</a:t>
            </a:fld>
            <a:endParaRPr lang="en-US" smtClean="0">
              <a:latin typeface="Arial" pitchFamily="34"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278353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75866D37-5399-44AC-9246-2516682E0D2F}" type="slidenum">
              <a:rPr lang="en-US" smtClean="0">
                <a:latin typeface="Arial" pitchFamily="34" charset="0"/>
              </a:rPr>
              <a:pPr/>
              <a:t>50</a:t>
            </a:fld>
            <a:endParaRPr lang="en-US" smtClean="0">
              <a:latin typeface="Arial" pitchFamily="34"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47797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3453012-5864-4FA5-B778-4D4CC5E6E25F}" type="slidenum">
              <a:rPr lang="en-US" smtClean="0">
                <a:latin typeface="Arial" pitchFamily="34" charset="0"/>
              </a:rPr>
              <a:pPr/>
              <a:t>5</a:t>
            </a:fld>
            <a:endParaRPr lang="en-US" smtClean="0">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975340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8DF3FAC-3355-405B-B6EB-77DD7FE24E43}" type="slidenum">
              <a:rPr lang="en-US" smtClean="0">
                <a:latin typeface="Arial" pitchFamily="34" charset="0"/>
              </a:rPr>
              <a:pPr/>
              <a:t>53</a:t>
            </a:fld>
            <a:endParaRPr lang="en-US" smtClean="0">
              <a:latin typeface="Arial" pitchFamily="34"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096790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E7794EC-3DAD-4BBC-931B-71ED2C905BD3}" type="slidenum">
              <a:rPr lang="en-US" smtClean="0">
                <a:latin typeface="Arial" pitchFamily="34" charset="0"/>
              </a:rPr>
              <a:pPr/>
              <a:t>54</a:t>
            </a:fld>
            <a:endParaRPr lang="en-US" smtClean="0">
              <a:latin typeface="Arial" pitchFamily="34"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7037357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4B71867-3DF3-4FF5-8A32-6C286A96A140}" type="slidenum">
              <a:rPr lang="en-US" smtClean="0">
                <a:latin typeface="Arial" pitchFamily="34" charset="0"/>
              </a:rPr>
              <a:pPr/>
              <a:t>55</a:t>
            </a:fld>
            <a:endParaRPr lang="en-US" smtClean="0">
              <a:latin typeface="Arial" pitchFamily="34"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42634252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CE397C0-F635-45DD-87AB-1E68020D4676}" type="slidenum">
              <a:rPr lang="en-US" smtClean="0">
                <a:latin typeface="Arial" pitchFamily="34" charset="0"/>
              </a:rPr>
              <a:pPr/>
              <a:t>56</a:t>
            </a:fld>
            <a:endParaRPr lang="en-US" smtClean="0">
              <a:latin typeface="Arial" pitchFamily="34"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321489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1AE02790-65BA-4A9C-8F68-D42D00966DC5}" type="slidenum">
              <a:rPr lang="en-US" smtClean="0">
                <a:latin typeface="Arial" pitchFamily="34" charset="0"/>
              </a:rPr>
              <a:pPr/>
              <a:t>57</a:t>
            </a:fld>
            <a:endParaRPr lang="en-US" smtClean="0">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4115589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BF4FB141-EEC5-4119-AFEA-66102744724F}" type="slidenum">
              <a:rPr lang="en-US" smtClean="0">
                <a:latin typeface="Arial" pitchFamily="34" charset="0"/>
              </a:rPr>
              <a:pPr/>
              <a:t>58</a:t>
            </a:fld>
            <a:endParaRPr lang="en-US" smtClean="0">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715663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FE37126B-ABB0-4661-81C6-F76130EE2A68}" type="slidenum">
              <a:rPr lang="en-US" smtClean="0">
                <a:latin typeface="Arial" pitchFamily="34" charset="0"/>
              </a:rPr>
              <a:pPr/>
              <a:t>6</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851851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8BBCD8EB-49BA-436D-A3B1-FC75A1EA2D73}" type="slidenum">
              <a:rPr lang="en-US" smtClean="0">
                <a:latin typeface="Arial" pitchFamily="34" charset="0"/>
              </a:rPr>
              <a:pPr/>
              <a:t>7</a:t>
            </a:fld>
            <a:endParaRPr lang="en-US" smtClean="0">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123706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A1EC3AF-382F-4520-9BDB-251A9F10B459}" type="slidenum">
              <a:rPr lang="en-US" smtClean="0">
                <a:latin typeface="Arial" pitchFamily="34" charset="0"/>
              </a:rPr>
              <a:pPr/>
              <a:t>8</a:t>
            </a:fld>
            <a:endParaRPr lang="en-US" smtClean="0">
              <a:latin typeface="Arial" pitchFamily="3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09273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D1940CE-2D14-4BF6-B680-4A0B5151A3A1}" type="slidenum">
              <a:rPr lang="en-US" smtClean="0">
                <a:latin typeface="Arial" pitchFamily="34" charset="0"/>
              </a:rPr>
              <a:pPr/>
              <a:t>9</a:t>
            </a:fld>
            <a:endParaRPr lang="en-US" smtClean="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114139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29699"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5B76A2-9FBC-4647-AF81-494BA7AEAA6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9D5377-8534-471A-B829-9B28E751C82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FB8C1D-4E53-4085-BB8F-586CA6F1FAD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6871EE2-0E2D-4A1C-A4D9-C2CB1AAC18D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7D3538-20E3-452E-B8E1-2F0CB14A1D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5BEB6C5-D78E-45D5-8C66-1D7650B9612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6CB8D2-492C-40FF-911E-29DDC4C2133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19E939B-2EAA-4999-8507-AB986CD1681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F39DEF2-F9B6-4438-8B88-50F403B2C80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8A6F11F-0BD7-45F9-AE7C-55483EE40C9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B0A1E36-D08B-4153-B4D9-2CC8EFAF756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375F90-B48F-4898-9B2A-5EFE988B3EB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8675"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86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286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8EE7B5A6-5FDC-4B5F-91E5-01B7AE43E9B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0.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9.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fao.org/docrep/S8684E/s8684e00.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5.wmf"/><Relationship Id="rId4" Type="http://schemas.openxmlformats.org/officeDocument/2006/relationships/image" Target="../media/image54.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609600"/>
            <a:ext cx="7772400" cy="1828800"/>
          </a:xfrm>
        </p:spPr>
        <p:txBody>
          <a:bodyPr/>
          <a:lstStyle/>
          <a:p>
            <a:pPr eaLnBrk="1" hangingPunct="1">
              <a:defRPr/>
            </a:pPr>
            <a:r>
              <a:rPr lang="en-US" sz="4000" dirty="0" smtClean="0"/>
              <a:t> </a:t>
            </a:r>
            <a:endParaRPr lang="en-US" sz="4000" dirty="0" smtClean="0"/>
          </a:p>
        </p:txBody>
      </p:sp>
      <p:sp>
        <p:nvSpPr>
          <p:cNvPr id="2054" name="Rectangle 6"/>
          <p:cNvSpPr>
            <a:spLocks noChangeArrowheads="1"/>
          </p:cNvSpPr>
          <p:nvPr/>
        </p:nvSpPr>
        <p:spPr bwMode="auto">
          <a:xfrm>
            <a:off x="304800" y="3048000"/>
            <a:ext cx="8534400" cy="1066800"/>
          </a:xfrm>
          <a:prstGeom prst="rect">
            <a:avLst/>
          </a:prstGeom>
          <a:noFill/>
          <a:ln w="9525" algn="ctr">
            <a:noFill/>
            <a:miter lim="800000"/>
            <a:headEnd/>
            <a:tailEnd/>
          </a:ln>
          <a:effectLst/>
        </p:spPr>
        <p:txBody>
          <a:bodyPr anchor="ctr"/>
          <a:lstStyle/>
          <a:p>
            <a:pPr algn="ctr" eaLnBrk="1" hangingPunct="1">
              <a:defRPr/>
            </a:pPr>
            <a:r>
              <a:rPr lang="en-US" sz="4000" dirty="0">
                <a:solidFill>
                  <a:schemeClr val="tx2"/>
                </a:solidFill>
                <a:effectLst>
                  <a:outerShdw blurRad="38100" dist="38100" dir="2700000" algn="tl">
                    <a:srgbClr val="000000"/>
                  </a:outerShdw>
                </a:effectLst>
                <a:latin typeface="Tahoma" charset="0"/>
              </a:rPr>
              <a:t/>
            </a:r>
            <a:br>
              <a:rPr lang="en-US" sz="4000" dirty="0">
                <a:solidFill>
                  <a:schemeClr val="tx2"/>
                </a:solidFill>
                <a:effectLst>
                  <a:outerShdw blurRad="38100" dist="38100" dir="2700000" algn="tl">
                    <a:srgbClr val="000000"/>
                  </a:outerShdw>
                </a:effectLst>
                <a:latin typeface="Tahoma" charset="0"/>
              </a:rPr>
            </a:br>
            <a:r>
              <a:rPr lang="en-US" sz="4000" dirty="0">
                <a:solidFill>
                  <a:schemeClr val="tx2"/>
                </a:solidFill>
                <a:effectLst>
                  <a:outerShdw blurRad="38100" dist="38100" dir="2700000" algn="tl">
                    <a:srgbClr val="000000"/>
                  </a:outerShdw>
                </a:effectLst>
                <a:latin typeface="Tahoma" charset="0"/>
              </a:rPr>
              <a:t>Various Methods of Irrigation:</a:t>
            </a:r>
            <a:br>
              <a:rPr lang="en-US" sz="4000" dirty="0">
                <a:solidFill>
                  <a:schemeClr val="tx2"/>
                </a:solidFill>
                <a:effectLst>
                  <a:outerShdw blurRad="38100" dist="38100" dir="2700000" algn="tl">
                    <a:srgbClr val="000000"/>
                  </a:outerShdw>
                </a:effectLst>
                <a:latin typeface="Tahoma" charset="0"/>
              </a:rPr>
            </a:br>
            <a:r>
              <a:rPr lang="en-US" sz="4000" dirty="0">
                <a:solidFill>
                  <a:schemeClr val="tx2"/>
                </a:solidFill>
                <a:effectLst>
                  <a:outerShdw blurRad="38100" dist="38100" dir="2700000" algn="tl">
                    <a:srgbClr val="000000"/>
                  </a:outerShdw>
                </a:effectLst>
                <a:latin typeface="Tahoma" charset="0"/>
              </a:rPr>
              <a:t>Design of Sprinkler Irrigation System</a:t>
            </a:r>
          </a:p>
        </p:txBody>
      </p:sp>
      <p:sp>
        <p:nvSpPr>
          <p:cNvPr id="3076" name="Text Box 7"/>
          <p:cNvSpPr txBox="1">
            <a:spLocks noChangeArrowheads="1"/>
          </p:cNvSpPr>
          <p:nvPr/>
        </p:nvSpPr>
        <p:spPr bwMode="auto">
          <a:xfrm>
            <a:off x="974725" y="5943600"/>
            <a:ext cx="6870700" cy="1190625"/>
          </a:xfrm>
          <a:prstGeom prst="rect">
            <a:avLst/>
          </a:prstGeom>
          <a:noFill/>
          <a:ln w="9525">
            <a:noFill/>
            <a:miter lim="800000"/>
            <a:headEnd/>
            <a:tailEnd/>
          </a:ln>
        </p:spPr>
        <p:txBody>
          <a:bodyPr wrap="none">
            <a:spAutoFit/>
          </a:bodyPr>
          <a:lstStyle/>
          <a:p>
            <a:r>
              <a:rPr lang="en-US" dirty="0"/>
              <a:t>Ref: </a:t>
            </a:r>
          </a:p>
          <a:p>
            <a:r>
              <a:rPr lang="en-US" dirty="0"/>
              <a:t>FAO Irrigation Design Manual (1988)</a:t>
            </a:r>
          </a:p>
          <a:p>
            <a:r>
              <a:rPr lang="en-US" dirty="0"/>
              <a:t>Irrigation Management (</a:t>
            </a:r>
            <a:r>
              <a:rPr lang="en-US" dirty="0" err="1"/>
              <a:t>Vol</a:t>
            </a:r>
            <a:r>
              <a:rPr lang="en-US" dirty="0"/>
              <a:t> II), by DARA and </a:t>
            </a:r>
            <a:r>
              <a:rPr lang="en-US" dirty="0" err="1"/>
              <a:t>Raghuvanshi</a:t>
            </a:r>
            <a:r>
              <a:rPr lang="en-US" dirty="0"/>
              <a:t> (1999)</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a:lstStyle/>
          <a:p>
            <a:pPr eaLnBrk="1" hangingPunct="1">
              <a:defRPr/>
            </a:pPr>
            <a:r>
              <a:rPr lang="en-US" dirty="0" smtClean="0"/>
              <a:t>Border/Strip Irrigation</a:t>
            </a:r>
          </a:p>
        </p:txBody>
      </p:sp>
      <p:sp>
        <p:nvSpPr>
          <p:cNvPr id="135171" name="Rectangle 3"/>
          <p:cNvSpPr>
            <a:spLocks noGrp="1" noChangeArrowheads="1"/>
          </p:cNvSpPr>
          <p:nvPr>
            <p:ph type="body" idx="1"/>
          </p:nvPr>
        </p:nvSpPr>
        <p:spPr>
          <a:xfrm>
            <a:off x="457200" y="1600200"/>
            <a:ext cx="8229600" cy="5257800"/>
          </a:xfrm>
        </p:spPr>
        <p:txBody>
          <a:bodyPr/>
          <a:lstStyle/>
          <a:p>
            <a:pPr eaLnBrk="1" hangingPunct="1">
              <a:lnSpc>
                <a:spcPct val="80000"/>
              </a:lnSpc>
              <a:defRPr/>
            </a:pPr>
            <a:r>
              <a:rPr lang="en-US" sz="1800" dirty="0" smtClean="0"/>
              <a:t>Borders are long, sloping strips of land separated by bunds. They are sometimes called border strips. </a:t>
            </a:r>
          </a:p>
          <a:p>
            <a:pPr eaLnBrk="1" hangingPunct="1">
              <a:lnSpc>
                <a:spcPct val="80000"/>
              </a:lnSpc>
              <a:defRPr/>
            </a:pPr>
            <a:r>
              <a:rPr lang="en-US" sz="1800" dirty="0" smtClean="0"/>
              <a:t>Irrigation water can be fed to the border in several ways: </a:t>
            </a:r>
          </a:p>
          <a:p>
            <a:pPr lvl="1" eaLnBrk="1" hangingPunct="1">
              <a:lnSpc>
                <a:spcPct val="80000"/>
              </a:lnSpc>
              <a:defRPr/>
            </a:pPr>
            <a:r>
              <a:rPr lang="en-US" sz="1600" dirty="0" smtClean="0"/>
              <a:t>opening up the channel bank, </a:t>
            </a:r>
          </a:p>
          <a:p>
            <a:pPr lvl="1" eaLnBrk="1" hangingPunct="1">
              <a:lnSpc>
                <a:spcPct val="80000"/>
              </a:lnSpc>
              <a:defRPr/>
            </a:pPr>
            <a:r>
              <a:rPr lang="en-US" sz="1600" dirty="0" smtClean="0"/>
              <a:t>using small outlets or gates or </a:t>
            </a:r>
          </a:p>
          <a:p>
            <a:pPr lvl="1" eaLnBrk="1" hangingPunct="1">
              <a:lnSpc>
                <a:spcPct val="80000"/>
              </a:lnSpc>
              <a:defRPr/>
            </a:pPr>
            <a:r>
              <a:rPr lang="en-US" sz="1600" dirty="0" smtClean="0"/>
              <a:t>by means of siphons or </a:t>
            </a:r>
            <a:r>
              <a:rPr lang="en-US" sz="1600" dirty="0" err="1" smtClean="0"/>
              <a:t>spiles</a:t>
            </a:r>
            <a:r>
              <a:rPr lang="en-US" sz="1600" dirty="0" smtClean="0"/>
              <a:t> </a:t>
            </a:r>
          </a:p>
          <a:p>
            <a:pPr eaLnBrk="1" hangingPunct="1">
              <a:lnSpc>
                <a:spcPct val="80000"/>
              </a:lnSpc>
              <a:defRPr/>
            </a:pPr>
            <a:endParaRPr lang="en-US" sz="1800" dirty="0" smtClean="0"/>
          </a:p>
          <a:p>
            <a:pPr algn="just" eaLnBrk="1" hangingPunct="1">
              <a:lnSpc>
                <a:spcPct val="80000"/>
              </a:lnSpc>
              <a:defRPr/>
            </a:pPr>
            <a:r>
              <a:rPr lang="en-US" sz="2000" dirty="0" smtClean="0"/>
              <a:t>Strips can be 3-20 </a:t>
            </a:r>
            <a:r>
              <a:rPr lang="en-US" sz="2000" dirty="0" err="1" smtClean="0"/>
              <a:t>metres</a:t>
            </a:r>
            <a:r>
              <a:rPr lang="en-US" sz="2000" dirty="0" smtClean="0"/>
              <a:t> wide and 100-400 </a:t>
            </a:r>
            <a:r>
              <a:rPr lang="en-US" sz="2000" dirty="0" err="1" smtClean="0"/>
              <a:t>metres</a:t>
            </a:r>
            <a:r>
              <a:rPr lang="en-US" sz="2000" dirty="0" smtClean="0"/>
              <a:t> long. These strips are separated by low levees (or borders). </a:t>
            </a:r>
          </a:p>
          <a:p>
            <a:pPr lvl="1" algn="just" eaLnBrk="1" hangingPunct="1">
              <a:lnSpc>
                <a:spcPct val="80000"/>
              </a:lnSpc>
              <a:defRPr/>
            </a:pPr>
            <a:endParaRPr lang="en-US" sz="1800" dirty="0" smtClean="0"/>
          </a:p>
          <a:p>
            <a:pPr algn="just" eaLnBrk="1" hangingPunct="1">
              <a:lnSpc>
                <a:spcPct val="80000"/>
              </a:lnSpc>
              <a:defRPr/>
            </a:pPr>
            <a:r>
              <a:rPr lang="en-US" sz="2000" dirty="0" smtClean="0"/>
              <a:t>The strips are level between levees but slope along the length according to natural slope. </a:t>
            </a:r>
          </a:p>
          <a:p>
            <a:pPr algn="just" eaLnBrk="1" hangingPunct="1">
              <a:lnSpc>
                <a:spcPct val="80000"/>
              </a:lnSpc>
              <a:defRPr/>
            </a:pPr>
            <a:endParaRPr lang="en-US" sz="2000" dirty="0" smtClean="0"/>
          </a:p>
          <a:p>
            <a:pPr algn="just" eaLnBrk="1" hangingPunct="1">
              <a:lnSpc>
                <a:spcPct val="80000"/>
              </a:lnSpc>
              <a:defRPr/>
            </a:pPr>
            <a:r>
              <a:rPr lang="en-US" sz="2000" dirty="0" smtClean="0"/>
              <a:t>If possible, the slope should be between 0.2 and 0.4 per cent. But, slopes as flat as 0.1 per cent and as steep as 8 per cent can also be used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eaLnBrk="1" hangingPunct="1">
              <a:defRPr/>
            </a:pPr>
            <a:r>
              <a:rPr lang="en-US" smtClean="0"/>
              <a:t>Border Irrigation</a:t>
            </a:r>
          </a:p>
        </p:txBody>
      </p:sp>
      <p:pic>
        <p:nvPicPr>
          <p:cNvPr id="13315" name="Picture 3" descr="Figure-47_Border Irrigation"/>
          <p:cNvPicPr>
            <a:picLocks noChangeAspect="1" noChangeArrowheads="1"/>
          </p:cNvPicPr>
          <p:nvPr/>
        </p:nvPicPr>
        <p:blipFill>
          <a:blip r:embed="rId3" cstate="print"/>
          <a:srcRect/>
          <a:stretch>
            <a:fillRect/>
          </a:stretch>
        </p:blipFill>
        <p:spPr bwMode="auto">
          <a:xfrm>
            <a:off x="1981200" y="1905000"/>
            <a:ext cx="4343400" cy="3776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eaLnBrk="1" hangingPunct="1">
              <a:defRPr/>
            </a:pPr>
            <a:r>
              <a:rPr lang="en-US" smtClean="0"/>
              <a:t>Border Irrigation</a:t>
            </a:r>
          </a:p>
        </p:txBody>
      </p:sp>
      <p:pic>
        <p:nvPicPr>
          <p:cNvPr id="14339" name="Picture 3" descr="Figure-4_Border Irrigation with Siphon"/>
          <p:cNvPicPr>
            <a:picLocks noChangeAspect="1" noChangeArrowheads="1"/>
          </p:cNvPicPr>
          <p:nvPr/>
        </p:nvPicPr>
        <p:blipFill>
          <a:blip r:embed="rId3" cstate="print"/>
          <a:srcRect/>
          <a:stretch>
            <a:fillRect/>
          </a:stretch>
        </p:blipFill>
        <p:spPr bwMode="auto">
          <a:xfrm>
            <a:off x="5257800" y="1981200"/>
            <a:ext cx="3505200" cy="2298700"/>
          </a:xfrm>
          <a:prstGeom prst="rect">
            <a:avLst/>
          </a:prstGeom>
          <a:noFill/>
          <a:ln w="9525">
            <a:noFill/>
            <a:miter lim="800000"/>
            <a:headEnd/>
            <a:tailEnd/>
          </a:ln>
        </p:spPr>
      </p:pic>
      <p:pic>
        <p:nvPicPr>
          <p:cNvPr id="14340" name="Picture 4" descr="Figure-52_Border Irrigation_Watering a border"/>
          <p:cNvPicPr>
            <a:picLocks noChangeAspect="1" noChangeArrowheads="1"/>
          </p:cNvPicPr>
          <p:nvPr/>
        </p:nvPicPr>
        <p:blipFill>
          <a:blip r:embed="rId4" cstate="print"/>
          <a:srcRect/>
          <a:stretch>
            <a:fillRect/>
          </a:stretch>
        </p:blipFill>
        <p:spPr bwMode="auto">
          <a:xfrm>
            <a:off x="304800" y="1905000"/>
            <a:ext cx="4267200" cy="3067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p:txBody>
          <a:bodyPr/>
          <a:lstStyle/>
          <a:p>
            <a:pPr eaLnBrk="1" hangingPunct="1">
              <a:defRPr/>
            </a:pPr>
            <a:r>
              <a:rPr lang="en-US" smtClean="0"/>
              <a:t>Leveling effects</a:t>
            </a:r>
          </a:p>
        </p:txBody>
      </p:sp>
      <p:pic>
        <p:nvPicPr>
          <p:cNvPr id="15363" name="Picture 3" descr="Figure-49_Border Irrigation with Crosss Slope"/>
          <p:cNvPicPr>
            <a:picLocks noChangeAspect="1" noChangeArrowheads="1"/>
          </p:cNvPicPr>
          <p:nvPr/>
        </p:nvPicPr>
        <p:blipFill>
          <a:blip r:embed="rId3" cstate="print"/>
          <a:srcRect/>
          <a:stretch>
            <a:fillRect/>
          </a:stretch>
        </p:blipFill>
        <p:spPr bwMode="auto">
          <a:xfrm>
            <a:off x="1066800" y="2133600"/>
            <a:ext cx="2589213" cy="3657600"/>
          </a:xfrm>
          <a:prstGeom prst="rect">
            <a:avLst/>
          </a:prstGeom>
          <a:noFill/>
          <a:ln w="9525">
            <a:noFill/>
            <a:miter lim="800000"/>
            <a:headEnd/>
            <a:tailEnd/>
          </a:ln>
        </p:spPr>
      </p:pic>
      <p:pic>
        <p:nvPicPr>
          <p:cNvPr id="15364" name="Picture 4" descr="Figure-48_Border irrigation with field unleveled"/>
          <p:cNvPicPr>
            <a:picLocks noChangeAspect="1" noChangeArrowheads="1"/>
          </p:cNvPicPr>
          <p:nvPr/>
        </p:nvPicPr>
        <p:blipFill>
          <a:blip r:embed="rId4" cstate="print"/>
          <a:srcRect/>
          <a:stretch>
            <a:fillRect/>
          </a:stretch>
        </p:blipFill>
        <p:spPr bwMode="auto">
          <a:xfrm>
            <a:off x="5029200" y="2438400"/>
            <a:ext cx="3429000" cy="214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pPr eaLnBrk="1" hangingPunct="1">
              <a:defRPr/>
            </a:pPr>
            <a:r>
              <a:rPr lang="en-US" sz="4000" smtClean="0"/>
              <a:t>Border Irrigation: Stream size Effects</a:t>
            </a:r>
          </a:p>
        </p:txBody>
      </p:sp>
      <p:pic>
        <p:nvPicPr>
          <p:cNvPr id="16387" name="Picture 3" descr="Figure-51_Border Irrigation with large stream size"/>
          <p:cNvPicPr>
            <a:picLocks noChangeAspect="1" noChangeArrowheads="1"/>
          </p:cNvPicPr>
          <p:nvPr/>
        </p:nvPicPr>
        <p:blipFill>
          <a:blip r:embed="rId3" cstate="print"/>
          <a:srcRect/>
          <a:stretch>
            <a:fillRect/>
          </a:stretch>
        </p:blipFill>
        <p:spPr bwMode="auto">
          <a:xfrm>
            <a:off x="762000" y="1828800"/>
            <a:ext cx="7400925" cy="2105025"/>
          </a:xfrm>
          <a:prstGeom prst="rect">
            <a:avLst/>
          </a:prstGeom>
          <a:noFill/>
          <a:ln w="9525">
            <a:noFill/>
            <a:miter lim="800000"/>
            <a:headEnd/>
            <a:tailEnd/>
          </a:ln>
        </p:spPr>
      </p:pic>
      <p:pic>
        <p:nvPicPr>
          <p:cNvPr id="16388" name="Picture 4" descr="Figure-50_Border Irrigation with small stream size"/>
          <p:cNvPicPr>
            <a:picLocks noChangeAspect="1" noChangeArrowheads="1"/>
          </p:cNvPicPr>
          <p:nvPr/>
        </p:nvPicPr>
        <p:blipFill>
          <a:blip r:embed="rId4" cstate="print"/>
          <a:srcRect/>
          <a:stretch>
            <a:fillRect/>
          </a:stretch>
        </p:blipFill>
        <p:spPr bwMode="auto">
          <a:xfrm>
            <a:off x="762000" y="4114800"/>
            <a:ext cx="7458075" cy="1952625"/>
          </a:xfrm>
          <a:prstGeom prst="rect">
            <a:avLst/>
          </a:prstGeom>
          <a:noFill/>
          <a:ln w="9525">
            <a:noFill/>
            <a:miter lim="800000"/>
            <a:headEnd/>
            <a:tailEnd/>
          </a:ln>
        </p:spPr>
      </p:pic>
      <p:sp>
        <p:nvSpPr>
          <p:cNvPr id="16389" name="Text Box 5"/>
          <p:cNvSpPr txBox="1">
            <a:spLocks noChangeArrowheads="1"/>
          </p:cNvSpPr>
          <p:nvPr/>
        </p:nvSpPr>
        <p:spPr bwMode="auto">
          <a:xfrm>
            <a:off x="746125" y="6262688"/>
            <a:ext cx="4240213" cy="366712"/>
          </a:xfrm>
          <a:prstGeom prst="rect">
            <a:avLst/>
          </a:prstGeom>
          <a:noFill/>
          <a:ln w="9525">
            <a:noFill/>
            <a:miter lim="800000"/>
            <a:headEnd/>
            <a:tailEnd/>
          </a:ln>
        </p:spPr>
        <p:txBody>
          <a:bodyPr wrap="none">
            <a:spAutoFit/>
          </a:bodyPr>
          <a:lstStyle/>
          <a:p>
            <a:r>
              <a:rPr lang="en-US"/>
              <a:t>QUARTER TIME RULE should be Applied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p:txBody>
          <a:bodyPr/>
          <a:lstStyle/>
          <a:p>
            <a:pPr eaLnBrk="1" hangingPunct="1">
              <a:defRPr/>
            </a:pPr>
            <a:r>
              <a:rPr lang="en-US" smtClean="0"/>
              <a:t>Quarter time rule</a:t>
            </a:r>
          </a:p>
        </p:txBody>
      </p:sp>
      <p:sp>
        <p:nvSpPr>
          <p:cNvPr id="140291" name="Rectangle 3"/>
          <p:cNvSpPr>
            <a:spLocks noGrp="1" noChangeArrowheads="1"/>
          </p:cNvSpPr>
          <p:nvPr>
            <p:ph type="body" idx="1"/>
          </p:nvPr>
        </p:nvSpPr>
        <p:spPr/>
        <p:txBody>
          <a:bodyPr/>
          <a:lstStyle/>
          <a:p>
            <a:pPr eaLnBrk="1" hangingPunct="1">
              <a:lnSpc>
                <a:spcPct val="80000"/>
              </a:lnSpc>
              <a:buFont typeface="Wingdings" pitchFamily="2" charset="2"/>
              <a:buNone/>
              <a:defRPr/>
            </a:pPr>
            <a:r>
              <a:rPr lang="en-US" sz="2800" dirty="0" smtClean="0"/>
              <a:t>	The quarter time rule says that:</a:t>
            </a:r>
          </a:p>
          <a:p>
            <a:pPr eaLnBrk="1" hangingPunct="1">
              <a:lnSpc>
                <a:spcPct val="80000"/>
              </a:lnSpc>
              <a:buFont typeface="Wingdings" pitchFamily="2" charset="2"/>
              <a:buNone/>
              <a:defRPr/>
            </a:pPr>
            <a:r>
              <a:rPr lang="en-US" sz="2800" dirty="0" smtClean="0"/>
              <a:t>	</a:t>
            </a:r>
          </a:p>
          <a:p>
            <a:pPr eaLnBrk="1" hangingPunct="1">
              <a:lnSpc>
                <a:spcPct val="80000"/>
              </a:lnSpc>
              <a:buFont typeface="Wingdings" pitchFamily="2" charset="2"/>
              <a:buNone/>
              <a:defRPr/>
            </a:pPr>
            <a:r>
              <a:rPr lang="en-US" sz="2800" dirty="0" smtClean="0"/>
              <a:t>	The stream size should be large enough that (or the field size should be such that) the water should reach the end of the field (furrow irrigation) or for the water to cover the entire field (basin irrigation) </a:t>
            </a:r>
            <a:r>
              <a:rPr lang="en-US" sz="2800" b="1" dirty="0" smtClean="0"/>
              <a:t>in a quarter of the time needed to fill the root zone with sufficient water </a:t>
            </a:r>
            <a:r>
              <a:rPr lang="en-US" sz="2800" dirty="0" smtClean="0"/>
              <a:t>(the contact time).</a:t>
            </a:r>
          </a:p>
          <a:p>
            <a:pPr eaLnBrk="1" hangingPunct="1">
              <a:lnSpc>
                <a:spcPct val="80000"/>
              </a:lnSpc>
              <a:buFont typeface="Wingdings" pitchFamily="2" charset="2"/>
              <a:buNone/>
              <a:defRPr/>
            </a:pPr>
            <a:r>
              <a:rPr lang="en-US" sz="2800" dirty="0" smtClean="0"/>
              <a:t>   The contact time is the time needed to infiltrate the required amount of water &amp; can be determined from the infiltration curve.</a:t>
            </a:r>
          </a:p>
          <a:p>
            <a:pPr eaLnBrk="1" hangingPunct="1">
              <a:lnSpc>
                <a:spcPct val="80000"/>
              </a:lnSpc>
              <a:defRPr/>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defRPr/>
            </a:pPr>
            <a:r>
              <a:rPr lang="en-US" smtClean="0"/>
              <a:t>Infiltration curve</a:t>
            </a:r>
          </a:p>
        </p:txBody>
      </p:sp>
      <p:pic>
        <p:nvPicPr>
          <p:cNvPr id="18435" name="Picture 4" descr="figure-76_Infiltration curve"/>
          <p:cNvPicPr>
            <a:picLocks noChangeAspect="1" noChangeArrowheads="1"/>
          </p:cNvPicPr>
          <p:nvPr/>
        </p:nvPicPr>
        <p:blipFill>
          <a:blip r:embed="rId3" cstate="print"/>
          <a:srcRect/>
          <a:stretch>
            <a:fillRect/>
          </a:stretch>
        </p:blipFill>
        <p:spPr bwMode="auto">
          <a:xfrm>
            <a:off x="2133600" y="1676400"/>
            <a:ext cx="4724400" cy="4648200"/>
          </a:xfrm>
          <a:prstGeom prst="rect">
            <a:avLst/>
          </a:prstGeom>
          <a:noFill/>
          <a:ln w="9525">
            <a:noFill/>
            <a:miter lim="800000"/>
            <a:headEnd/>
            <a:tailEnd/>
          </a:ln>
        </p:spPr>
      </p:pic>
      <p:sp>
        <p:nvSpPr>
          <p:cNvPr id="18436" name="Rectangle 5"/>
          <p:cNvSpPr>
            <a:spLocks noChangeArrowheads="1"/>
          </p:cNvSpPr>
          <p:nvPr/>
        </p:nvSpPr>
        <p:spPr bwMode="auto">
          <a:xfrm>
            <a:off x="4343400" y="6400800"/>
            <a:ext cx="990600" cy="381000"/>
          </a:xfrm>
          <a:prstGeom prst="rect">
            <a:avLst/>
          </a:prstGeom>
          <a:solidFill>
            <a:schemeClr val="accent1"/>
          </a:solidFill>
          <a:ln w="9525" algn="ctr">
            <a:solidFill>
              <a:schemeClr val="tx1"/>
            </a:solidFill>
            <a:round/>
            <a:headEnd/>
            <a:tailEnd/>
          </a:ln>
        </p:spPr>
        <p:txBody>
          <a:bodyPr/>
          <a:lstStyle/>
          <a:p>
            <a:r>
              <a:rPr lang="en-US" sz="1100"/>
              <a:t>Contact time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smtClean="0"/>
              <a:t>Q~f~time~Area relationship</a:t>
            </a:r>
          </a:p>
        </p:txBody>
      </p:sp>
      <p:sp>
        <p:nvSpPr>
          <p:cNvPr id="203779" name="Rectangle 3"/>
          <p:cNvSpPr>
            <a:spLocks noGrp="1" noChangeArrowheads="1"/>
          </p:cNvSpPr>
          <p:nvPr>
            <p:ph type="body" sz="half" idx="1"/>
          </p:nvPr>
        </p:nvSpPr>
        <p:spPr>
          <a:xfrm>
            <a:off x="457200" y="1981200"/>
            <a:ext cx="7848600" cy="3429000"/>
          </a:xfrm>
        </p:spPr>
        <p:txBody>
          <a:bodyPr/>
          <a:lstStyle/>
          <a:p>
            <a:pPr eaLnBrk="1" hangingPunct="1">
              <a:lnSpc>
                <a:spcPct val="90000"/>
              </a:lnSpc>
              <a:defRPr/>
            </a:pPr>
            <a:r>
              <a:rPr lang="en-US" sz="2800" smtClean="0"/>
              <a:t>If </a:t>
            </a:r>
          </a:p>
          <a:p>
            <a:pPr lvl="1" eaLnBrk="1" hangingPunct="1">
              <a:lnSpc>
                <a:spcPct val="90000"/>
              </a:lnSpc>
              <a:defRPr/>
            </a:pPr>
            <a:r>
              <a:rPr lang="en-US" sz="2400" smtClean="0"/>
              <a:t>t = time required to cover the area</a:t>
            </a:r>
          </a:p>
          <a:p>
            <a:pPr lvl="1" eaLnBrk="1" hangingPunct="1">
              <a:lnSpc>
                <a:spcPct val="90000"/>
              </a:lnSpc>
              <a:defRPr/>
            </a:pPr>
            <a:r>
              <a:rPr lang="en-US" sz="2400" smtClean="0"/>
              <a:t>A = Area of land Strip to be irrigated</a:t>
            </a:r>
          </a:p>
          <a:p>
            <a:pPr lvl="1" eaLnBrk="1" hangingPunct="1">
              <a:lnSpc>
                <a:spcPct val="90000"/>
              </a:lnSpc>
              <a:defRPr/>
            </a:pPr>
            <a:r>
              <a:rPr lang="en-US" sz="2400" smtClean="0"/>
              <a:t>f = Rate of infiltration of soil</a:t>
            </a:r>
          </a:p>
          <a:p>
            <a:pPr lvl="1" eaLnBrk="1" hangingPunct="1">
              <a:lnSpc>
                <a:spcPct val="90000"/>
              </a:lnSpc>
              <a:defRPr/>
            </a:pPr>
            <a:r>
              <a:rPr lang="en-US" sz="2400" smtClean="0"/>
              <a:t>y = depth of water required on the strip</a:t>
            </a:r>
          </a:p>
          <a:p>
            <a:pPr lvl="1" eaLnBrk="1" hangingPunct="1">
              <a:lnSpc>
                <a:spcPct val="90000"/>
              </a:lnSpc>
              <a:defRPr/>
            </a:pPr>
            <a:r>
              <a:rPr lang="en-US" sz="2400" smtClean="0"/>
              <a:t>Q = Discharge of supply (Tube well, or water course / ditch)</a:t>
            </a:r>
          </a:p>
          <a:p>
            <a:pPr eaLnBrk="1" hangingPunct="1">
              <a:lnSpc>
                <a:spcPct val="90000"/>
              </a:lnSpc>
              <a:defRPr/>
            </a:pPr>
            <a:r>
              <a:rPr lang="en-US" sz="2800" smtClean="0"/>
              <a:t>then</a:t>
            </a:r>
          </a:p>
          <a:p>
            <a:pPr lvl="1" eaLnBrk="1" hangingPunct="1">
              <a:lnSpc>
                <a:spcPct val="90000"/>
              </a:lnSpc>
              <a:buFont typeface="Wingdings" pitchFamily="2" charset="2"/>
              <a:buNone/>
              <a:defRPr/>
            </a:pPr>
            <a:endParaRPr lang="en-US" sz="2400" smtClean="0"/>
          </a:p>
        </p:txBody>
      </p:sp>
      <p:graphicFrame>
        <p:nvGraphicFramePr>
          <p:cNvPr id="1026" name="Object 4"/>
          <p:cNvGraphicFramePr>
            <a:graphicFrameLocks noGrp="1" noChangeAspect="1"/>
          </p:cNvGraphicFramePr>
          <p:nvPr>
            <p:ph sz="quarter" idx="2"/>
          </p:nvPr>
        </p:nvGraphicFramePr>
        <p:xfrm>
          <a:off x="1905000" y="5638800"/>
          <a:ext cx="2324100" cy="774700"/>
        </p:xfrm>
        <a:graphic>
          <a:graphicData uri="http://schemas.openxmlformats.org/presentationml/2006/ole">
            <mc:AlternateContent xmlns:mc="http://schemas.openxmlformats.org/markup-compatibility/2006">
              <mc:Choice xmlns:v="urn:schemas-microsoft-com:vml" Requires="v">
                <p:oleObj spid="_x0000_s1028" name="Equation" r:id="rId4" imgW="1371600" imgH="457200" progId="Equation.3">
                  <p:embed/>
                </p:oleObj>
              </mc:Choice>
              <mc:Fallback>
                <p:oleObj name="Equation" r:id="rId4" imgW="1371600" imgH="4572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638800"/>
                        <a:ext cx="2324100" cy="774700"/>
                      </a:xfrm>
                      <a:prstGeom prst="rect">
                        <a:avLst/>
                      </a:prstGeom>
                      <a:solidFill>
                        <a:schemeClr val="tx1"/>
                      </a:solidFill>
                    </p:spPr>
                  </p:pic>
                </p:oleObj>
              </mc:Fallback>
            </mc:AlternateContent>
          </a:graphicData>
        </a:graphic>
      </p:graphicFrame>
      <p:graphicFrame>
        <p:nvGraphicFramePr>
          <p:cNvPr id="1027" name="Object 8"/>
          <p:cNvGraphicFramePr>
            <a:graphicFrameLocks noGrp="1" noChangeAspect="1"/>
          </p:cNvGraphicFramePr>
          <p:nvPr>
            <p:ph sz="quarter" idx="3"/>
          </p:nvPr>
        </p:nvGraphicFramePr>
        <p:xfrm>
          <a:off x="5638800" y="5638800"/>
          <a:ext cx="1049338" cy="736600"/>
        </p:xfrm>
        <a:graphic>
          <a:graphicData uri="http://schemas.openxmlformats.org/presentationml/2006/ole">
            <mc:AlternateContent xmlns:mc="http://schemas.openxmlformats.org/markup-compatibility/2006">
              <mc:Choice xmlns:v="urn:schemas-microsoft-com:vml" Requires="v">
                <p:oleObj spid="_x0000_s1029" name="Equation" r:id="rId6" imgW="596880" imgH="419040" progId="Equation.3">
                  <p:embed/>
                </p:oleObj>
              </mc:Choice>
              <mc:Fallback>
                <p:oleObj name="Equation" r:id="rId6" imgW="596880" imgH="419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5638800"/>
                        <a:ext cx="1049338" cy="736600"/>
                      </a:xfrm>
                      <a:prstGeom prst="rect">
                        <a:avLst/>
                      </a:prstGeom>
                      <a:solidFill>
                        <a:schemeClr val="tx1"/>
                      </a:solidFill>
                    </p:spPr>
                  </p:pic>
                </p:oleObj>
              </mc:Fallback>
            </mc:AlternateContent>
          </a:graphicData>
        </a:graphic>
      </p:graphicFrame>
      <p:sp>
        <p:nvSpPr>
          <p:cNvPr id="1030" name="Text Box 10"/>
          <p:cNvSpPr txBox="1">
            <a:spLocks noChangeArrowheads="1"/>
          </p:cNvSpPr>
          <p:nvPr/>
        </p:nvSpPr>
        <p:spPr bwMode="auto">
          <a:xfrm>
            <a:off x="4632325" y="5746750"/>
            <a:ext cx="338138" cy="366713"/>
          </a:xfrm>
          <a:prstGeom prst="rect">
            <a:avLst/>
          </a:prstGeom>
          <a:noFill/>
          <a:ln w="9525">
            <a:noFill/>
            <a:miter lim="800000"/>
            <a:headEnd/>
            <a:tailEnd/>
          </a:ln>
        </p:spPr>
        <p:txBody>
          <a:bodyPr wrap="none">
            <a:spAutoFit/>
          </a:bodyPr>
          <a:lstStyle/>
          <a:p>
            <a:r>
              <a:rPr lang="en-US"/>
              <a:t>&amp;</a:t>
            </a:r>
          </a:p>
        </p:txBody>
      </p:sp>
      <p:sp>
        <p:nvSpPr>
          <p:cNvPr id="1031" name="Text Box 11"/>
          <p:cNvSpPr txBox="1">
            <a:spLocks noChangeArrowheads="1"/>
          </p:cNvSpPr>
          <p:nvPr/>
        </p:nvSpPr>
        <p:spPr bwMode="auto">
          <a:xfrm>
            <a:off x="7240588" y="6330950"/>
            <a:ext cx="1903412" cy="304800"/>
          </a:xfrm>
          <a:prstGeom prst="rect">
            <a:avLst/>
          </a:prstGeom>
          <a:noFill/>
          <a:ln w="9525">
            <a:noFill/>
            <a:miter lim="800000"/>
            <a:headEnd/>
            <a:tailEnd/>
          </a:ln>
        </p:spPr>
        <p:txBody>
          <a:bodyPr wrap="none">
            <a:spAutoFit/>
          </a:bodyPr>
          <a:lstStyle/>
          <a:p>
            <a:r>
              <a:rPr lang="en-US" sz="1400"/>
              <a:t>Ref: page 7-8 of Garg</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defRPr/>
            </a:pPr>
            <a:r>
              <a:rPr lang="en-US" smtClean="0"/>
              <a:t>FURROW IRRIGATION </a:t>
            </a:r>
          </a:p>
        </p:txBody>
      </p:sp>
      <p:sp>
        <p:nvSpPr>
          <p:cNvPr id="102403" name="Rectangle 3"/>
          <p:cNvSpPr>
            <a:spLocks noGrp="1" noChangeArrowheads="1"/>
          </p:cNvSpPr>
          <p:nvPr>
            <p:ph type="body" idx="1"/>
          </p:nvPr>
        </p:nvSpPr>
        <p:spPr/>
        <p:txBody>
          <a:bodyPr/>
          <a:lstStyle/>
          <a:p>
            <a:pPr eaLnBrk="1" hangingPunct="1">
              <a:lnSpc>
                <a:spcPct val="80000"/>
              </a:lnSpc>
              <a:defRPr/>
            </a:pPr>
            <a:endParaRPr lang="en-US" sz="2400" smtClean="0"/>
          </a:p>
          <a:p>
            <a:pPr eaLnBrk="1" hangingPunct="1">
              <a:lnSpc>
                <a:spcPct val="80000"/>
              </a:lnSpc>
              <a:defRPr/>
            </a:pPr>
            <a:r>
              <a:rPr lang="en-US" sz="2400" smtClean="0"/>
              <a:t>Furrows are small channels, which carry water down the land slope between the crop rows. </a:t>
            </a:r>
          </a:p>
          <a:p>
            <a:pPr eaLnBrk="1" hangingPunct="1">
              <a:lnSpc>
                <a:spcPct val="80000"/>
              </a:lnSpc>
              <a:defRPr/>
            </a:pPr>
            <a:r>
              <a:rPr lang="en-US" sz="2400" smtClean="0"/>
              <a:t>Water infiltrates into the soil as it moves along the slope.</a:t>
            </a:r>
          </a:p>
          <a:p>
            <a:pPr eaLnBrk="1" hangingPunct="1">
              <a:lnSpc>
                <a:spcPct val="80000"/>
              </a:lnSpc>
              <a:defRPr/>
            </a:pPr>
            <a:r>
              <a:rPr lang="en-US" sz="2400" smtClean="0"/>
              <a:t>The crop is usually grown on the ridges between the furrows. </a:t>
            </a:r>
          </a:p>
          <a:p>
            <a:pPr eaLnBrk="1" hangingPunct="1">
              <a:lnSpc>
                <a:spcPct val="80000"/>
              </a:lnSpc>
              <a:defRPr/>
            </a:pPr>
            <a:r>
              <a:rPr lang="en-US" sz="2400" smtClean="0"/>
              <a:t>This method is suitable for all row crops and for crops that cannot stand in water for long periods. </a:t>
            </a:r>
          </a:p>
          <a:p>
            <a:pPr eaLnBrk="1" hangingPunct="1">
              <a:lnSpc>
                <a:spcPct val="80000"/>
              </a:lnSpc>
              <a:defRPr/>
            </a:pPr>
            <a:endParaRPr lang="en-US" sz="2400" smtClean="0"/>
          </a:p>
          <a:p>
            <a:pPr eaLnBrk="1" hangingPunct="1">
              <a:lnSpc>
                <a:spcPct val="80000"/>
              </a:lnSpc>
              <a:defRPr/>
            </a:pPr>
            <a:r>
              <a:rPr lang="en-US" sz="2400" smtClean="0"/>
              <a:t>Irrigation water flows from the field channel into the furrows by opening up the bank of the channel, or by means of siphons or spiles. </a:t>
            </a:r>
          </a:p>
          <a:p>
            <a:pPr eaLnBrk="1" hangingPunct="1">
              <a:lnSpc>
                <a:spcPct val="80000"/>
              </a:lnSpc>
              <a:defRPr/>
            </a:pPr>
            <a:endParaRPr lang="en-US" sz="2400" smtClean="0"/>
          </a:p>
          <a:p>
            <a:pPr eaLnBrk="1" hangingPunct="1">
              <a:lnSpc>
                <a:spcPct val="80000"/>
              </a:lnSpc>
              <a:defRPr/>
            </a:pPr>
            <a:endParaRPr lang="en-US"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52400" y="381000"/>
            <a:ext cx="8229600" cy="1371600"/>
          </a:xfrm>
        </p:spPr>
        <p:txBody>
          <a:bodyPr/>
          <a:lstStyle/>
          <a:p>
            <a:pPr algn="l" eaLnBrk="1" hangingPunct="1">
              <a:defRPr/>
            </a:pPr>
            <a:r>
              <a:rPr lang="en-US" smtClean="0"/>
              <a:t>Furrows and Gates</a:t>
            </a:r>
          </a:p>
        </p:txBody>
      </p:sp>
      <p:pic>
        <p:nvPicPr>
          <p:cNvPr id="20483" name="Picture 6" descr="Figure-23_Furrow Irrigation"/>
          <p:cNvPicPr>
            <a:picLocks noChangeAspect="1" noChangeArrowheads="1"/>
          </p:cNvPicPr>
          <p:nvPr/>
        </p:nvPicPr>
        <p:blipFill>
          <a:blip r:embed="rId3" cstate="print"/>
          <a:srcRect/>
          <a:stretch>
            <a:fillRect/>
          </a:stretch>
        </p:blipFill>
        <p:spPr bwMode="auto">
          <a:xfrm>
            <a:off x="2286000" y="1371600"/>
            <a:ext cx="3962400" cy="2836863"/>
          </a:xfrm>
          <a:prstGeom prst="rect">
            <a:avLst/>
          </a:prstGeom>
          <a:noFill/>
          <a:ln w="9525">
            <a:noFill/>
            <a:miter lim="800000"/>
            <a:headEnd/>
            <a:tailEnd/>
          </a:ln>
        </p:spPr>
      </p:pic>
      <p:pic>
        <p:nvPicPr>
          <p:cNvPr id="20484" name="Picture 7" descr="Figure-3_Furrow with Siphon"/>
          <p:cNvPicPr>
            <a:picLocks noChangeAspect="1" noChangeArrowheads="1"/>
          </p:cNvPicPr>
          <p:nvPr/>
        </p:nvPicPr>
        <p:blipFill>
          <a:blip r:embed="rId4" cstate="print"/>
          <a:srcRect/>
          <a:stretch>
            <a:fillRect/>
          </a:stretch>
        </p:blipFill>
        <p:spPr bwMode="auto">
          <a:xfrm>
            <a:off x="6283325" y="0"/>
            <a:ext cx="2860675" cy="3962400"/>
          </a:xfrm>
          <a:prstGeom prst="rect">
            <a:avLst/>
          </a:prstGeom>
          <a:noFill/>
          <a:ln w="9525">
            <a:noFill/>
            <a:miter lim="800000"/>
            <a:headEnd/>
            <a:tailEnd/>
          </a:ln>
        </p:spPr>
      </p:pic>
      <p:pic>
        <p:nvPicPr>
          <p:cNvPr id="20485" name="Picture 8" descr="Figure-36_Furrow with gated pipes"/>
          <p:cNvPicPr>
            <a:picLocks noChangeAspect="1" noChangeArrowheads="1"/>
          </p:cNvPicPr>
          <p:nvPr/>
        </p:nvPicPr>
        <p:blipFill>
          <a:blip r:embed="rId5" cstate="print"/>
          <a:srcRect/>
          <a:stretch>
            <a:fillRect/>
          </a:stretch>
        </p:blipFill>
        <p:spPr bwMode="auto">
          <a:xfrm>
            <a:off x="5257800" y="4251325"/>
            <a:ext cx="3886200" cy="2606675"/>
          </a:xfrm>
          <a:prstGeom prst="rect">
            <a:avLst/>
          </a:prstGeom>
          <a:noFill/>
          <a:ln w="9525">
            <a:noFill/>
            <a:miter lim="800000"/>
            <a:headEnd/>
            <a:tailEnd/>
          </a:ln>
        </p:spPr>
      </p:pic>
      <p:pic>
        <p:nvPicPr>
          <p:cNvPr id="20486" name="Picture 8" descr="nile_basin_irrigation"/>
          <p:cNvPicPr>
            <a:picLocks noGrp="1" noChangeAspect="1" noChangeArrowheads="1"/>
          </p:cNvPicPr>
          <p:nvPr>
            <p:ph sz="half" idx="4294967295"/>
          </p:nvPr>
        </p:nvPicPr>
        <p:blipFill>
          <a:blip r:embed="rId6" cstate="print"/>
          <a:srcRect/>
          <a:stretch>
            <a:fillRect/>
          </a:stretch>
        </p:blipFill>
        <p:spPr>
          <a:xfrm>
            <a:off x="0" y="3581400"/>
            <a:ext cx="4368800" cy="32766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mtClean="0"/>
              <a:t>Types</a:t>
            </a:r>
          </a:p>
        </p:txBody>
      </p:sp>
      <p:sp>
        <p:nvSpPr>
          <p:cNvPr id="10243" name="Rectangle 3"/>
          <p:cNvSpPr>
            <a:spLocks noGrp="1" noChangeArrowheads="1"/>
          </p:cNvSpPr>
          <p:nvPr>
            <p:ph type="body" idx="1"/>
          </p:nvPr>
        </p:nvSpPr>
        <p:spPr/>
        <p:txBody>
          <a:bodyPr/>
          <a:lstStyle/>
          <a:p>
            <a:pPr eaLnBrk="1" hangingPunct="1">
              <a:lnSpc>
                <a:spcPct val="90000"/>
              </a:lnSpc>
              <a:defRPr/>
            </a:pPr>
            <a:r>
              <a:rPr lang="en-US" smtClean="0"/>
              <a:t>Surface Irrigation</a:t>
            </a:r>
          </a:p>
          <a:p>
            <a:pPr lvl="1" eaLnBrk="1" hangingPunct="1">
              <a:lnSpc>
                <a:spcPct val="90000"/>
              </a:lnSpc>
              <a:defRPr/>
            </a:pPr>
            <a:r>
              <a:rPr lang="en-US" smtClean="0"/>
              <a:t>Basin</a:t>
            </a:r>
          </a:p>
          <a:p>
            <a:pPr lvl="1" eaLnBrk="1" hangingPunct="1">
              <a:lnSpc>
                <a:spcPct val="90000"/>
              </a:lnSpc>
              <a:defRPr/>
            </a:pPr>
            <a:r>
              <a:rPr lang="en-US" smtClean="0"/>
              <a:t>Border</a:t>
            </a:r>
          </a:p>
          <a:p>
            <a:pPr lvl="1" eaLnBrk="1" hangingPunct="1">
              <a:lnSpc>
                <a:spcPct val="90000"/>
              </a:lnSpc>
              <a:defRPr/>
            </a:pPr>
            <a:r>
              <a:rPr lang="en-US" smtClean="0"/>
              <a:t>Furrow</a:t>
            </a:r>
          </a:p>
          <a:p>
            <a:pPr eaLnBrk="1" hangingPunct="1">
              <a:lnSpc>
                <a:spcPct val="90000"/>
              </a:lnSpc>
              <a:defRPr/>
            </a:pPr>
            <a:r>
              <a:rPr lang="en-US" smtClean="0"/>
              <a:t>Sprinkler</a:t>
            </a:r>
          </a:p>
          <a:p>
            <a:pPr eaLnBrk="1" hangingPunct="1">
              <a:lnSpc>
                <a:spcPct val="90000"/>
              </a:lnSpc>
              <a:defRPr/>
            </a:pPr>
            <a:r>
              <a:rPr lang="en-US" smtClean="0"/>
              <a:t>Drip</a:t>
            </a:r>
          </a:p>
          <a:p>
            <a:pPr eaLnBrk="1" hangingPunct="1">
              <a:lnSpc>
                <a:spcPct val="90000"/>
              </a:lnSpc>
              <a:defRPr/>
            </a:pPr>
            <a:r>
              <a:rPr lang="en-US" smtClean="0"/>
              <a:t>Sub-Surface </a:t>
            </a:r>
            <a:r>
              <a:rPr lang="en-US" sz="2400" smtClean="0"/>
              <a:t>(Perforated underground pipes, or shallow groundwater)</a:t>
            </a:r>
          </a:p>
        </p:txBody>
      </p:sp>
      <p:sp>
        <p:nvSpPr>
          <p:cNvPr id="4100" name="Rectangle 4"/>
          <p:cNvSpPr>
            <a:spLocks noChangeArrowheads="1"/>
          </p:cNvSpPr>
          <p:nvPr/>
        </p:nvSpPr>
        <p:spPr bwMode="auto">
          <a:xfrm>
            <a:off x="0" y="6491288"/>
            <a:ext cx="7162800" cy="366712"/>
          </a:xfrm>
          <a:prstGeom prst="rect">
            <a:avLst/>
          </a:prstGeom>
          <a:noFill/>
          <a:ln w="9525">
            <a:noFill/>
            <a:miter lim="800000"/>
            <a:headEnd/>
            <a:tailEnd/>
          </a:ln>
        </p:spPr>
        <p:txBody>
          <a:bodyPr anchor="ctr">
            <a:spAutoFit/>
          </a:bodyPr>
          <a:lstStyle/>
          <a:p>
            <a:pPr eaLnBrk="1" hangingPunct="1"/>
            <a:r>
              <a:rPr lang="en-US">
                <a:hlinkClick r:id="rId3"/>
              </a:rPr>
              <a:t>http://www.fao.org/docrep/S8684E/s8684e00.htm#Contents</a:t>
            </a:r>
            <a:r>
              <a:rPr lang="en-US"/>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smtClean="0"/>
              <a:t>Furrow on Terraces</a:t>
            </a:r>
          </a:p>
        </p:txBody>
      </p:sp>
      <p:pic>
        <p:nvPicPr>
          <p:cNvPr id="21507" name="Picture 4" descr="Figure-26_ Contour Furrow Irrigation"/>
          <p:cNvPicPr>
            <a:picLocks noChangeAspect="1" noChangeArrowheads="1"/>
          </p:cNvPicPr>
          <p:nvPr/>
        </p:nvPicPr>
        <p:blipFill>
          <a:blip r:embed="rId3" cstate="print"/>
          <a:srcRect/>
          <a:stretch>
            <a:fillRect/>
          </a:stretch>
        </p:blipFill>
        <p:spPr bwMode="auto">
          <a:xfrm>
            <a:off x="1828800" y="2362200"/>
            <a:ext cx="3810000" cy="2738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381000"/>
            <a:ext cx="8229600" cy="838200"/>
          </a:xfrm>
        </p:spPr>
        <p:txBody>
          <a:bodyPr/>
          <a:lstStyle/>
          <a:p>
            <a:pPr eaLnBrk="1" hangingPunct="1">
              <a:defRPr/>
            </a:pPr>
            <a:r>
              <a:rPr lang="en-US" smtClean="0"/>
              <a:t>Developing Furrows</a:t>
            </a:r>
          </a:p>
        </p:txBody>
      </p:sp>
      <p:pic>
        <p:nvPicPr>
          <p:cNvPr id="22531" name="Picture 8" descr="Figure-34_Making Guide furrows"/>
          <p:cNvPicPr>
            <a:picLocks noChangeAspect="1" noChangeArrowheads="1"/>
          </p:cNvPicPr>
          <p:nvPr/>
        </p:nvPicPr>
        <p:blipFill>
          <a:blip r:embed="rId3" cstate="print"/>
          <a:srcRect/>
          <a:stretch>
            <a:fillRect/>
          </a:stretch>
        </p:blipFill>
        <p:spPr bwMode="auto">
          <a:xfrm>
            <a:off x="114300" y="1447800"/>
            <a:ext cx="9029700" cy="2603500"/>
          </a:xfrm>
          <a:prstGeom prst="rect">
            <a:avLst/>
          </a:prstGeom>
          <a:noFill/>
          <a:ln w="9525">
            <a:noFill/>
            <a:miter lim="800000"/>
            <a:headEnd/>
            <a:tailEnd/>
          </a:ln>
        </p:spPr>
      </p:pic>
      <p:pic>
        <p:nvPicPr>
          <p:cNvPr id="22532" name="Picture 9" descr="Figure-35_Making furrows"/>
          <p:cNvPicPr>
            <a:picLocks noChangeAspect="1" noChangeArrowheads="1"/>
          </p:cNvPicPr>
          <p:nvPr/>
        </p:nvPicPr>
        <p:blipFill>
          <a:blip r:embed="rId4" cstate="print"/>
          <a:srcRect/>
          <a:stretch>
            <a:fillRect/>
          </a:stretch>
        </p:blipFill>
        <p:spPr bwMode="auto">
          <a:xfrm>
            <a:off x="152400" y="4173538"/>
            <a:ext cx="8991600" cy="2684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defRPr/>
            </a:pPr>
            <a:r>
              <a:rPr lang="en-US" smtClean="0"/>
              <a:t>Furrow: Alternate Irrigation</a:t>
            </a:r>
          </a:p>
        </p:txBody>
      </p:sp>
      <p:pic>
        <p:nvPicPr>
          <p:cNvPr id="23555" name="Picture 4" descr="Figure-37_Alternate Furrow Irrigation"/>
          <p:cNvPicPr>
            <a:picLocks noChangeAspect="1" noChangeArrowheads="1"/>
          </p:cNvPicPr>
          <p:nvPr/>
        </p:nvPicPr>
        <p:blipFill>
          <a:blip r:embed="rId3" cstate="print"/>
          <a:srcRect/>
          <a:stretch>
            <a:fillRect/>
          </a:stretch>
        </p:blipFill>
        <p:spPr bwMode="auto">
          <a:xfrm>
            <a:off x="1752600" y="2133600"/>
            <a:ext cx="4953000" cy="357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en-US" smtClean="0"/>
              <a:t>Sprinkler Irrigation</a:t>
            </a:r>
          </a:p>
        </p:txBody>
      </p:sp>
      <p:sp>
        <p:nvSpPr>
          <p:cNvPr id="83971" name="Rectangle 3"/>
          <p:cNvSpPr>
            <a:spLocks noGrp="1" noChangeArrowheads="1"/>
          </p:cNvSpPr>
          <p:nvPr>
            <p:ph type="body" idx="1"/>
          </p:nvPr>
        </p:nvSpPr>
        <p:spPr/>
        <p:txBody>
          <a:bodyPr/>
          <a:lstStyle/>
          <a:p>
            <a:pPr eaLnBrk="1" hangingPunct="1">
              <a:defRPr/>
            </a:pPr>
            <a:r>
              <a:rPr lang="en-US" smtClean="0"/>
              <a:t>Sprinkler irrigation is similar to natural rainfall. Water is pumped through a pipe system and then sprayed onto the crops through rotating sprinkler heads.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a:xfrm>
            <a:off x="457200" y="152400"/>
            <a:ext cx="8229600" cy="1371600"/>
          </a:xfrm>
        </p:spPr>
        <p:txBody>
          <a:bodyPr/>
          <a:lstStyle/>
          <a:p>
            <a:pPr eaLnBrk="1" hangingPunct="1">
              <a:defRPr/>
            </a:pPr>
            <a:r>
              <a:rPr lang="en-US" smtClean="0"/>
              <a:t>Various kinds of Sprinkler</a:t>
            </a:r>
          </a:p>
        </p:txBody>
      </p:sp>
      <p:pic>
        <p:nvPicPr>
          <p:cNvPr id="25603" name="Picture 7" descr="Figure-5_Sprinkler"/>
          <p:cNvPicPr>
            <a:picLocks noChangeAspect="1" noChangeArrowheads="1"/>
          </p:cNvPicPr>
          <p:nvPr/>
        </p:nvPicPr>
        <p:blipFill>
          <a:blip r:embed="rId3" cstate="print"/>
          <a:srcRect/>
          <a:stretch>
            <a:fillRect/>
          </a:stretch>
        </p:blipFill>
        <p:spPr bwMode="auto">
          <a:xfrm>
            <a:off x="0" y="1447800"/>
            <a:ext cx="4343400" cy="2800350"/>
          </a:xfrm>
          <a:prstGeom prst="rect">
            <a:avLst/>
          </a:prstGeom>
          <a:noFill/>
          <a:ln w="9525">
            <a:noFill/>
            <a:miter lim="800000"/>
            <a:headEnd/>
            <a:tailEnd/>
          </a:ln>
        </p:spPr>
      </p:pic>
      <p:pic>
        <p:nvPicPr>
          <p:cNvPr id="25604" name="Picture 9" descr="Figure-59_Drop Size"/>
          <p:cNvPicPr>
            <a:picLocks noChangeAspect="1" noChangeArrowheads="1"/>
          </p:cNvPicPr>
          <p:nvPr/>
        </p:nvPicPr>
        <p:blipFill>
          <a:blip r:embed="rId4" cstate="print"/>
          <a:srcRect/>
          <a:stretch>
            <a:fillRect/>
          </a:stretch>
        </p:blipFill>
        <p:spPr bwMode="auto">
          <a:xfrm>
            <a:off x="0" y="4495800"/>
            <a:ext cx="43434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152400"/>
            <a:ext cx="8229600" cy="1066800"/>
          </a:xfrm>
        </p:spPr>
        <p:txBody>
          <a:bodyPr/>
          <a:lstStyle/>
          <a:p>
            <a:pPr eaLnBrk="1" hangingPunct="1">
              <a:defRPr/>
            </a:pPr>
            <a:r>
              <a:rPr lang="en-US" sz="4000" smtClean="0"/>
              <a:t>Sprinkler System: Characteristics</a:t>
            </a:r>
          </a:p>
        </p:txBody>
      </p:sp>
      <p:sp>
        <p:nvSpPr>
          <p:cNvPr id="115715" name="Rectangle 3"/>
          <p:cNvSpPr>
            <a:spLocks noGrp="1" noChangeArrowheads="1"/>
          </p:cNvSpPr>
          <p:nvPr>
            <p:ph type="body" idx="1"/>
          </p:nvPr>
        </p:nvSpPr>
        <p:spPr>
          <a:xfrm>
            <a:off x="0" y="1219200"/>
            <a:ext cx="9144000" cy="5486400"/>
          </a:xfrm>
        </p:spPr>
        <p:txBody>
          <a:bodyPr/>
          <a:lstStyle/>
          <a:p>
            <a:pPr eaLnBrk="1" hangingPunct="1">
              <a:lnSpc>
                <a:spcPct val="80000"/>
              </a:lnSpc>
              <a:defRPr/>
            </a:pPr>
            <a:r>
              <a:rPr lang="en-US" sz="2000" smtClean="0"/>
              <a:t>Suitable crops</a:t>
            </a:r>
          </a:p>
          <a:p>
            <a:pPr lvl="1" eaLnBrk="1" hangingPunct="1">
              <a:lnSpc>
                <a:spcPct val="80000"/>
              </a:lnSpc>
              <a:defRPr/>
            </a:pPr>
            <a:r>
              <a:rPr lang="en-US" sz="1800" smtClean="0"/>
              <a:t>Sprinkler irrigation is suited for most row, field and tree crops and water can be sprayed over or under the crop canopy</a:t>
            </a:r>
          </a:p>
          <a:p>
            <a:pPr lvl="1" eaLnBrk="1" hangingPunct="1">
              <a:lnSpc>
                <a:spcPct val="80000"/>
              </a:lnSpc>
              <a:defRPr/>
            </a:pPr>
            <a:r>
              <a:rPr lang="en-US" sz="1800" smtClean="0"/>
              <a:t>Large sprinklers are not recommended for irrigation of delicate crops such as Lettuce because the large water drops produced by the sprinklers may damage the crop. </a:t>
            </a:r>
          </a:p>
          <a:p>
            <a:pPr eaLnBrk="1" hangingPunct="1">
              <a:lnSpc>
                <a:spcPct val="80000"/>
              </a:lnSpc>
              <a:defRPr/>
            </a:pPr>
            <a:r>
              <a:rPr lang="en-US" sz="2000" smtClean="0"/>
              <a:t>Suitable slopes</a:t>
            </a:r>
          </a:p>
          <a:p>
            <a:pPr lvl="1" eaLnBrk="1" hangingPunct="1">
              <a:lnSpc>
                <a:spcPct val="80000"/>
              </a:lnSpc>
              <a:defRPr/>
            </a:pPr>
            <a:r>
              <a:rPr lang="en-US" sz="1800" smtClean="0"/>
              <a:t>Sprinkler irrigation is adaptable to any farmable slope, whether uniform or undulating. </a:t>
            </a:r>
          </a:p>
          <a:p>
            <a:pPr lvl="1" eaLnBrk="1" hangingPunct="1">
              <a:lnSpc>
                <a:spcPct val="80000"/>
              </a:lnSpc>
              <a:defRPr/>
            </a:pPr>
            <a:r>
              <a:rPr lang="en-US" sz="1800" smtClean="0"/>
              <a:t>The lateral pipes supplying water to the sprinklers should always be laid out along the land contour whenever possible. This will minimize the pressure changes at the sprinklers and provide a uniform irrigation. </a:t>
            </a:r>
          </a:p>
          <a:p>
            <a:pPr eaLnBrk="1" hangingPunct="1">
              <a:lnSpc>
                <a:spcPct val="80000"/>
              </a:lnSpc>
              <a:defRPr/>
            </a:pPr>
            <a:r>
              <a:rPr lang="en-US" sz="2000" smtClean="0"/>
              <a:t>Suitable soils</a:t>
            </a:r>
          </a:p>
          <a:p>
            <a:pPr lvl="1" eaLnBrk="1" hangingPunct="1">
              <a:lnSpc>
                <a:spcPct val="80000"/>
              </a:lnSpc>
              <a:defRPr/>
            </a:pPr>
            <a:r>
              <a:rPr lang="en-US" sz="1800" smtClean="0"/>
              <a:t>Sprinklers are best suited to </a:t>
            </a:r>
            <a:r>
              <a:rPr lang="en-US" sz="1800" b="1" smtClean="0"/>
              <a:t>sandy soils </a:t>
            </a:r>
            <a:r>
              <a:rPr lang="en-US" sz="1800" smtClean="0"/>
              <a:t>with high infiltration rates although they are adaptable to most soils.</a:t>
            </a:r>
          </a:p>
          <a:p>
            <a:pPr lvl="1" eaLnBrk="1" hangingPunct="1">
              <a:lnSpc>
                <a:spcPct val="80000"/>
              </a:lnSpc>
              <a:defRPr/>
            </a:pPr>
            <a:r>
              <a:rPr lang="en-US" sz="1800" smtClean="0"/>
              <a:t>The average </a:t>
            </a:r>
            <a:r>
              <a:rPr lang="en-US" sz="1800" b="1" smtClean="0"/>
              <a:t>application rate</a:t>
            </a:r>
            <a:r>
              <a:rPr lang="en-US" sz="1800" smtClean="0"/>
              <a:t> from the sprinklers (in mm/hour) is always chosen to be less than the basic infiltration rate of the soil so that surface ponding and runoff can be avoided. </a:t>
            </a:r>
          </a:p>
          <a:p>
            <a:pPr lvl="1" eaLnBrk="1" hangingPunct="1">
              <a:lnSpc>
                <a:spcPct val="80000"/>
              </a:lnSpc>
              <a:defRPr/>
            </a:pPr>
            <a:r>
              <a:rPr lang="en-US" sz="1800" smtClean="0"/>
              <a:t>Sprinklers are not suitable for soils which easily form a </a:t>
            </a:r>
            <a:r>
              <a:rPr lang="en-US" sz="1800" b="1" smtClean="0"/>
              <a:t>crust</a:t>
            </a:r>
            <a:r>
              <a:rPr lang="en-US" sz="1800" smtClean="0"/>
              <a:t>. If, however, Sprinkler irrigation is the only method available, then light fine sprays should be used. The larger sprinklers producing larger water droplets are to be avoided.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sz="4000" smtClean="0"/>
              <a:t>Sprinkler System: Characteristics</a:t>
            </a:r>
          </a:p>
        </p:txBody>
      </p:sp>
      <p:sp>
        <p:nvSpPr>
          <p:cNvPr id="118787" name="Rectangle 3"/>
          <p:cNvSpPr>
            <a:spLocks noGrp="1" noChangeArrowheads="1"/>
          </p:cNvSpPr>
          <p:nvPr>
            <p:ph type="body" idx="1"/>
          </p:nvPr>
        </p:nvSpPr>
        <p:spPr/>
        <p:txBody>
          <a:bodyPr/>
          <a:lstStyle/>
          <a:p>
            <a:pPr eaLnBrk="1" hangingPunct="1">
              <a:lnSpc>
                <a:spcPct val="80000"/>
              </a:lnSpc>
              <a:defRPr/>
            </a:pPr>
            <a:r>
              <a:rPr lang="en-US" sz="2800" smtClean="0"/>
              <a:t>Suitable Irrigation Water</a:t>
            </a:r>
          </a:p>
          <a:p>
            <a:pPr lvl="1" eaLnBrk="1" hangingPunct="1">
              <a:lnSpc>
                <a:spcPct val="80000"/>
              </a:lnSpc>
              <a:defRPr/>
            </a:pPr>
            <a:r>
              <a:rPr lang="en-US" sz="2400" smtClean="0"/>
              <a:t>A good clean supply of water, free of suspended sediments, is required to avoid problems of sprinkler nozzle blockage and spoiling the crop by coating it with sediment. </a:t>
            </a:r>
          </a:p>
          <a:p>
            <a:pPr eaLnBrk="1" hangingPunct="1">
              <a:lnSpc>
                <a:spcPct val="80000"/>
              </a:lnSpc>
              <a:defRPr/>
            </a:pPr>
            <a:r>
              <a:rPr lang="en-US" sz="2800" smtClean="0"/>
              <a:t>Sprinkler System Layout</a:t>
            </a:r>
          </a:p>
          <a:p>
            <a:pPr lvl="1" eaLnBrk="1" hangingPunct="1">
              <a:lnSpc>
                <a:spcPct val="80000"/>
              </a:lnSpc>
              <a:defRPr/>
            </a:pPr>
            <a:r>
              <a:rPr lang="en-US" sz="2400" smtClean="0"/>
              <a:t>A typical sprinkler irrigation system consists of the following components: </a:t>
            </a:r>
          </a:p>
          <a:p>
            <a:pPr lvl="2" eaLnBrk="1" hangingPunct="1">
              <a:lnSpc>
                <a:spcPct val="80000"/>
              </a:lnSpc>
              <a:defRPr/>
            </a:pPr>
            <a:r>
              <a:rPr lang="en-US" sz="2000" smtClean="0"/>
              <a:t>Pump unit</a:t>
            </a:r>
          </a:p>
          <a:p>
            <a:pPr lvl="2" eaLnBrk="1" hangingPunct="1">
              <a:lnSpc>
                <a:spcPct val="80000"/>
              </a:lnSpc>
              <a:defRPr/>
            </a:pPr>
            <a:r>
              <a:rPr lang="en-US" sz="2000" smtClean="0"/>
              <a:t>Mainline and sometimes sub-mainlines</a:t>
            </a:r>
          </a:p>
          <a:p>
            <a:pPr lvl="2" eaLnBrk="1" hangingPunct="1">
              <a:lnSpc>
                <a:spcPct val="80000"/>
              </a:lnSpc>
              <a:defRPr/>
            </a:pPr>
            <a:r>
              <a:rPr lang="en-US" sz="2000" smtClean="0"/>
              <a:t>Laterals</a:t>
            </a:r>
          </a:p>
          <a:p>
            <a:pPr lvl="2" eaLnBrk="1" hangingPunct="1">
              <a:lnSpc>
                <a:spcPct val="80000"/>
              </a:lnSpc>
              <a:defRPr/>
            </a:pPr>
            <a:r>
              <a:rPr lang="en-US" sz="2000" smtClean="0"/>
              <a:t>Sprinklers</a:t>
            </a:r>
          </a:p>
          <a:p>
            <a:pPr eaLnBrk="1" hangingPunct="1">
              <a:lnSpc>
                <a:spcPct val="80000"/>
              </a:lnSpc>
              <a:defRPr/>
            </a:pPr>
            <a:endParaRPr lang="en-US" sz="28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defRPr/>
            </a:pPr>
            <a:r>
              <a:rPr lang="en-US" smtClean="0"/>
              <a:t>Components</a:t>
            </a:r>
          </a:p>
        </p:txBody>
      </p:sp>
      <p:sp>
        <p:nvSpPr>
          <p:cNvPr id="120835" name="Rectangle 3"/>
          <p:cNvSpPr>
            <a:spLocks noGrp="1" noChangeArrowheads="1"/>
          </p:cNvSpPr>
          <p:nvPr>
            <p:ph type="body" idx="1"/>
          </p:nvPr>
        </p:nvSpPr>
        <p:spPr>
          <a:xfrm>
            <a:off x="457200" y="1600200"/>
            <a:ext cx="8229600" cy="4495800"/>
          </a:xfrm>
        </p:spPr>
        <p:txBody>
          <a:bodyPr/>
          <a:lstStyle/>
          <a:p>
            <a:pPr eaLnBrk="1" hangingPunct="1">
              <a:lnSpc>
                <a:spcPct val="80000"/>
              </a:lnSpc>
              <a:defRPr/>
            </a:pPr>
            <a:r>
              <a:rPr lang="en-US" sz="2000" dirty="0" smtClean="0"/>
              <a:t>The pump unit is usually a centrifugal pump which takes water from the source and provides adequate pressure for delivery into the pipe system. </a:t>
            </a:r>
          </a:p>
          <a:p>
            <a:pPr eaLnBrk="1" hangingPunct="1">
              <a:lnSpc>
                <a:spcPct val="80000"/>
              </a:lnSpc>
              <a:defRPr/>
            </a:pPr>
            <a:r>
              <a:rPr lang="en-US" sz="2000" dirty="0" smtClean="0"/>
              <a:t>The mainline - and sub-mainlines:</a:t>
            </a:r>
          </a:p>
          <a:p>
            <a:pPr lvl="1" eaLnBrk="1" hangingPunct="1">
              <a:lnSpc>
                <a:spcPct val="80000"/>
              </a:lnSpc>
              <a:defRPr/>
            </a:pPr>
            <a:r>
              <a:rPr lang="en-US" sz="1800" dirty="0" smtClean="0"/>
              <a:t>Pipes which deliver water from the pump to the laterals. </a:t>
            </a:r>
          </a:p>
          <a:p>
            <a:pPr lvl="1" eaLnBrk="1" hangingPunct="1">
              <a:lnSpc>
                <a:spcPct val="80000"/>
              </a:lnSpc>
              <a:defRPr/>
            </a:pPr>
            <a:r>
              <a:rPr lang="en-US" sz="1800" dirty="0" smtClean="0"/>
              <a:t>In some cases these pipelines are permanent and are laid on the soil surface or buried below ground. </a:t>
            </a:r>
          </a:p>
          <a:p>
            <a:pPr lvl="1" eaLnBrk="1" hangingPunct="1">
              <a:lnSpc>
                <a:spcPct val="80000"/>
              </a:lnSpc>
              <a:defRPr/>
            </a:pPr>
            <a:r>
              <a:rPr lang="en-US" sz="1800" dirty="0" smtClean="0"/>
              <a:t>In other cases they are temporary, and can be moved from field to field. </a:t>
            </a:r>
          </a:p>
          <a:p>
            <a:pPr lvl="1" eaLnBrk="1" hangingPunct="1">
              <a:lnSpc>
                <a:spcPct val="80000"/>
              </a:lnSpc>
              <a:defRPr/>
            </a:pPr>
            <a:r>
              <a:rPr lang="en-US" sz="1800" dirty="0" smtClean="0"/>
              <a:t>The main pipe materials used include asbestos cement, plastic or </a:t>
            </a:r>
            <a:r>
              <a:rPr lang="en-US" sz="1800" dirty="0" err="1" smtClean="0"/>
              <a:t>aluminium</a:t>
            </a:r>
            <a:r>
              <a:rPr lang="en-US" sz="1800" dirty="0" smtClean="0"/>
              <a:t> alloy.</a:t>
            </a:r>
          </a:p>
          <a:p>
            <a:pPr eaLnBrk="1" hangingPunct="1">
              <a:lnSpc>
                <a:spcPct val="80000"/>
              </a:lnSpc>
              <a:defRPr/>
            </a:pPr>
            <a:r>
              <a:rPr lang="en-US" sz="2000" dirty="0" smtClean="0"/>
              <a:t>The laterals:</a:t>
            </a:r>
          </a:p>
          <a:p>
            <a:pPr lvl="1" eaLnBrk="1" hangingPunct="1">
              <a:lnSpc>
                <a:spcPct val="80000"/>
              </a:lnSpc>
              <a:defRPr/>
            </a:pPr>
            <a:r>
              <a:rPr lang="en-US" sz="1800" dirty="0" smtClean="0"/>
              <a:t>It deliver water from the mainlines or sub-mainlines to the sprinklers. </a:t>
            </a:r>
          </a:p>
          <a:p>
            <a:pPr lvl="1" eaLnBrk="1" hangingPunct="1">
              <a:lnSpc>
                <a:spcPct val="80000"/>
              </a:lnSpc>
              <a:defRPr/>
            </a:pPr>
            <a:r>
              <a:rPr lang="en-US" sz="1800" dirty="0" smtClean="0"/>
              <a:t>They can be permanent but more often they are portable and made of </a:t>
            </a:r>
            <a:r>
              <a:rPr lang="en-US" sz="1800" dirty="0" err="1" smtClean="0"/>
              <a:t>aluminium</a:t>
            </a:r>
            <a:r>
              <a:rPr lang="en-US" sz="1800" dirty="0" smtClean="0"/>
              <a:t> alloy or plastic so that they can be moved easily.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defRPr/>
            </a:pPr>
            <a:r>
              <a:rPr lang="en-US" smtClean="0"/>
              <a:t>Layout</a:t>
            </a:r>
          </a:p>
        </p:txBody>
      </p:sp>
      <p:sp>
        <p:nvSpPr>
          <p:cNvPr id="125955" name="Rectangle 3"/>
          <p:cNvSpPr>
            <a:spLocks noGrp="1" noChangeArrowheads="1"/>
          </p:cNvSpPr>
          <p:nvPr>
            <p:ph type="body" idx="1"/>
          </p:nvPr>
        </p:nvSpPr>
        <p:spPr>
          <a:xfrm>
            <a:off x="381000" y="1600200"/>
            <a:ext cx="8763000" cy="4495800"/>
          </a:xfrm>
        </p:spPr>
        <p:txBody>
          <a:bodyPr/>
          <a:lstStyle/>
          <a:p>
            <a:pPr lvl="1" eaLnBrk="1" hangingPunct="1">
              <a:lnSpc>
                <a:spcPct val="80000"/>
              </a:lnSpc>
              <a:defRPr/>
            </a:pPr>
            <a:r>
              <a:rPr lang="en-US" sz="2000" smtClean="0"/>
              <a:t>Common Layout: It consists of a system of lightweight aluminium or plastic pipes which are moved by hand. </a:t>
            </a:r>
          </a:p>
          <a:p>
            <a:pPr lvl="1" eaLnBrk="1" hangingPunct="1">
              <a:lnSpc>
                <a:spcPct val="80000"/>
              </a:lnSpc>
              <a:defRPr/>
            </a:pPr>
            <a:r>
              <a:rPr lang="en-US" sz="2000" smtClean="0"/>
              <a:t>The rotary sprinklers are usually spaced 9-24 m apart along the lateral which is normally 5-12.5 cm in diameter. This is so it can be carried easily. </a:t>
            </a:r>
          </a:p>
          <a:p>
            <a:pPr lvl="1" eaLnBrk="1" hangingPunct="1">
              <a:lnSpc>
                <a:spcPct val="80000"/>
              </a:lnSpc>
              <a:defRPr/>
            </a:pPr>
            <a:r>
              <a:rPr lang="en-US" sz="2000" smtClean="0"/>
              <a:t>The lateral pipe is located in the field until the irrigation is complete. </a:t>
            </a:r>
          </a:p>
          <a:p>
            <a:pPr lvl="1" eaLnBrk="1" hangingPunct="1">
              <a:lnSpc>
                <a:spcPct val="80000"/>
              </a:lnSpc>
              <a:defRPr/>
            </a:pPr>
            <a:r>
              <a:rPr lang="en-US" sz="2000" smtClean="0"/>
              <a:t>The pump is then switched off and the lateral is disconnected from the mainline and moved to the next location.</a:t>
            </a:r>
          </a:p>
          <a:p>
            <a:pPr lvl="1" eaLnBrk="1" hangingPunct="1">
              <a:lnSpc>
                <a:spcPct val="80000"/>
              </a:lnSpc>
              <a:defRPr/>
            </a:pPr>
            <a:r>
              <a:rPr lang="en-US" sz="2000" smtClean="0"/>
              <a:t>It is re-assembled and connected to the mainline and the irrigation begins again.</a:t>
            </a:r>
          </a:p>
          <a:p>
            <a:pPr lvl="1" eaLnBrk="1" hangingPunct="1">
              <a:lnSpc>
                <a:spcPct val="80000"/>
              </a:lnSpc>
              <a:defRPr/>
            </a:pPr>
            <a:r>
              <a:rPr lang="en-US" sz="2000" smtClean="0"/>
              <a:t>The lateral can be moved one to four times a day.</a:t>
            </a:r>
          </a:p>
          <a:p>
            <a:pPr lvl="1" eaLnBrk="1" hangingPunct="1">
              <a:lnSpc>
                <a:spcPct val="80000"/>
              </a:lnSpc>
              <a:defRPr/>
            </a:pPr>
            <a:r>
              <a:rPr lang="en-US" sz="2000" smtClean="0"/>
              <a:t>It is gradually moved around the field until the whole field is irrigated.</a:t>
            </a:r>
          </a:p>
          <a:p>
            <a:pPr lvl="1" eaLnBrk="1" hangingPunct="1">
              <a:lnSpc>
                <a:spcPct val="80000"/>
              </a:lnSpc>
              <a:defRPr/>
            </a:pPr>
            <a:r>
              <a:rPr lang="en-US" sz="2000" smtClean="0"/>
              <a:t>This is the simplest of all systems. Some use more than one lateral to irrigate larger areas.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lstStyle/>
          <a:p>
            <a:pPr eaLnBrk="1" hangingPunct="1">
              <a:defRPr/>
            </a:pPr>
            <a:r>
              <a:rPr lang="en-US" smtClean="0"/>
              <a:t>Most Common Layout</a:t>
            </a:r>
          </a:p>
        </p:txBody>
      </p:sp>
      <p:pic>
        <p:nvPicPr>
          <p:cNvPr id="30723" name="Picture 3" descr="s8684e1a"/>
          <p:cNvPicPr>
            <a:picLocks noChangeAspect="1" noChangeArrowheads="1"/>
          </p:cNvPicPr>
          <p:nvPr/>
        </p:nvPicPr>
        <p:blipFill>
          <a:blip r:embed="rId3" cstate="print"/>
          <a:srcRect/>
          <a:stretch>
            <a:fillRect/>
          </a:stretch>
        </p:blipFill>
        <p:spPr bwMode="auto">
          <a:xfrm>
            <a:off x="1371600" y="1524000"/>
            <a:ext cx="2690813" cy="5105400"/>
          </a:xfrm>
          <a:prstGeom prst="rect">
            <a:avLst/>
          </a:prstGeom>
          <a:noFill/>
          <a:ln w="9525">
            <a:noFill/>
            <a:miter lim="800000"/>
            <a:headEnd/>
            <a:tailEnd/>
          </a:ln>
        </p:spPr>
      </p:pic>
      <p:pic>
        <p:nvPicPr>
          <p:cNvPr id="30724" name="Picture 4" descr="s8684e1b"/>
          <p:cNvPicPr>
            <a:picLocks noChangeAspect="1" noChangeArrowheads="1"/>
          </p:cNvPicPr>
          <p:nvPr/>
        </p:nvPicPr>
        <p:blipFill>
          <a:blip r:embed="rId4" cstate="print"/>
          <a:srcRect/>
          <a:stretch>
            <a:fillRect/>
          </a:stretch>
        </p:blipFill>
        <p:spPr bwMode="auto">
          <a:xfrm>
            <a:off x="4932363" y="1524000"/>
            <a:ext cx="2687637" cy="514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457200" y="381000"/>
            <a:ext cx="8229600" cy="914400"/>
          </a:xfrm>
        </p:spPr>
        <p:txBody>
          <a:bodyPr/>
          <a:lstStyle/>
          <a:p>
            <a:pPr eaLnBrk="1" hangingPunct="1">
              <a:defRPr/>
            </a:pPr>
            <a:r>
              <a:rPr lang="en-US" smtClean="0"/>
              <a:t>Basin Irrigation</a:t>
            </a:r>
          </a:p>
        </p:txBody>
      </p:sp>
      <p:sp>
        <p:nvSpPr>
          <p:cNvPr id="91139" name="Rectangle 3"/>
          <p:cNvSpPr>
            <a:spLocks noGrp="1" noChangeArrowheads="1"/>
          </p:cNvSpPr>
          <p:nvPr>
            <p:ph type="body" idx="1"/>
          </p:nvPr>
        </p:nvSpPr>
        <p:spPr>
          <a:xfrm>
            <a:off x="457200" y="1219200"/>
            <a:ext cx="8229600" cy="3810000"/>
          </a:xfrm>
        </p:spPr>
        <p:txBody>
          <a:bodyPr/>
          <a:lstStyle/>
          <a:p>
            <a:pPr eaLnBrk="1" hangingPunct="1">
              <a:lnSpc>
                <a:spcPct val="90000"/>
              </a:lnSpc>
              <a:defRPr/>
            </a:pPr>
            <a:r>
              <a:rPr lang="en-US" sz="2400" dirty="0" smtClean="0"/>
              <a:t>Flat areas of land, surrounded by low bunds</a:t>
            </a:r>
          </a:p>
          <a:p>
            <a:pPr eaLnBrk="1" hangingPunct="1">
              <a:lnSpc>
                <a:spcPct val="90000"/>
              </a:lnSpc>
              <a:defRPr/>
            </a:pPr>
            <a:r>
              <a:rPr lang="en-US" sz="2400" dirty="0" smtClean="0"/>
              <a:t>The bunds prevent the water from flowing to the adjacent fields. </a:t>
            </a:r>
          </a:p>
          <a:p>
            <a:pPr eaLnBrk="1" hangingPunct="1">
              <a:lnSpc>
                <a:spcPct val="90000"/>
              </a:lnSpc>
              <a:defRPr/>
            </a:pPr>
            <a:r>
              <a:rPr lang="en-US" sz="2400" dirty="0" smtClean="0"/>
              <a:t>Basin irrigation is commonly used for </a:t>
            </a:r>
            <a:r>
              <a:rPr lang="en-US" sz="2400" b="1" dirty="0" smtClean="0"/>
              <a:t>Rice </a:t>
            </a:r>
            <a:r>
              <a:rPr lang="en-US" sz="2400" dirty="0" smtClean="0"/>
              <a:t>grown on flat lands or in terraces on hillsides. </a:t>
            </a:r>
          </a:p>
          <a:p>
            <a:pPr eaLnBrk="1" hangingPunct="1">
              <a:lnSpc>
                <a:spcPct val="90000"/>
              </a:lnSpc>
              <a:defRPr/>
            </a:pPr>
            <a:r>
              <a:rPr lang="en-US" sz="2400" dirty="0" smtClean="0"/>
              <a:t>Trees can also be grown in basins, where one tree is usually located in the middle of a small basin.</a:t>
            </a:r>
          </a:p>
          <a:p>
            <a:pPr eaLnBrk="1" hangingPunct="1">
              <a:lnSpc>
                <a:spcPct val="90000"/>
              </a:lnSpc>
              <a:defRPr/>
            </a:pPr>
            <a:r>
              <a:rPr lang="en-US" sz="2400" dirty="0" smtClean="0"/>
              <a:t>In general, the basin method is suitable for crops that are unaffected by standing in water for long periods (e.g. 12-24 hours). </a:t>
            </a:r>
          </a:p>
        </p:txBody>
      </p:sp>
      <p:sp>
        <p:nvSpPr>
          <p:cNvPr id="5124" name="Rectangle 4"/>
          <p:cNvSpPr>
            <a:spLocks noChangeArrowheads="1"/>
          </p:cNvSpPr>
          <p:nvPr/>
        </p:nvSpPr>
        <p:spPr bwMode="auto">
          <a:xfrm>
            <a:off x="76200" y="4876800"/>
            <a:ext cx="4343400" cy="1816100"/>
          </a:xfrm>
          <a:prstGeom prst="rect">
            <a:avLst/>
          </a:prstGeom>
          <a:noFill/>
          <a:ln w="9525">
            <a:solidFill>
              <a:schemeClr val="tx1"/>
            </a:solidFill>
            <a:miter lim="800000"/>
            <a:headEnd/>
            <a:tailEnd/>
          </a:ln>
        </p:spPr>
        <p:txBody>
          <a:bodyPr anchor="ctr">
            <a:spAutoFit/>
          </a:bodyPr>
          <a:lstStyle/>
          <a:p>
            <a:r>
              <a:rPr lang="en-US" sz="1400"/>
              <a:t>Other crops which are suited to basin irrigation include:</a:t>
            </a:r>
          </a:p>
          <a:p>
            <a:r>
              <a:rPr lang="en-US" sz="1400"/>
              <a:t>- pastures, e.g. alfalfa, clover;</a:t>
            </a:r>
            <a:br>
              <a:rPr lang="en-US" sz="1400"/>
            </a:br>
            <a:r>
              <a:rPr lang="en-US" sz="1400"/>
              <a:t>- trees, e.g. citrus, banana;</a:t>
            </a:r>
            <a:br>
              <a:rPr lang="en-US" sz="1400"/>
            </a:br>
            <a:r>
              <a:rPr lang="en-US" sz="1400"/>
              <a:t>- crops which are broadcast (sowing by spreading seeds, instead of precision sowing), such as cereals;</a:t>
            </a:r>
            <a:br>
              <a:rPr lang="en-US" sz="1400"/>
            </a:br>
            <a:r>
              <a:rPr lang="en-US" sz="1400"/>
              <a:t>- to some extent row crops such as tobacco.</a:t>
            </a:r>
            <a:br>
              <a:rPr lang="en-US" sz="1400"/>
            </a:br>
            <a:endParaRPr lang="en-US" sz="1400"/>
          </a:p>
        </p:txBody>
      </p:sp>
      <p:sp>
        <p:nvSpPr>
          <p:cNvPr id="5125" name="Rectangle 5"/>
          <p:cNvSpPr>
            <a:spLocks noChangeArrowheads="1"/>
          </p:cNvSpPr>
          <p:nvPr/>
        </p:nvSpPr>
        <p:spPr bwMode="auto">
          <a:xfrm>
            <a:off x="4592638" y="5212774"/>
            <a:ext cx="4551362" cy="1169551"/>
          </a:xfrm>
          <a:prstGeom prst="rect">
            <a:avLst/>
          </a:prstGeom>
          <a:noFill/>
          <a:ln w="9525">
            <a:solidFill>
              <a:schemeClr val="tx1"/>
            </a:solidFill>
            <a:miter lim="800000"/>
            <a:headEnd/>
            <a:tailEnd/>
          </a:ln>
        </p:spPr>
        <p:txBody>
          <a:bodyPr anchor="ctr">
            <a:spAutoFit/>
          </a:bodyPr>
          <a:lstStyle/>
          <a:p>
            <a:pPr eaLnBrk="1" hangingPunct="1"/>
            <a:r>
              <a:rPr lang="en-US" sz="1400" dirty="0"/>
              <a:t>Basin irrigation is generally not suited to crops which cannot stand in wet or waterlogged conditions for periods longer than 24 hours. These are usually root and tuber crops such as potatoes, beet and carrots which require loose, well-drained soils.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Figure-55_ Sprinkler_Moving the lateral"/>
          <p:cNvPicPr>
            <a:picLocks noChangeAspect="1" noChangeArrowheads="1"/>
          </p:cNvPicPr>
          <p:nvPr/>
        </p:nvPicPr>
        <p:blipFill>
          <a:blip r:embed="rId3" cstate="print"/>
          <a:srcRect/>
          <a:stretch>
            <a:fillRect/>
          </a:stretch>
        </p:blipFill>
        <p:spPr bwMode="auto">
          <a:xfrm>
            <a:off x="2362200" y="1193800"/>
            <a:ext cx="4724400" cy="3394075"/>
          </a:xfrm>
          <a:prstGeom prst="rect">
            <a:avLst/>
          </a:prstGeom>
          <a:noFill/>
          <a:ln w="9525">
            <a:noFill/>
            <a:miter lim="800000"/>
            <a:headEnd/>
            <a:tailEnd/>
          </a:ln>
        </p:spPr>
      </p:pic>
      <p:sp>
        <p:nvSpPr>
          <p:cNvPr id="212996" name="Rectangle 4"/>
          <p:cNvSpPr>
            <a:spLocks noChangeArrowheads="1"/>
          </p:cNvSpPr>
          <p:nvPr/>
        </p:nvSpPr>
        <p:spPr bwMode="auto">
          <a:xfrm>
            <a:off x="2743200" y="4800600"/>
            <a:ext cx="1997075" cy="366713"/>
          </a:xfrm>
          <a:prstGeom prst="rect">
            <a:avLst/>
          </a:prstGeom>
          <a:noFill/>
          <a:ln w="9525">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latin typeface="Tahoma" charset="0"/>
              </a:rPr>
              <a:t>Moving the lateral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pPr eaLnBrk="1" hangingPunct="1">
              <a:defRPr/>
            </a:pPr>
            <a:r>
              <a:rPr lang="en-US" smtClean="0"/>
              <a:t>Moving System</a:t>
            </a:r>
          </a:p>
        </p:txBody>
      </p:sp>
      <p:sp>
        <p:nvSpPr>
          <p:cNvPr id="124931" name="Rectangle 3"/>
          <p:cNvSpPr>
            <a:spLocks noGrp="1" noChangeArrowheads="1"/>
          </p:cNvSpPr>
          <p:nvPr>
            <p:ph type="body" idx="1"/>
          </p:nvPr>
        </p:nvSpPr>
        <p:spPr>
          <a:xfrm>
            <a:off x="457200" y="1600200"/>
            <a:ext cx="8229600" cy="4114800"/>
          </a:xfrm>
        </p:spPr>
        <p:txBody>
          <a:bodyPr/>
          <a:lstStyle/>
          <a:p>
            <a:pPr eaLnBrk="1" hangingPunct="1">
              <a:lnSpc>
                <a:spcPct val="90000"/>
              </a:lnSpc>
              <a:defRPr/>
            </a:pPr>
            <a:endParaRPr lang="en-US" sz="2800" smtClean="0"/>
          </a:p>
          <a:p>
            <a:pPr eaLnBrk="1" hangingPunct="1">
              <a:lnSpc>
                <a:spcPct val="90000"/>
              </a:lnSpc>
              <a:defRPr/>
            </a:pPr>
            <a:r>
              <a:rPr lang="en-US" sz="2800" smtClean="0"/>
              <a:t>Another system which does not need a large labour force is the drag-hose sprinkler system. </a:t>
            </a:r>
          </a:p>
          <a:p>
            <a:pPr lvl="1" eaLnBrk="1" hangingPunct="1">
              <a:lnSpc>
                <a:spcPct val="90000"/>
              </a:lnSpc>
              <a:defRPr/>
            </a:pPr>
            <a:r>
              <a:rPr lang="en-US" sz="2400" smtClean="0"/>
              <a:t>Main and laterals are buried PVC pipes: One lateral covers three positions. </a:t>
            </a:r>
          </a:p>
          <a:p>
            <a:pPr lvl="1" eaLnBrk="1" hangingPunct="1">
              <a:lnSpc>
                <a:spcPct val="90000"/>
              </a:lnSpc>
              <a:defRPr/>
            </a:pPr>
            <a:r>
              <a:rPr lang="en-US" sz="2400" smtClean="0"/>
              <a:t>Less numbers of buried laterals would be needed. </a:t>
            </a:r>
          </a:p>
          <a:p>
            <a:pPr lvl="1" eaLnBrk="1" hangingPunct="1">
              <a:lnSpc>
                <a:spcPct val="90000"/>
              </a:lnSpc>
              <a:defRPr/>
            </a:pPr>
            <a:r>
              <a:rPr lang="en-US" sz="2400" smtClean="0"/>
              <a:t>Sprinklers on Risers carried by Skids are attached to the laterals through hoses (similar to garden sprinklers). </a:t>
            </a:r>
          </a:p>
          <a:p>
            <a:pPr lvl="1" eaLnBrk="1" hangingPunct="1">
              <a:lnSpc>
                <a:spcPct val="90000"/>
              </a:lnSpc>
              <a:defRPr/>
            </a:pPr>
            <a:r>
              <a:rPr lang="en-US" sz="2400" smtClean="0"/>
              <a:t>Only the skid with the sprinkler (rather the laterals) has to be moved from one position to another, which is an easy task.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endParaRPr lang="en-US"/>
          </a:p>
        </p:txBody>
      </p:sp>
      <p:pic>
        <p:nvPicPr>
          <p:cNvPr id="33795" name="Picture 2"/>
          <p:cNvPicPr>
            <a:picLocks noChangeAspect="1" noChangeArrowheads="1"/>
          </p:cNvPicPr>
          <p:nvPr/>
        </p:nvPicPr>
        <p:blipFill>
          <a:blip r:embed="rId2" cstate="print"/>
          <a:srcRect/>
          <a:stretch>
            <a:fillRect/>
          </a:stretch>
        </p:blipFill>
        <p:spPr bwMode="auto">
          <a:xfrm>
            <a:off x="0" y="0"/>
            <a:ext cx="9190038"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Problem</a:t>
            </a:r>
          </a:p>
        </p:txBody>
      </p:sp>
      <p:sp>
        <p:nvSpPr>
          <p:cNvPr id="128003" name="Rectangle 3"/>
          <p:cNvSpPr>
            <a:spLocks noGrp="1" noChangeArrowheads="1"/>
          </p:cNvSpPr>
          <p:nvPr>
            <p:ph type="body" idx="1"/>
          </p:nvPr>
        </p:nvSpPr>
        <p:spPr/>
        <p:txBody>
          <a:bodyPr/>
          <a:lstStyle/>
          <a:p>
            <a:pPr eaLnBrk="1" hangingPunct="1">
              <a:defRPr/>
            </a:pPr>
            <a:r>
              <a:rPr lang="en-US" sz="2800" smtClean="0"/>
              <a:t>The large labour force needed to move the pipes and sprinklers around the field.</a:t>
            </a:r>
          </a:p>
          <a:p>
            <a:pPr eaLnBrk="1" hangingPunct="1">
              <a:defRPr/>
            </a:pPr>
            <a:r>
              <a:rPr lang="en-US" sz="2800" smtClean="0"/>
              <a:t>In some places such labour may not be available and may also be costly. </a:t>
            </a:r>
          </a:p>
          <a:p>
            <a:pPr eaLnBrk="1" hangingPunct="1">
              <a:defRPr/>
            </a:pPr>
            <a:r>
              <a:rPr lang="en-US" sz="2800" smtClean="0"/>
              <a:t>To overcome this problem many mobile systems have been developed such as the hose reel raingun and the centre pivot.</a:t>
            </a:r>
          </a:p>
          <a:p>
            <a:pPr eaLnBrk="1" hangingPunct="1">
              <a:defRPr/>
            </a:pPr>
            <a:endParaRPr lang="en-US" sz="28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Figure-56_An example of sophisticated Sprinkler system"/>
          <p:cNvPicPr>
            <a:picLocks noChangeAspect="1" noChangeArrowheads="1"/>
          </p:cNvPicPr>
          <p:nvPr/>
        </p:nvPicPr>
        <p:blipFill>
          <a:blip r:embed="rId3" cstate="print"/>
          <a:srcRect/>
          <a:stretch>
            <a:fillRect/>
          </a:stretch>
        </p:blipFill>
        <p:spPr bwMode="auto">
          <a:xfrm>
            <a:off x="1295400" y="1938338"/>
            <a:ext cx="6248400" cy="4157662"/>
          </a:xfrm>
          <a:prstGeom prst="rect">
            <a:avLst/>
          </a:prstGeom>
          <a:noFill/>
          <a:ln w="9525">
            <a:noFill/>
            <a:miter lim="800000"/>
            <a:headEnd/>
            <a:tailEnd/>
          </a:ln>
        </p:spPr>
      </p:pic>
      <p:sp>
        <p:nvSpPr>
          <p:cNvPr id="35843" name="Rectangle 7"/>
          <p:cNvSpPr>
            <a:spLocks noChangeArrowheads="1"/>
          </p:cNvSpPr>
          <p:nvPr/>
        </p:nvSpPr>
        <p:spPr bwMode="auto">
          <a:xfrm>
            <a:off x="1295400" y="1295400"/>
            <a:ext cx="3276600" cy="641350"/>
          </a:xfrm>
          <a:prstGeom prst="rect">
            <a:avLst/>
          </a:prstGeom>
          <a:noFill/>
          <a:ln w="9525">
            <a:noFill/>
            <a:miter lim="800000"/>
            <a:headEnd/>
            <a:tailEnd/>
          </a:ln>
        </p:spPr>
        <p:txBody>
          <a:bodyPr>
            <a:spAutoFit/>
          </a:bodyPr>
          <a:lstStyle/>
          <a:p>
            <a:r>
              <a:rPr lang="en-US"/>
              <a:t>An example of sophisticated Sprinkler system</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smtClean="0"/>
              <a:t>Operating Sprinkler Systems</a:t>
            </a:r>
          </a:p>
        </p:txBody>
      </p:sp>
      <p:sp>
        <p:nvSpPr>
          <p:cNvPr id="123907" name="Rectangle 3"/>
          <p:cNvSpPr>
            <a:spLocks noGrp="1" noChangeArrowheads="1"/>
          </p:cNvSpPr>
          <p:nvPr>
            <p:ph type="body" idx="1"/>
          </p:nvPr>
        </p:nvSpPr>
        <p:spPr/>
        <p:txBody>
          <a:bodyPr/>
          <a:lstStyle/>
          <a:p>
            <a:pPr eaLnBrk="1" hangingPunct="1">
              <a:lnSpc>
                <a:spcPct val="80000"/>
              </a:lnSpc>
              <a:defRPr/>
            </a:pPr>
            <a:r>
              <a:rPr lang="en-US" sz="2000" smtClean="0"/>
              <a:t>The main objective of a sprinkler system is to apply water as uniformly as possible to fill the root zone of the crop with water. </a:t>
            </a:r>
          </a:p>
          <a:p>
            <a:pPr eaLnBrk="1" hangingPunct="1">
              <a:lnSpc>
                <a:spcPct val="80000"/>
              </a:lnSpc>
              <a:defRPr/>
            </a:pPr>
            <a:endParaRPr lang="en-US" sz="2000" smtClean="0"/>
          </a:p>
          <a:p>
            <a:pPr eaLnBrk="1" hangingPunct="1">
              <a:lnSpc>
                <a:spcPct val="80000"/>
              </a:lnSpc>
              <a:defRPr/>
            </a:pPr>
            <a:r>
              <a:rPr lang="en-US" sz="2000" b="1" smtClean="0"/>
              <a:t>Wetting patterns</a:t>
            </a:r>
          </a:p>
          <a:p>
            <a:pPr eaLnBrk="1" hangingPunct="1">
              <a:lnSpc>
                <a:spcPct val="80000"/>
              </a:lnSpc>
              <a:defRPr/>
            </a:pPr>
            <a:r>
              <a:rPr lang="en-US" sz="2000" smtClean="0"/>
              <a:t>The wetting pattern from a single rotary sprinkler is not very uniform. Normally the area wetted is circular (see topview). </a:t>
            </a:r>
          </a:p>
          <a:p>
            <a:pPr eaLnBrk="1" hangingPunct="1">
              <a:lnSpc>
                <a:spcPct val="80000"/>
              </a:lnSpc>
              <a:defRPr/>
            </a:pPr>
            <a:r>
              <a:rPr lang="en-US" sz="2000" smtClean="0"/>
              <a:t>The heaviest wetting is close to the sprinkler (see sideview). </a:t>
            </a:r>
          </a:p>
          <a:p>
            <a:pPr eaLnBrk="1" hangingPunct="1">
              <a:lnSpc>
                <a:spcPct val="80000"/>
              </a:lnSpc>
              <a:defRPr/>
            </a:pPr>
            <a:r>
              <a:rPr lang="en-US" sz="2000" smtClean="0"/>
              <a:t>For good uniformity several sprinklers must be operated close together so that their patterns overlap. </a:t>
            </a:r>
          </a:p>
          <a:p>
            <a:pPr eaLnBrk="1" hangingPunct="1">
              <a:lnSpc>
                <a:spcPct val="80000"/>
              </a:lnSpc>
              <a:defRPr/>
            </a:pPr>
            <a:r>
              <a:rPr lang="en-US" sz="2000" smtClean="0"/>
              <a:t>For good uniformity the </a:t>
            </a:r>
            <a:r>
              <a:rPr lang="en-US" sz="2000" b="1" smtClean="0"/>
              <a:t>overlap should be at least 65% </a:t>
            </a:r>
            <a:r>
              <a:rPr lang="en-US" sz="2000" smtClean="0"/>
              <a:t>of the wetted diameter. This determines the maximum spacing between sprinklers.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eaLnBrk="1" hangingPunct="1">
              <a:defRPr/>
            </a:pPr>
            <a:r>
              <a:rPr lang="en-US" smtClean="0"/>
              <a:t>Wetting pattern</a:t>
            </a:r>
          </a:p>
        </p:txBody>
      </p:sp>
      <p:pic>
        <p:nvPicPr>
          <p:cNvPr id="38915" name="Picture 3" descr="s8684e1d"/>
          <p:cNvPicPr>
            <a:picLocks noChangeAspect="1" noChangeArrowheads="1"/>
          </p:cNvPicPr>
          <p:nvPr/>
        </p:nvPicPr>
        <p:blipFill>
          <a:blip r:embed="rId3" cstate="print"/>
          <a:srcRect/>
          <a:stretch>
            <a:fillRect/>
          </a:stretch>
        </p:blipFill>
        <p:spPr bwMode="auto">
          <a:xfrm>
            <a:off x="2247900" y="5257800"/>
            <a:ext cx="4648200" cy="847725"/>
          </a:xfrm>
          <a:prstGeom prst="rect">
            <a:avLst/>
          </a:prstGeom>
          <a:noFill/>
          <a:ln w="9525">
            <a:noFill/>
            <a:miter lim="800000"/>
            <a:headEnd/>
            <a:tailEnd/>
          </a:ln>
        </p:spPr>
      </p:pic>
      <p:pic>
        <p:nvPicPr>
          <p:cNvPr id="38916" name="Picture 4" descr="s8684e1c"/>
          <p:cNvPicPr>
            <a:picLocks noChangeAspect="1" noChangeArrowheads="1"/>
          </p:cNvPicPr>
          <p:nvPr/>
        </p:nvPicPr>
        <p:blipFill>
          <a:blip r:embed="rId4" cstate="print"/>
          <a:srcRect/>
          <a:stretch>
            <a:fillRect/>
          </a:stretch>
        </p:blipFill>
        <p:spPr bwMode="auto">
          <a:xfrm>
            <a:off x="2286000" y="1447800"/>
            <a:ext cx="4648200" cy="3448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pPr eaLnBrk="1" hangingPunct="1">
              <a:defRPr/>
            </a:pPr>
            <a:r>
              <a:rPr lang="en-US" smtClean="0"/>
              <a:t>Overlapping for proper wetting</a:t>
            </a:r>
          </a:p>
        </p:txBody>
      </p:sp>
      <p:pic>
        <p:nvPicPr>
          <p:cNvPr id="39939" name="Picture 4" descr="Figure-58_Sprinkler Side view"/>
          <p:cNvPicPr>
            <a:picLocks noChangeAspect="1" noChangeArrowheads="1"/>
          </p:cNvPicPr>
          <p:nvPr/>
        </p:nvPicPr>
        <p:blipFill>
          <a:blip r:embed="rId3" cstate="print"/>
          <a:srcRect/>
          <a:stretch>
            <a:fillRect/>
          </a:stretch>
        </p:blipFill>
        <p:spPr bwMode="auto">
          <a:xfrm>
            <a:off x="533400" y="4876800"/>
            <a:ext cx="8258175" cy="1381125"/>
          </a:xfrm>
          <a:prstGeom prst="rect">
            <a:avLst/>
          </a:prstGeom>
          <a:noFill/>
          <a:ln w="9525">
            <a:noFill/>
            <a:miter lim="800000"/>
            <a:headEnd/>
            <a:tailEnd/>
          </a:ln>
        </p:spPr>
      </p:pic>
      <p:pic>
        <p:nvPicPr>
          <p:cNvPr id="39940" name="Picture 5" descr="Figure-58_Sprinkler top view"/>
          <p:cNvPicPr>
            <a:picLocks noChangeAspect="1" noChangeArrowheads="1"/>
          </p:cNvPicPr>
          <p:nvPr/>
        </p:nvPicPr>
        <p:blipFill>
          <a:blip r:embed="rId4" cstate="print"/>
          <a:srcRect/>
          <a:stretch>
            <a:fillRect/>
          </a:stretch>
        </p:blipFill>
        <p:spPr bwMode="auto">
          <a:xfrm>
            <a:off x="533400" y="1600200"/>
            <a:ext cx="8229600" cy="3038475"/>
          </a:xfrm>
          <a:prstGeom prst="rect">
            <a:avLst/>
          </a:prstGeom>
          <a:noFill/>
          <a:ln w="9525">
            <a:noFill/>
            <a:miter lim="800000"/>
            <a:headEnd/>
            <a:tailEnd/>
          </a:ln>
        </p:spPr>
      </p:pic>
      <p:sp>
        <p:nvSpPr>
          <p:cNvPr id="39941" name="Text Box 6"/>
          <p:cNvSpPr txBox="1">
            <a:spLocks noChangeArrowheads="1"/>
          </p:cNvSpPr>
          <p:nvPr/>
        </p:nvSpPr>
        <p:spPr bwMode="auto">
          <a:xfrm>
            <a:off x="1355725" y="6356350"/>
            <a:ext cx="3527425" cy="366713"/>
          </a:xfrm>
          <a:prstGeom prst="rect">
            <a:avLst/>
          </a:prstGeom>
          <a:noFill/>
          <a:ln w="9525">
            <a:noFill/>
            <a:miter lim="800000"/>
            <a:headEnd/>
            <a:tailEnd/>
          </a:ln>
        </p:spPr>
        <p:txBody>
          <a:bodyPr wrap="none">
            <a:spAutoFit/>
          </a:bodyPr>
          <a:lstStyle/>
          <a:p>
            <a:r>
              <a:rPr lang="en-US"/>
              <a:t>Should be &gt;65% of the diameter</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smtClean="0"/>
              <a:t>Wind and Pressure Losses</a:t>
            </a:r>
          </a:p>
        </p:txBody>
      </p:sp>
      <p:sp>
        <p:nvSpPr>
          <p:cNvPr id="122883" name="Rectangle 3"/>
          <p:cNvSpPr>
            <a:spLocks noGrp="1" noChangeArrowheads="1"/>
          </p:cNvSpPr>
          <p:nvPr>
            <p:ph type="body" idx="1"/>
          </p:nvPr>
        </p:nvSpPr>
        <p:spPr>
          <a:xfrm>
            <a:off x="457200" y="1752600"/>
            <a:ext cx="8382000" cy="4495800"/>
          </a:xfrm>
        </p:spPr>
        <p:txBody>
          <a:bodyPr/>
          <a:lstStyle/>
          <a:p>
            <a:pPr eaLnBrk="1" hangingPunct="1">
              <a:lnSpc>
                <a:spcPct val="80000"/>
              </a:lnSpc>
              <a:defRPr/>
            </a:pPr>
            <a:r>
              <a:rPr lang="en-US" sz="2000" smtClean="0"/>
              <a:t>The uniformity of sprinkler applications can be affected by wind and water pressure. </a:t>
            </a:r>
          </a:p>
          <a:p>
            <a:pPr eaLnBrk="1" hangingPunct="1">
              <a:lnSpc>
                <a:spcPct val="80000"/>
              </a:lnSpc>
              <a:defRPr/>
            </a:pPr>
            <a:r>
              <a:rPr lang="en-US" sz="2000" smtClean="0"/>
              <a:t>Spray from sprinklers is easily blown about by even a gentle breeze and this can seriously reduce uniformity. To reduce the effects of wind the sprinklers can be positioned more closely together. </a:t>
            </a:r>
          </a:p>
          <a:p>
            <a:pPr eaLnBrk="1" hangingPunct="1">
              <a:lnSpc>
                <a:spcPct val="80000"/>
              </a:lnSpc>
              <a:buFont typeface="Wingdings" pitchFamily="2" charset="2"/>
              <a:buNone/>
              <a:defRPr/>
            </a:pPr>
            <a:endParaRPr lang="en-US" sz="2000" smtClean="0"/>
          </a:p>
          <a:p>
            <a:pPr eaLnBrk="1" hangingPunct="1">
              <a:lnSpc>
                <a:spcPct val="80000"/>
              </a:lnSpc>
              <a:defRPr/>
            </a:pPr>
            <a:r>
              <a:rPr lang="en-US" sz="2000" smtClean="0"/>
              <a:t>Sprinklers will only work well at the right operating pressure recommended by the manufacturer. If the pressure is above or below this then the distribution will be affected. </a:t>
            </a:r>
          </a:p>
          <a:p>
            <a:pPr lvl="1" eaLnBrk="1" hangingPunct="1">
              <a:lnSpc>
                <a:spcPct val="80000"/>
              </a:lnSpc>
              <a:defRPr/>
            </a:pPr>
            <a:r>
              <a:rPr lang="en-US" sz="1800" smtClean="0"/>
              <a:t>The most common problem is when the pressure is too low. This happens when pumps and pipes wear. </a:t>
            </a:r>
          </a:p>
          <a:p>
            <a:pPr lvl="1" eaLnBrk="1" hangingPunct="1">
              <a:lnSpc>
                <a:spcPct val="80000"/>
              </a:lnSpc>
              <a:defRPr/>
            </a:pPr>
            <a:r>
              <a:rPr lang="en-US" sz="1800" smtClean="0"/>
              <a:t>Friction increases and so pressure at the sprinkler reduces. </a:t>
            </a:r>
          </a:p>
          <a:p>
            <a:pPr lvl="1" eaLnBrk="1" hangingPunct="1">
              <a:lnSpc>
                <a:spcPct val="80000"/>
              </a:lnSpc>
              <a:defRPr/>
            </a:pPr>
            <a:r>
              <a:rPr lang="en-US" sz="1800" smtClean="0"/>
              <a:t>The result is that the water jet does not break up and all the water tends to fall in one area towards the outside of the wetted circle. </a:t>
            </a:r>
          </a:p>
          <a:p>
            <a:pPr lvl="1" eaLnBrk="1" hangingPunct="1">
              <a:lnSpc>
                <a:spcPct val="80000"/>
              </a:lnSpc>
              <a:defRPr/>
            </a:pPr>
            <a:r>
              <a:rPr lang="en-US" sz="1800" smtClean="0"/>
              <a:t>If the pressure is too high then the distribution will also be poor. A fine spray develops which falls close to the sprinkler.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eaLnBrk="1" hangingPunct="1">
              <a:defRPr/>
            </a:pPr>
            <a:r>
              <a:rPr lang="en-US" smtClean="0"/>
              <a:t>Application Rate</a:t>
            </a:r>
          </a:p>
        </p:txBody>
      </p:sp>
      <p:sp>
        <p:nvSpPr>
          <p:cNvPr id="134147" name="Rectangle 3"/>
          <p:cNvSpPr>
            <a:spLocks noGrp="1" noChangeArrowheads="1"/>
          </p:cNvSpPr>
          <p:nvPr>
            <p:ph type="body" idx="1"/>
          </p:nvPr>
        </p:nvSpPr>
        <p:spPr/>
        <p:txBody>
          <a:bodyPr/>
          <a:lstStyle/>
          <a:p>
            <a:pPr eaLnBrk="1" hangingPunct="1">
              <a:lnSpc>
                <a:spcPct val="90000"/>
              </a:lnSpc>
              <a:defRPr/>
            </a:pPr>
            <a:r>
              <a:rPr lang="en-US" sz="2400" smtClean="0"/>
              <a:t>This is the average rate at which water is sprayed onto the crops and is measured in mm/hour (or inches/hr).</a:t>
            </a:r>
          </a:p>
          <a:p>
            <a:pPr eaLnBrk="1" hangingPunct="1">
              <a:lnSpc>
                <a:spcPct val="90000"/>
              </a:lnSpc>
              <a:defRPr/>
            </a:pPr>
            <a:r>
              <a:rPr lang="en-US" sz="2400" smtClean="0"/>
              <a:t>The application rate depends on </a:t>
            </a:r>
          </a:p>
          <a:p>
            <a:pPr lvl="1" eaLnBrk="1" hangingPunct="1">
              <a:lnSpc>
                <a:spcPct val="90000"/>
              </a:lnSpc>
              <a:defRPr/>
            </a:pPr>
            <a:r>
              <a:rPr lang="en-US" sz="2000" smtClean="0"/>
              <a:t>the size of sprinkler nozzles, </a:t>
            </a:r>
          </a:p>
          <a:p>
            <a:pPr lvl="1" eaLnBrk="1" hangingPunct="1">
              <a:lnSpc>
                <a:spcPct val="90000"/>
              </a:lnSpc>
              <a:defRPr/>
            </a:pPr>
            <a:r>
              <a:rPr lang="en-US" sz="2000" smtClean="0"/>
              <a:t>the operating pressure and </a:t>
            </a:r>
          </a:p>
          <a:p>
            <a:pPr lvl="1" eaLnBrk="1" hangingPunct="1">
              <a:lnSpc>
                <a:spcPct val="90000"/>
              </a:lnSpc>
              <a:defRPr/>
            </a:pPr>
            <a:r>
              <a:rPr lang="en-US" sz="2000" smtClean="0"/>
              <a:t>the distance between sprinklers. </a:t>
            </a:r>
          </a:p>
          <a:p>
            <a:pPr eaLnBrk="1" hangingPunct="1">
              <a:lnSpc>
                <a:spcPct val="90000"/>
              </a:lnSpc>
              <a:defRPr/>
            </a:pPr>
            <a:r>
              <a:rPr lang="en-US" sz="2400" smtClean="0"/>
              <a:t>When selecting a sprinkler system it is important to make sure that the average application rate is less than the basic infiltration rate of the soil. In this way all the water applied will be readily absorbed by the soil and there should be no runoff.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defRPr/>
            </a:pPr>
            <a:r>
              <a:rPr lang="en-US" smtClean="0"/>
              <a:t>Basin Irrigation</a:t>
            </a:r>
          </a:p>
        </p:txBody>
      </p:sp>
      <p:pic>
        <p:nvPicPr>
          <p:cNvPr id="6147" name="Picture 4" descr="Figure-67_Basin irrigation is Easy"/>
          <p:cNvPicPr>
            <a:picLocks noChangeAspect="1" noChangeArrowheads="1"/>
          </p:cNvPicPr>
          <p:nvPr/>
        </p:nvPicPr>
        <p:blipFill>
          <a:blip r:embed="rId3" cstate="print"/>
          <a:srcRect/>
          <a:stretch>
            <a:fillRect/>
          </a:stretch>
        </p:blipFill>
        <p:spPr bwMode="auto">
          <a:xfrm>
            <a:off x="4800600" y="3886200"/>
            <a:ext cx="4035425" cy="2871788"/>
          </a:xfrm>
          <a:prstGeom prst="rect">
            <a:avLst/>
          </a:prstGeom>
          <a:noFill/>
          <a:ln w="9525">
            <a:noFill/>
            <a:miter lim="800000"/>
            <a:headEnd/>
            <a:tailEnd/>
          </a:ln>
        </p:spPr>
      </p:pic>
      <p:pic>
        <p:nvPicPr>
          <p:cNvPr id="6148" name="Picture 7" descr="Figure-7_Basin Irrigation_Paddy Transplant"/>
          <p:cNvPicPr>
            <a:picLocks noChangeAspect="1" noChangeArrowheads="1"/>
          </p:cNvPicPr>
          <p:nvPr/>
        </p:nvPicPr>
        <p:blipFill>
          <a:blip r:embed="rId4" cstate="print"/>
          <a:srcRect/>
          <a:stretch>
            <a:fillRect/>
          </a:stretch>
        </p:blipFill>
        <p:spPr bwMode="auto">
          <a:xfrm>
            <a:off x="304800" y="1981200"/>
            <a:ext cx="4038600" cy="2871788"/>
          </a:xfrm>
          <a:prstGeom prst="rect">
            <a:avLst/>
          </a:prstGeom>
          <a:noFill/>
          <a:ln w="9525">
            <a:noFill/>
            <a:miter lim="800000"/>
            <a:headEnd/>
            <a:tailEnd/>
          </a:ln>
        </p:spPr>
      </p:pic>
      <p:sp>
        <p:nvSpPr>
          <p:cNvPr id="6149" name="Text Box 10"/>
          <p:cNvSpPr txBox="1">
            <a:spLocks noChangeArrowheads="1"/>
          </p:cNvSpPr>
          <p:nvPr/>
        </p:nvSpPr>
        <p:spPr bwMode="auto">
          <a:xfrm>
            <a:off x="365125" y="4908550"/>
            <a:ext cx="1990725" cy="366713"/>
          </a:xfrm>
          <a:prstGeom prst="rect">
            <a:avLst/>
          </a:prstGeom>
          <a:noFill/>
          <a:ln w="9525">
            <a:noFill/>
            <a:miter lim="800000"/>
            <a:headEnd/>
            <a:tailEnd/>
          </a:ln>
        </p:spPr>
        <p:txBody>
          <a:bodyPr wrap="none">
            <a:spAutoFit/>
          </a:bodyPr>
          <a:lstStyle/>
          <a:p>
            <a:r>
              <a:rPr lang="en-US"/>
              <a:t>Transplanting rice</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a:lstStyle/>
          <a:p>
            <a:pPr eaLnBrk="1" hangingPunct="1">
              <a:defRPr/>
            </a:pPr>
            <a:r>
              <a:rPr lang="en-US" smtClean="0"/>
              <a:t>Sprinkler drop size</a:t>
            </a:r>
          </a:p>
        </p:txBody>
      </p:sp>
      <p:sp>
        <p:nvSpPr>
          <p:cNvPr id="133123" name="Rectangle 3"/>
          <p:cNvSpPr>
            <a:spLocks noGrp="1" noChangeArrowheads="1"/>
          </p:cNvSpPr>
          <p:nvPr>
            <p:ph type="body" idx="1"/>
          </p:nvPr>
        </p:nvSpPr>
        <p:spPr/>
        <p:txBody>
          <a:bodyPr/>
          <a:lstStyle/>
          <a:p>
            <a:pPr eaLnBrk="1" hangingPunct="1">
              <a:lnSpc>
                <a:spcPct val="80000"/>
              </a:lnSpc>
              <a:defRPr/>
            </a:pPr>
            <a:r>
              <a:rPr lang="en-US" sz="2000" smtClean="0"/>
              <a:t>As water sprays from a sprinkler it breaks up into small drops between 0.5 and 4.0 mm in size. </a:t>
            </a:r>
          </a:p>
          <a:p>
            <a:pPr eaLnBrk="1" hangingPunct="1">
              <a:lnSpc>
                <a:spcPct val="80000"/>
              </a:lnSpc>
              <a:defRPr/>
            </a:pPr>
            <a:r>
              <a:rPr lang="en-US" sz="2000" smtClean="0"/>
              <a:t>The small drops fall close to the sprinkler whereas the larger ones fall close to the edge of the wetted circle.</a:t>
            </a:r>
          </a:p>
          <a:p>
            <a:pPr eaLnBrk="1" hangingPunct="1">
              <a:lnSpc>
                <a:spcPct val="80000"/>
              </a:lnSpc>
              <a:defRPr/>
            </a:pPr>
            <a:r>
              <a:rPr lang="en-US" sz="2000" smtClean="0"/>
              <a:t>Large drops can damage delicate crops and soils and so in such conditions it is best to use the smaller sprinklers. </a:t>
            </a:r>
          </a:p>
          <a:p>
            <a:pPr eaLnBrk="1" hangingPunct="1">
              <a:lnSpc>
                <a:spcPct val="80000"/>
              </a:lnSpc>
              <a:defRPr/>
            </a:pPr>
            <a:endParaRPr lang="en-US" sz="2000" smtClean="0"/>
          </a:p>
          <a:p>
            <a:pPr eaLnBrk="1" hangingPunct="1">
              <a:lnSpc>
                <a:spcPct val="80000"/>
              </a:lnSpc>
              <a:defRPr/>
            </a:pPr>
            <a:r>
              <a:rPr lang="en-US" sz="2000" smtClean="0"/>
              <a:t>Drop size is also controlled by pressure and nozzle size.</a:t>
            </a:r>
          </a:p>
          <a:p>
            <a:pPr eaLnBrk="1" hangingPunct="1">
              <a:lnSpc>
                <a:spcPct val="80000"/>
              </a:lnSpc>
              <a:defRPr/>
            </a:pPr>
            <a:r>
              <a:rPr lang="en-US" sz="2000" smtClean="0"/>
              <a:t>When the pressure is low, drops tend to be much larger as the water jet does not break up easily. </a:t>
            </a:r>
          </a:p>
          <a:p>
            <a:pPr eaLnBrk="1" hangingPunct="1">
              <a:lnSpc>
                <a:spcPct val="80000"/>
              </a:lnSpc>
              <a:defRPr/>
            </a:pPr>
            <a:r>
              <a:rPr lang="en-US" sz="2000" smtClean="0"/>
              <a:t>So to avoid crop and soil damage use small diameter nozzles operating at or above the normal recommended operating pressure. </a:t>
            </a:r>
          </a:p>
          <a:p>
            <a:pPr eaLnBrk="1" hangingPunct="1">
              <a:lnSpc>
                <a:spcPct val="80000"/>
              </a:lnSpc>
              <a:defRPr/>
            </a:pPr>
            <a:endParaRPr lang="en-US" sz="2000" smtClean="0"/>
          </a:p>
          <a:p>
            <a:pPr eaLnBrk="1" hangingPunct="1">
              <a:lnSpc>
                <a:spcPct val="80000"/>
              </a:lnSpc>
              <a:defRPr/>
            </a:pPr>
            <a:endParaRPr lang="en-US" sz="2000" smtClean="0"/>
          </a:p>
          <a:p>
            <a:pPr eaLnBrk="1" hangingPunct="1">
              <a:lnSpc>
                <a:spcPct val="80000"/>
              </a:lnSpc>
              <a:defRPr/>
            </a:pPr>
            <a:endParaRPr lang="en-US" sz="200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76200"/>
            <a:ext cx="8229600" cy="1371600"/>
          </a:xfrm>
        </p:spPr>
        <p:txBody>
          <a:bodyPr/>
          <a:lstStyle/>
          <a:p>
            <a:pPr eaLnBrk="1" hangingPunct="1">
              <a:defRPr/>
            </a:pPr>
            <a:r>
              <a:rPr lang="en-US" sz="4000" smtClean="0"/>
              <a:t>Sprinkler Irrigation System: Nozzels</a:t>
            </a:r>
          </a:p>
        </p:txBody>
      </p:sp>
      <p:pic>
        <p:nvPicPr>
          <p:cNvPr id="44035" name="Picture 3" descr="sprinkler"/>
          <p:cNvPicPr>
            <a:picLocks noChangeAspect="1" noChangeArrowheads="1"/>
          </p:cNvPicPr>
          <p:nvPr/>
        </p:nvPicPr>
        <p:blipFill>
          <a:blip r:embed="rId3" cstate="print"/>
          <a:srcRect/>
          <a:stretch>
            <a:fillRect/>
          </a:stretch>
        </p:blipFill>
        <p:spPr bwMode="auto">
          <a:xfrm>
            <a:off x="1828800" y="1371600"/>
            <a:ext cx="5295900" cy="5157788"/>
          </a:xfrm>
          <a:prstGeom prst="rect">
            <a:avLst/>
          </a:prstGeom>
          <a:noFill/>
          <a:ln w="9525">
            <a:noFill/>
            <a:miter lim="800000"/>
            <a:headEnd/>
            <a:tailEnd/>
          </a:ln>
        </p:spPr>
      </p:pic>
      <p:sp>
        <p:nvSpPr>
          <p:cNvPr id="44036" name="Rectangle 4"/>
          <p:cNvSpPr>
            <a:spLocks noChangeArrowheads="1"/>
          </p:cNvSpPr>
          <p:nvPr/>
        </p:nvSpPr>
        <p:spPr bwMode="auto">
          <a:xfrm>
            <a:off x="4876800" y="6491288"/>
            <a:ext cx="4259263" cy="366712"/>
          </a:xfrm>
          <a:prstGeom prst="rect">
            <a:avLst/>
          </a:prstGeom>
          <a:noFill/>
          <a:ln w="9525">
            <a:noFill/>
            <a:miter lim="800000"/>
            <a:headEnd/>
            <a:tailEnd/>
          </a:ln>
        </p:spPr>
        <p:txBody>
          <a:bodyPr wrap="none">
            <a:spAutoFit/>
          </a:bodyPr>
          <a:lstStyle/>
          <a:p>
            <a:r>
              <a:rPr lang="en-US"/>
              <a:t>Ref: http://dahd.nic.in/census/impd.htm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defRPr/>
            </a:pPr>
            <a:r>
              <a:rPr lang="en-US" smtClean="0"/>
              <a:t>Sprinkler design Problem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ChangeArrowheads="1"/>
          </p:cNvSpPr>
          <p:nvPr/>
        </p:nvSpPr>
        <p:spPr bwMode="auto">
          <a:xfrm>
            <a:off x="1103313" y="6262688"/>
            <a:ext cx="6937375" cy="366712"/>
          </a:xfrm>
          <a:prstGeom prst="rect">
            <a:avLst/>
          </a:prstGeom>
          <a:noFill/>
          <a:ln w="9525">
            <a:noFill/>
            <a:miter lim="800000"/>
            <a:headEnd/>
            <a:tailEnd/>
          </a:ln>
        </p:spPr>
        <p:txBody>
          <a:bodyPr wrap="none">
            <a:spAutoFit/>
          </a:bodyPr>
          <a:lstStyle/>
          <a:p>
            <a:r>
              <a:rPr lang="en-US"/>
              <a:t>http://www.icarda.org/ICARDA_photogallery/Water-use/BRO-8.jpg</a:t>
            </a:r>
          </a:p>
        </p:txBody>
      </p:sp>
      <p:pic>
        <p:nvPicPr>
          <p:cNvPr id="46083" name="Picture 4" descr="BRO-8"/>
          <p:cNvPicPr>
            <a:picLocks noChangeAspect="1" noChangeArrowheads="1"/>
          </p:cNvPicPr>
          <p:nvPr/>
        </p:nvPicPr>
        <p:blipFill>
          <a:blip r:embed="rId3" cstate="print"/>
          <a:srcRect/>
          <a:stretch>
            <a:fillRect/>
          </a:stretch>
        </p:blipFill>
        <p:spPr bwMode="auto">
          <a:xfrm>
            <a:off x="1524000" y="2209800"/>
            <a:ext cx="5715000" cy="3775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smtClean="0"/>
              <a:t>Drip Irrigation</a:t>
            </a:r>
          </a:p>
        </p:txBody>
      </p:sp>
      <p:sp>
        <p:nvSpPr>
          <p:cNvPr id="109571" name="Rectangle 3"/>
          <p:cNvSpPr>
            <a:spLocks noGrp="1" noChangeArrowheads="1"/>
          </p:cNvSpPr>
          <p:nvPr>
            <p:ph type="body" idx="1"/>
          </p:nvPr>
        </p:nvSpPr>
        <p:spPr/>
        <p:txBody>
          <a:bodyPr/>
          <a:lstStyle/>
          <a:p>
            <a:pPr eaLnBrk="1" hangingPunct="1">
              <a:lnSpc>
                <a:spcPct val="80000"/>
              </a:lnSpc>
              <a:defRPr/>
            </a:pPr>
            <a:r>
              <a:rPr lang="en-US" sz="2000" dirty="0" smtClean="0"/>
              <a:t>Water is conveyed under pressure through a pipe system to the fields, where it drips slowly onto the soil through emitters or drippers which are located close to the plants. </a:t>
            </a:r>
          </a:p>
          <a:p>
            <a:pPr eaLnBrk="1" hangingPunct="1">
              <a:lnSpc>
                <a:spcPct val="80000"/>
              </a:lnSpc>
              <a:defRPr/>
            </a:pPr>
            <a:r>
              <a:rPr lang="en-US" sz="2000" dirty="0" smtClean="0"/>
              <a:t>Only the immediate root zone of each plant is wetted. Therefore this can be a very efficient method of irrigation.</a:t>
            </a:r>
          </a:p>
          <a:p>
            <a:pPr eaLnBrk="1" hangingPunct="1">
              <a:lnSpc>
                <a:spcPct val="80000"/>
              </a:lnSpc>
              <a:defRPr/>
            </a:pPr>
            <a:r>
              <a:rPr lang="en-US" sz="2000" dirty="0" smtClean="0"/>
              <a:t>Drip irrigation is sometimes called trickle irrigation, and micro irrigation.</a:t>
            </a:r>
          </a:p>
          <a:p>
            <a:pPr eaLnBrk="1" hangingPunct="1">
              <a:lnSpc>
                <a:spcPct val="80000"/>
              </a:lnSpc>
              <a:defRPr/>
            </a:pPr>
            <a:r>
              <a:rPr lang="en-US" sz="2000" dirty="0" smtClean="0"/>
              <a:t>Rate of application of water is kept equal to crop water requirement </a:t>
            </a:r>
          </a:p>
          <a:p>
            <a:pPr eaLnBrk="1" hangingPunct="1">
              <a:lnSpc>
                <a:spcPct val="80000"/>
              </a:lnSpc>
              <a:defRPr/>
            </a:pPr>
            <a:r>
              <a:rPr lang="en-US" sz="2000" dirty="0" smtClean="0"/>
              <a:t>The Discharge rate varies between 2 – 8 liters/hr</a:t>
            </a:r>
          </a:p>
          <a:p>
            <a:pPr eaLnBrk="1" hangingPunct="1">
              <a:lnSpc>
                <a:spcPct val="80000"/>
              </a:lnSpc>
              <a:defRPr/>
            </a:pPr>
            <a:r>
              <a:rPr lang="en-US" sz="2000" dirty="0" smtClean="0"/>
              <a:t>Application Efficiency:</a:t>
            </a:r>
          </a:p>
          <a:p>
            <a:pPr lvl="1" eaLnBrk="1" hangingPunct="1">
              <a:lnSpc>
                <a:spcPct val="80000"/>
              </a:lnSpc>
              <a:defRPr/>
            </a:pPr>
            <a:r>
              <a:rPr lang="en-US" sz="1800" dirty="0" smtClean="0"/>
              <a:t>Surface Irrigation (Check Basin, Furrow) 30%-45% [means 70% to 55% water is wasted]</a:t>
            </a:r>
          </a:p>
          <a:p>
            <a:pPr lvl="1" eaLnBrk="1" hangingPunct="1">
              <a:lnSpc>
                <a:spcPct val="80000"/>
              </a:lnSpc>
              <a:defRPr/>
            </a:pPr>
            <a:r>
              <a:rPr lang="en-US" sz="1800" dirty="0" smtClean="0"/>
              <a:t>Drip Irrigation : Application Efficiency as high as 90%</a:t>
            </a:r>
          </a:p>
          <a:p>
            <a:pPr lvl="2" eaLnBrk="1" hangingPunct="1">
              <a:lnSpc>
                <a:spcPct val="80000"/>
              </a:lnSpc>
              <a:defRPr/>
            </a:pPr>
            <a:r>
              <a:rPr lang="en-US" sz="1600" dirty="0" smtClean="0"/>
              <a:t>(it is 20% more than Sprinkler, and 60-80% more than Conventional methods)</a:t>
            </a:r>
          </a:p>
          <a:p>
            <a:pPr eaLnBrk="1" hangingPunct="1">
              <a:lnSpc>
                <a:spcPct val="80000"/>
              </a:lnSpc>
              <a:defRPr/>
            </a:pPr>
            <a:endParaRPr lang="en-US" sz="2000" dirty="0" smtClean="0"/>
          </a:p>
          <a:p>
            <a:pPr eaLnBrk="1" hangingPunct="1">
              <a:lnSpc>
                <a:spcPct val="80000"/>
              </a:lnSpc>
              <a:defRPr/>
            </a:pPr>
            <a:endParaRPr lang="en-US" sz="20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Figure-60_Drip irrigation"/>
          <p:cNvPicPr>
            <a:picLocks noGrp="1" noChangeAspect="1" noChangeArrowheads="1"/>
          </p:cNvPicPr>
          <p:nvPr>
            <p:ph type="body" idx="1"/>
          </p:nvPr>
        </p:nvPicPr>
        <p:blipFill>
          <a:blip r:embed="rId3" cstate="print"/>
          <a:srcRect/>
          <a:stretch>
            <a:fillRect/>
          </a:stretch>
        </p:blipFill>
        <p:spPr>
          <a:xfrm>
            <a:off x="1600200" y="2079625"/>
            <a:ext cx="5257800" cy="4291013"/>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3"/>
          <p:cNvSpPr>
            <a:spLocks noGrp="1" noChangeArrowheads="1"/>
          </p:cNvSpPr>
          <p:nvPr>
            <p:ph type="body" idx="1"/>
          </p:nvPr>
        </p:nvSpPr>
        <p:spPr/>
        <p:txBody>
          <a:bodyPr/>
          <a:lstStyle/>
          <a:p>
            <a:pPr eaLnBrk="1" hangingPunct="1">
              <a:defRPr/>
            </a:pPr>
            <a:endParaRPr lang="en-US" smtClean="0"/>
          </a:p>
        </p:txBody>
      </p:sp>
      <p:pic>
        <p:nvPicPr>
          <p:cNvPr id="49155" name="Picture 8" descr="Figure-61_Drip Irrigation System Layout"/>
          <p:cNvPicPr>
            <a:picLocks noChangeAspect="1" noChangeArrowheads="1"/>
          </p:cNvPicPr>
          <p:nvPr/>
        </p:nvPicPr>
        <p:blipFill>
          <a:blip r:embed="rId3" cstate="print"/>
          <a:srcRect/>
          <a:stretch>
            <a:fillRect/>
          </a:stretch>
        </p:blipFill>
        <p:spPr bwMode="auto">
          <a:xfrm>
            <a:off x="409575" y="1676400"/>
            <a:ext cx="8734425" cy="442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3" cstate="print"/>
          <a:srcRect/>
          <a:stretch>
            <a:fillRect/>
          </a:stretch>
        </p:blipFill>
        <p:spPr bwMode="auto">
          <a:xfrm>
            <a:off x="381000" y="1371600"/>
            <a:ext cx="8763000" cy="5251450"/>
          </a:xfrm>
          <a:prstGeom prst="rect">
            <a:avLst/>
          </a:prstGeom>
          <a:noFill/>
          <a:ln w="9525">
            <a:noFill/>
            <a:miter lim="800000"/>
            <a:headEnd/>
            <a:tailEnd/>
          </a:ln>
        </p:spPr>
      </p:pic>
      <p:sp>
        <p:nvSpPr>
          <p:cNvPr id="110595" name="Rectangle 3"/>
          <p:cNvSpPr>
            <a:spLocks noChangeArrowheads="1"/>
          </p:cNvSpPr>
          <p:nvPr/>
        </p:nvSpPr>
        <p:spPr bwMode="auto">
          <a:xfrm>
            <a:off x="7835900" y="6491288"/>
            <a:ext cx="1308100" cy="366712"/>
          </a:xfrm>
          <a:prstGeom prst="rect">
            <a:avLst/>
          </a:prstGeom>
          <a:noFill/>
          <a:ln w="9525">
            <a:noFill/>
            <a:miter lim="800000"/>
            <a:headEnd/>
            <a:tailEnd/>
          </a:ln>
          <a:effectLst/>
        </p:spPr>
        <p:txBody>
          <a:bodyPr wrap="none">
            <a:spAutoFit/>
          </a:bodyPr>
          <a:lstStyle/>
          <a:p>
            <a:pPr>
              <a:defRPr/>
            </a:pPr>
            <a:r>
              <a:rPr lang="en-US">
                <a:solidFill>
                  <a:schemeClr val="tx2"/>
                </a:solidFill>
                <a:effectLst>
                  <a:outerShdw blurRad="38100" dist="38100" dir="2700000" algn="tl">
                    <a:srgbClr val="000000"/>
                  </a:outerShdw>
                </a:effectLst>
                <a:latin typeface="Tahoma" charset="0"/>
              </a:rPr>
              <a:t>Ref: Dadex</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3" cstate="print"/>
          <a:srcRect/>
          <a:stretch>
            <a:fillRect/>
          </a:stretch>
        </p:blipFill>
        <p:spPr bwMode="auto">
          <a:xfrm>
            <a:off x="1981200" y="3886200"/>
            <a:ext cx="6019800" cy="2179638"/>
          </a:xfrm>
          <a:prstGeom prst="rect">
            <a:avLst/>
          </a:prstGeom>
          <a:noFill/>
          <a:ln w="9525">
            <a:noFill/>
            <a:miter lim="800000"/>
            <a:headEnd/>
            <a:tailEnd/>
          </a:ln>
        </p:spPr>
      </p:pic>
      <p:pic>
        <p:nvPicPr>
          <p:cNvPr id="51203" name="Picture 3"/>
          <p:cNvPicPr>
            <a:picLocks noChangeAspect="1" noChangeArrowheads="1"/>
          </p:cNvPicPr>
          <p:nvPr/>
        </p:nvPicPr>
        <p:blipFill>
          <a:blip r:embed="rId4" cstate="print"/>
          <a:srcRect/>
          <a:stretch>
            <a:fillRect/>
          </a:stretch>
        </p:blipFill>
        <p:spPr bwMode="auto">
          <a:xfrm>
            <a:off x="3352800" y="990600"/>
            <a:ext cx="3276600" cy="2728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Figure-61_Drip irrigation_Sub lateral Loops"/>
          <p:cNvPicPr>
            <a:picLocks noChangeAspect="1" noChangeArrowheads="1"/>
          </p:cNvPicPr>
          <p:nvPr/>
        </p:nvPicPr>
        <p:blipFill>
          <a:blip r:embed="rId3" cstate="print"/>
          <a:srcRect/>
          <a:stretch>
            <a:fillRect/>
          </a:stretch>
        </p:blipFill>
        <p:spPr bwMode="auto">
          <a:xfrm>
            <a:off x="381000" y="2286000"/>
            <a:ext cx="3200400" cy="2128838"/>
          </a:xfrm>
          <a:prstGeom prst="rect">
            <a:avLst/>
          </a:prstGeom>
          <a:noFill/>
          <a:ln w="9525">
            <a:noFill/>
            <a:miter lim="800000"/>
            <a:headEnd/>
            <a:tailEnd/>
          </a:ln>
        </p:spPr>
      </p:pic>
      <p:pic>
        <p:nvPicPr>
          <p:cNvPr id="52227" name="Picture 5" descr="Figure-6a_Drip Irrigation"/>
          <p:cNvPicPr>
            <a:picLocks noChangeAspect="1" noChangeArrowheads="1"/>
          </p:cNvPicPr>
          <p:nvPr/>
        </p:nvPicPr>
        <p:blipFill>
          <a:blip r:embed="rId4" cstate="print"/>
          <a:srcRect/>
          <a:stretch>
            <a:fillRect/>
          </a:stretch>
        </p:blipFill>
        <p:spPr bwMode="auto">
          <a:xfrm>
            <a:off x="381000" y="4495800"/>
            <a:ext cx="3200400" cy="2195513"/>
          </a:xfrm>
          <a:prstGeom prst="rect">
            <a:avLst/>
          </a:prstGeom>
          <a:noFill/>
          <a:ln w="9525">
            <a:noFill/>
            <a:miter lim="800000"/>
            <a:headEnd/>
            <a:tailEnd/>
          </a:ln>
        </p:spPr>
      </p:pic>
      <p:pic>
        <p:nvPicPr>
          <p:cNvPr id="52228" name="Picture 6" descr="Figure-6b_Drip Irrigation"/>
          <p:cNvPicPr>
            <a:picLocks noChangeAspect="1" noChangeArrowheads="1"/>
          </p:cNvPicPr>
          <p:nvPr/>
        </p:nvPicPr>
        <p:blipFill>
          <a:blip r:embed="rId5" cstate="print"/>
          <a:srcRect/>
          <a:stretch>
            <a:fillRect/>
          </a:stretch>
        </p:blipFill>
        <p:spPr bwMode="auto">
          <a:xfrm>
            <a:off x="3886200" y="2438400"/>
            <a:ext cx="5257800" cy="3473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76200"/>
            <a:ext cx="8229600" cy="1219200"/>
          </a:xfrm>
        </p:spPr>
        <p:txBody>
          <a:bodyPr/>
          <a:lstStyle/>
          <a:p>
            <a:pPr eaLnBrk="1" hangingPunct="1">
              <a:defRPr/>
            </a:pPr>
            <a:r>
              <a:rPr lang="en-US" smtClean="0"/>
              <a:t>Basin: for tree, for terraces</a:t>
            </a:r>
          </a:p>
        </p:txBody>
      </p:sp>
      <p:pic>
        <p:nvPicPr>
          <p:cNvPr id="7171" name="Picture 4" descr="Figure-2_Basin Irrigation for tree"/>
          <p:cNvPicPr>
            <a:picLocks noChangeAspect="1" noChangeArrowheads="1"/>
          </p:cNvPicPr>
          <p:nvPr/>
        </p:nvPicPr>
        <p:blipFill>
          <a:blip r:embed="rId3" cstate="print"/>
          <a:srcRect/>
          <a:stretch>
            <a:fillRect/>
          </a:stretch>
        </p:blipFill>
        <p:spPr bwMode="auto">
          <a:xfrm>
            <a:off x="0" y="1066800"/>
            <a:ext cx="4210050" cy="3416300"/>
          </a:xfrm>
          <a:prstGeom prst="rect">
            <a:avLst/>
          </a:prstGeom>
          <a:noFill/>
          <a:ln w="9525">
            <a:noFill/>
            <a:miter lim="800000"/>
            <a:headEnd/>
            <a:tailEnd/>
          </a:ln>
        </p:spPr>
      </p:pic>
      <p:pic>
        <p:nvPicPr>
          <p:cNvPr id="7172" name="Picture 5" descr="Figure-2_Basin Irrigation on Hill side"/>
          <p:cNvPicPr>
            <a:picLocks noChangeAspect="1" noChangeArrowheads="1"/>
          </p:cNvPicPr>
          <p:nvPr/>
        </p:nvPicPr>
        <p:blipFill>
          <a:blip r:embed="rId4" cstate="print"/>
          <a:srcRect/>
          <a:stretch>
            <a:fillRect/>
          </a:stretch>
        </p:blipFill>
        <p:spPr bwMode="auto">
          <a:xfrm>
            <a:off x="4800600" y="3382963"/>
            <a:ext cx="4267200" cy="3422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smtClean="0"/>
              <a:t>Drip Irrigation Set </a:t>
            </a:r>
          </a:p>
        </p:txBody>
      </p:sp>
      <p:pic>
        <p:nvPicPr>
          <p:cNvPr id="53251" name="Picture 5" descr="agimpl44"/>
          <p:cNvPicPr>
            <a:picLocks noChangeAspect="1" noChangeArrowheads="1"/>
          </p:cNvPicPr>
          <p:nvPr/>
        </p:nvPicPr>
        <p:blipFill>
          <a:blip r:embed="rId3" cstate="print"/>
          <a:srcRect/>
          <a:stretch>
            <a:fillRect/>
          </a:stretch>
        </p:blipFill>
        <p:spPr bwMode="auto">
          <a:xfrm>
            <a:off x="2209800" y="2438400"/>
            <a:ext cx="5029200" cy="2924175"/>
          </a:xfrm>
          <a:prstGeom prst="rect">
            <a:avLst/>
          </a:prstGeom>
          <a:noFill/>
          <a:ln w="9525">
            <a:noFill/>
            <a:miter lim="800000"/>
            <a:headEnd/>
            <a:tailEnd/>
          </a:ln>
        </p:spPr>
      </p:pic>
      <p:sp>
        <p:nvSpPr>
          <p:cNvPr id="53252" name="Rectangle 6"/>
          <p:cNvSpPr>
            <a:spLocks noChangeArrowheads="1"/>
          </p:cNvSpPr>
          <p:nvPr/>
        </p:nvSpPr>
        <p:spPr bwMode="auto">
          <a:xfrm>
            <a:off x="4732338" y="6338888"/>
            <a:ext cx="4259262" cy="366712"/>
          </a:xfrm>
          <a:prstGeom prst="rect">
            <a:avLst/>
          </a:prstGeom>
          <a:noFill/>
          <a:ln w="9525">
            <a:noFill/>
            <a:miter lim="800000"/>
            <a:headEnd/>
            <a:tailEnd/>
          </a:ln>
        </p:spPr>
        <p:txBody>
          <a:bodyPr wrap="none">
            <a:spAutoFit/>
          </a:bodyPr>
          <a:lstStyle/>
          <a:p>
            <a:r>
              <a:rPr lang="en-US"/>
              <a:t>Ref: http://dahd.nic.in/census/impd.htm</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a:defRPr/>
            </a:pPr>
            <a:endParaRPr lang="en-US"/>
          </a:p>
        </p:txBody>
      </p:sp>
      <p:sp>
        <p:nvSpPr>
          <p:cNvPr id="4" name="Content Placeholder 3"/>
          <p:cNvSpPr>
            <a:spLocks noGrp="1"/>
          </p:cNvSpPr>
          <p:nvPr>
            <p:ph sz="half" idx="2"/>
          </p:nvPr>
        </p:nvSpPr>
        <p:spPr/>
        <p:txBody>
          <a:bodyPr/>
          <a:lstStyle/>
          <a:p>
            <a:pPr>
              <a:defRPr/>
            </a:pPr>
            <a:endParaRPr lang="en-US"/>
          </a:p>
        </p:txBody>
      </p:sp>
      <p:pic>
        <p:nvPicPr>
          <p:cNvPr id="54276" name="Picture 8" descr="Irrigation kit components"/>
          <p:cNvPicPr>
            <a:picLocks noChangeAspect="1" noChangeArrowheads="1"/>
          </p:cNvPicPr>
          <p:nvPr/>
        </p:nvPicPr>
        <p:blipFill>
          <a:blip r:embed="rId2" cstate="print"/>
          <a:srcRect/>
          <a:stretch>
            <a:fillRect/>
          </a:stretch>
        </p:blipFill>
        <p:spPr bwMode="auto">
          <a:xfrm>
            <a:off x="0" y="1181100"/>
            <a:ext cx="9144000" cy="5143500"/>
          </a:xfrm>
          <a:prstGeom prst="rect">
            <a:avLst/>
          </a:prstGeom>
          <a:noFill/>
          <a:ln w="9525">
            <a:noFill/>
            <a:miter lim="800000"/>
            <a:headEnd/>
            <a:tailEnd/>
          </a:ln>
        </p:spPr>
      </p:pic>
      <p:sp>
        <p:nvSpPr>
          <p:cNvPr id="54277" name="Rectangle 5"/>
          <p:cNvSpPr>
            <a:spLocks noChangeArrowheads="1"/>
          </p:cNvSpPr>
          <p:nvPr/>
        </p:nvSpPr>
        <p:spPr bwMode="auto">
          <a:xfrm>
            <a:off x="3810000" y="6475413"/>
            <a:ext cx="4572000" cy="230187"/>
          </a:xfrm>
          <a:prstGeom prst="rect">
            <a:avLst/>
          </a:prstGeom>
          <a:noFill/>
          <a:ln w="9525">
            <a:noFill/>
            <a:miter lim="800000"/>
            <a:headEnd/>
            <a:tailEnd/>
          </a:ln>
        </p:spPr>
        <p:txBody>
          <a:bodyPr>
            <a:spAutoFit/>
          </a:bodyPr>
          <a:lstStyle/>
          <a:p>
            <a:r>
              <a:rPr lang="en-US" sz="900"/>
              <a:t>Ref: http://www.thompson-morgan.com/how-to-set-up-a-drip-irrigation-system</a:t>
            </a:r>
          </a:p>
        </p:txBody>
      </p:sp>
      <p:sp>
        <p:nvSpPr>
          <p:cNvPr id="7" name="Title 1"/>
          <p:cNvSpPr>
            <a:spLocks noGrp="1"/>
          </p:cNvSpPr>
          <p:nvPr>
            <p:ph type="title"/>
          </p:nvPr>
        </p:nvSpPr>
        <p:spPr>
          <a:xfrm>
            <a:off x="457200" y="76200"/>
            <a:ext cx="8229600" cy="1384300"/>
          </a:xfrm>
        </p:spPr>
        <p:txBody>
          <a:bodyPr/>
          <a:lstStyle/>
          <a:p>
            <a:pPr>
              <a:defRPr/>
            </a:pPr>
            <a:r>
              <a:rPr lang="en-US" dirty="0" smtClean="0"/>
              <a:t>Components of Drip System</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Cost</a:t>
            </a:r>
            <a:endParaRPr lang="en-US" dirty="0"/>
          </a:p>
        </p:txBody>
      </p:sp>
      <p:sp>
        <p:nvSpPr>
          <p:cNvPr id="3" name="Content Placeholder 2"/>
          <p:cNvSpPr>
            <a:spLocks noGrp="1"/>
          </p:cNvSpPr>
          <p:nvPr>
            <p:ph sz="half" idx="1"/>
          </p:nvPr>
        </p:nvSpPr>
        <p:spPr/>
        <p:txBody>
          <a:bodyPr/>
          <a:lstStyle/>
          <a:p>
            <a:pPr>
              <a:defRPr/>
            </a:pPr>
            <a:r>
              <a:rPr lang="en-US" sz="1800" dirty="0" smtClean="0"/>
              <a:t>The approx. cost reported for 2009 is Rs. 75,000 (US$765) per acre, </a:t>
            </a:r>
          </a:p>
          <a:p>
            <a:pPr>
              <a:buFontTx/>
              <a:buNone/>
              <a:defRPr/>
            </a:pPr>
            <a:r>
              <a:rPr lang="en-US" sz="1800" dirty="0" smtClean="0"/>
              <a:t>	</a:t>
            </a:r>
            <a:r>
              <a:rPr lang="en-US" sz="1400" dirty="0" smtClean="0"/>
              <a:t>Ref: </a:t>
            </a:r>
            <a:r>
              <a:rPr lang="en-US" sz="1400" dirty="0" err="1" smtClean="0"/>
              <a:t>Sindh</a:t>
            </a:r>
            <a:r>
              <a:rPr lang="en-US" sz="1400" dirty="0" smtClean="0"/>
              <a:t> Agricultural and Forestry Workers Coordinating </a:t>
            </a:r>
            <a:r>
              <a:rPr lang="en-US" sz="1400" dirty="0" err="1" smtClean="0"/>
              <a:t>Organisation</a:t>
            </a:r>
            <a:r>
              <a:rPr lang="en-US" sz="1400" dirty="0" smtClean="0"/>
              <a:t> (SAFWCO ), </a:t>
            </a:r>
            <a:r>
              <a:rPr lang="en-US" sz="1400" dirty="0" err="1" smtClean="0"/>
              <a:t>Sanghar</a:t>
            </a:r>
            <a:r>
              <a:rPr lang="en-US" sz="1400" dirty="0" smtClean="0"/>
              <a:t>. </a:t>
            </a:r>
            <a:r>
              <a:rPr lang="en-US" sz="1100" dirty="0" smtClean="0"/>
              <a:t>http://www.thethirdpole.net/drip-irrigation-makes-slow-gains-in-pakistan/</a:t>
            </a:r>
            <a:endParaRPr lang="en-US" sz="1800" dirty="0" smtClean="0"/>
          </a:p>
          <a:p>
            <a:pPr>
              <a:buFontTx/>
              <a:buNone/>
              <a:defRPr/>
            </a:pPr>
            <a:endParaRPr lang="en-US" sz="1800" dirty="0"/>
          </a:p>
        </p:txBody>
      </p:sp>
      <p:pic>
        <p:nvPicPr>
          <p:cNvPr id="55300" name="Picture 6" descr="(Image by H. Gomez/CIMMYT)"/>
          <p:cNvPicPr>
            <a:picLocks noChangeAspect="1" noChangeArrowheads="1"/>
          </p:cNvPicPr>
          <p:nvPr/>
        </p:nvPicPr>
        <p:blipFill>
          <a:blip r:embed="rId2" cstate="print"/>
          <a:srcRect/>
          <a:stretch>
            <a:fillRect/>
          </a:stretch>
        </p:blipFill>
        <p:spPr bwMode="auto">
          <a:xfrm>
            <a:off x="5048250" y="1905000"/>
            <a:ext cx="4095750" cy="3076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57200" y="2895600"/>
            <a:ext cx="8229600" cy="1371600"/>
          </a:xfrm>
          <a:noFill/>
        </p:spPr>
        <p:txBody>
          <a:bodyPr/>
          <a:lstStyle/>
          <a:p>
            <a:pPr algn="l"/>
            <a:r>
              <a:rPr lang="en-US" sz="2400" b="1" dirty="0" smtClean="0">
                <a:effectLst/>
              </a:rPr>
              <a:t>Ref: Effect of Basin, Furrow and </a:t>
            </a:r>
            <a:r>
              <a:rPr lang="en-US" sz="2400" b="1" dirty="0" err="1" smtClean="0">
                <a:effectLst/>
              </a:rPr>
              <a:t>Raingun</a:t>
            </a:r>
            <a:r>
              <a:rPr lang="en-US" sz="2400" b="1" dirty="0" smtClean="0">
                <a:effectLst/>
              </a:rPr>
              <a:t> Sprinkler Irrigation Systems on Irrigation Efficiencies, Nitrate-Nitrogen Leaching and Yield of Sunflower, by </a:t>
            </a:r>
            <a:r>
              <a:rPr lang="en-US" sz="2400" dirty="0" smtClean="0">
                <a:effectLst/>
              </a:rPr>
              <a:t>M. A. </a:t>
            </a:r>
            <a:r>
              <a:rPr lang="en-US" sz="2400" dirty="0" err="1" smtClean="0">
                <a:effectLst/>
              </a:rPr>
              <a:t>Rana</a:t>
            </a:r>
            <a:r>
              <a:rPr lang="en-US" sz="2400" dirty="0" smtClean="0">
                <a:effectLst/>
              </a:rPr>
              <a:t>, M. </a:t>
            </a:r>
            <a:r>
              <a:rPr lang="en-US" sz="2400" dirty="0" err="1" smtClean="0">
                <a:effectLst/>
              </a:rPr>
              <a:t>Arshad</a:t>
            </a:r>
            <a:r>
              <a:rPr lang="en-US" sz="2400" dirty="0" smtClean="0">
                <a:effectLst/>
              </a:rPr>
              <a:t> and J. </a:t>
            </a:r>
            <a:r>
              <a:rPr lang="en-US" sz="2400" dirty="0" err="1" smtClean="0">
                <a:effectLst/>
              </a:rPr>
              <a:t>Masud</a:t>
            </a:r>
            <a:r>
              <a:rPr lang="en-US" sz="2400" dirty="0" smtClean="0">
                <a:effectLst/>
              </a:rPr>
              <a:t>, in </a:t>
            </a:r>
            <a:r>
              <a:rPr lang="en-US" sz="2400" i="1" dirty="0" smtClean="0">
                <a:effectLst/>
              </a:rPr>
              <a:t>Pakistan Journal of Water Resources</a:t>
            </a:r>
            <a:r>
              <a:rPr lang="en-US" sz="2400" dirty="0" smtClean="0">
                <a:effectLst/>
              </a:rPr>
              <a:t>, Vol.10(2) July-December 2006/ 1-7</a:t>
            </a:r>
          </a:p>
        </p:txBody>
      </p:sp>
      <p:sp>
        <p:nvSpPr>
          <p:cNvPr id="56323" name="Rectangle 3"/>
          <p:cNvSpPr>
            <a:spLocks noChangeArrowheads="1"/>
          </p:cNvSpPr>
          <p:nvPr/>
        </p:nvSpPr>
        <p:spPr bwMode="auto">
          <a:xfrm>
            <a:off x="838200" y="838200"/>
            <a:ext cx="7010400" cy="914400"/>
          </a:xfrm>
          <a:prstGeom prst="rect">
            <a:avLst/>
          </a:prstGeom>
          <a:noFill/>
          <a:ln w="9525" algn="ctr">
            <a:noFill/>
            <a:miter lim="800000"/>
            <a:headEnd/>
            <a:tailEnd/>
          </a:ln>
        </p:spPr>
        <p:txBody>
          <a:bodyPr anchor="ctr"/>
          <a:lstStyle/>
          <a:p>
            <a:r>
              <a:rPr lang="en-US" sz="2400" b="1">
                <a:solidFill>
                  <a:schemeClr val="tx2"/>
                </a:solidFill>
              </a:rPr>
              <a:t>Experience in Pakistan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defRPr/>
            </a:pPr>
            <a:r>
              <a:rPr lang="en-US" smtClean="0"/>
              <a:t>Study Setup</a:t>
            </a:r>
          </a:p>
        </p:txBody>
      </p:sp>
      <p:sp>
        <p:nvSpPr>
          <p:cNvPr id="143363" name="Rectangle 3"/>
          <p:cNvSpPr>
            <a:spLocks noGrp="1" noChangeArrowheads="1"/>
          </p:cNvSpPr>
          <p:nvPr>
            <p:ph type="body" idx="1"/>
          </p:nvPr>
        </p:nvSpPr>
        <p:spPr>
          <a:xfrm>
            <a:off x="457200" y="1524000"/>
            <a:ext cx="8229600" cy="4572000"/>
          </a:xfrm>
        </p:spPr>
        <p:txBody>
          <a:bodyPr/>
          <a:lstStyle/>
          <a:p>
            <a:pPr eaLnBrk="1" hangingPunct="1">
              <a:lnSpc>
                <a:spcPct val="80000"/>
              </a:lnSpc>
              <a:defRPr/>
            </a:pPr>
            <a:r>
              <a:rPr lang="en-US" sz="1600" smtClean="0"/>
              <a:t>At Water Management Research Centre (WMRC), at Post-graduate Agricultural Research Station (PARS), University of Agriculture, </a:t>
            </a:r>
            <a:r>
              <a:rPr lang="en-US" sz="1600" b="1" smtClean="0"/>
              <a:t>Faisalabad during 1998-2002</a:t>
            </a:r>
            <a:r>
              <a:rPr lang="en-US" sz="1600" smtClean="0"/>
              <a:t>. </a:t>
            </a:r>
          </a:p>
          <a:p>
            <a:pPr eaLnBrk="1" hangingPunct="1">
              <a:lnSpc>
                <a:spcPct val="80000"/>
              </a:lnSpc>
              <a:defRPr/>
            </a:pPr>
            <a:r>
              <a:rPr lang="en-US" sz="1600" smtClean="0"/>
              <a:t>The type of soil in research area was sandy loam. </a:t>
            </a:r>
          </a:p>
          <a:p>
            <a:pPr eaLnBrk="1" hangingPunct="1">
              <a:lnSpc>
                <a:spcPct val="80000"/>
              </a:lnSpc>
              <a:defRPr/>
            </a:pPr>
            <a:r>
              <a:rPr lang="en-US" sz="1600" smtClean="0"/>
              <a:t>The total area (0.75 hectares) was divided into three portions for basin, furrow and raingun sprinkler irrigation systems. </a:t>
            </a:r>
          </a:p>
          <a:p>
            <a:pPr eaLnBrk="1" hangingPunct="1">
              <a:lnSpc>
                <a:spcPct val="80000"/>
              </a:lnSpc>
              <a:defRPr/>
            </a:pPr>
            <a:r>
              <a:rPr lang="en-US" sz="1600" smtClean="0"/>
              <a:t>The area for basin and furrow was </a:t>
            </a:r>
            <a:r>
              <a:rPr lang="en-US" sz="1600" b="1" smtClean="0"/>
              <a:t>0.21 ha </a:t>
            </a:r>
            <a:r>
              <a:rPr lang="en-US" sz="1600" smtClean="0"/>
              <a:t>each while area for raingun sprinkler irrigation system was </a:t>
            </a:r>
            <a:r>
              <a:rPr lang="en-US" sz="1600" b="1" smtClean="0"/>
              <a:t>0.23 ha</a:t>
            </a:r>
            <a:r>
              <a:rPr lang="en-US" sz="1600" smtClean="0"/>
              <a:t>. </a:t>
            </a:r>
          </a:p>
          <a:p>
            <a:pPr eaLnBrk="1" hangingPunct="1">
              <a:lnSpc>
                <a:spcPct val="80000"/>
              </a:lnSpc>
              <a:defRPr/>
            </a:pPr>
            <a:r>
              <a:rPr lang="en-US" sz="1600" smtClean="0"/>
              <a:t>Three replications were used for each treatment, the size of the basin was </a:t>
            </a:r>
            <a:r>
              <a:rPr lang="en-US" sz="1600" b="1" smtClean="0"/>
              <a:t>28 m x 24.5 m </a:t>
            </a:r>
            <a:r>
              <a:rPr lang="en-US" sz="1600" smtClean="0"/>
              <a:t>while in furrow irrigation system each replication was consisted of </a:t>
            </a:r>
            <a:r>
              <a:rPr lang="en-US" sz="1600" b="1" smtClean="0"/>
              <a:t>12 furrows </a:t>
            </a:r>
            <a:r>
              <a:rPr lang="en-US" sz="1600" smtClean="0"/>
              <a:t>with a length and width of </a:t>
            </a:r>
            <a:r>
              <a:rPr lang="en-US" sz="1600" b="1" smtClean="0"/>
              <a:t>75 m and 0.75 m</a:t>
            </a:r>
            <a:r>
              <a:rPr lang="en-US" sz="1600" smtClean="0"/>
              <a:t>, respectively for each furrow. </a:t>
            </a:r>
          </a:p>
          <a:p>
            <a:pPr eaLnBrk="1" hangingPunct="1">
              <a:lnSpc>
                <a:spcPct val="80000"/>
              </a:lnSpc>
              <a:defRPr/>
            </a:pPr>
            <a:r>
              <a:rPr lang="en-US" sz="1600" smtClean="0"/>
              <a:t>For sprinkler irrigation, </a:t>
            </a:r>
            <a:r>
              <a:rPr lang="en-US" sz="1600" b="1" smtClean="0"/>
              <a:t>48 m x 48 m </a:t>
            </a:r>
            <a:r>
              <a:rPr lang="en-US" sz="1600" smtClean="0"/>
              <a:t>plot was selected and water was applied through raingun sprinkler. </a:t>
            </a:r>
          </a:p>
          <a:p>
            <a:pPr eaLnBrk="1" hangingPunct="1">
              <a:lnSpc>
                <a:spcPct val="80000"/>
              </a:lnSpc>
              <a:defRPr/>
            </a:pPr>
            <a:r>
              <a:rPr lang="en-US" sz="1600" b="1" smtClean="0"/>
              <a:t>Sunflower </a:t>
            </a:r>
            <a:r>
              <a:rPr lang="en-US" sz="1600" smtClean="0"/>
              <a:t>was sown in all the irrigation systems using fertilizer rate of 40, 30 and 20 kg/ha of N, P and K, respectively.</a:t>
            </a:r>
          </a:p>
          <a:p>
            <a:pPr eaLnBrk="1" hangingPunct="1">
              <a:lnSpc>
                <a:spcPct val="80000"/>
              </a:lnSpc>
              <a:defRPr/>
            </a:pPr>
            <a:r>
              <a:rPr lang="en-US" sz="1600" smtClean="0"/>
              <a:t>The crop was sown with </a:t>
            </a:r>
            <a:r>
              <a:rPr lang="en-US" sz="1600" b="1" smtClean="0"/>
              <a:t>cotton </a:t>
            </a:r>
            <a:r>
              <a:rPr lang="en-US" sz="1600" smtClean="0"/>
              <a:t>hand-drill maintaining row to row distance of 0.75 m and plant to plant distance of 0.23 m. </a:t>
            </a:r>
          </a:p>
          <a:p>
            <a:pPr eaLnBrk="1" hangingPunct="1">
              <a:lnSpc>
                <a:spcPct val="80000"/>
              </a:lnSpc>
              <a:defRPr/>
            </a:pPr>
            <a:r>
              <a:rPr lang="en-US" sz="1600" smtClean="0"/>
              <a:t>Each irrigation was applied at </a:t>
            </a:r>
            <a:r>
              <a:rPr lang="en-US" sz="1600" b="1" smtClean="0"/>
              <a:t>50% soil moisture deficit </a:t>
            </a:r>
            <a:r>
              <a:rPr lang="en-US" sz="1600" smtClean="0"/>
              <a:t>(Michael,1978) using cut-throat flume of 3'x8" for basin and furrow irrigations while for raingun sprinkler, the flow was measured from the storage tank for specified time interval. Gravimetric method was used for the soil moisture determination.</a:t>
            </a:r>
          </a:p>
          <a:p>
            <a:pPr eaLnBrk="1" hangingPunct="1">
              <a:lnSpc>
                <a:spcPct val="80000"/>
              </a:lnSpc>
              <a:defRPr/>
            </a:pPr>
            <a:r>
              <a:rPr lang="en-US" sz="1600" smtClean="0"/>
              <a:t>Replicates of the treatments were placed in the experimental plot according to the randomized complete block design.</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0"/>
            <a:ext cx="8229600" cy="838200"/>
          </a:xfrm>
        </p:spPr>
        <p:txBody>
          <a:bodyPr/>
          <a:lstStyle/>
          <a:p>
            <a:pPr eaLnBrk="1" hangingPunct="1">
              <a:defRPr/>
            </a:pPr>
            <a:r>
              <a:rPr lang="en-US" smtClean="0"/>
              <a:t>Results</a:t>
            </a:r>
          </a:p>
        </p:txBody>
      </p:sp>
      <p:pic>
        <p:nvPicPr>
          <p:cNvPr id="58371" name="Picture 3"/>
          <p:cNvPicPr>
            <a:picLocks noChangeAspect="1" noChangeArrowheads="1"/>
          </p:cNvPicPr>
          <p:nvPr/>
        </p:nvPicPr>
        <p:blipFill>
          <a:blip r:embed="rId3" cstate="print"/>
          <a:srcRect/>
          <a:stretch>
            <a:fillRect/>
          </a:stretch>
        </p:blipFill>
        <p:spPr bwMode="auto">
          <a:xfrm>
            <a:off x="0" y="990600"/>
            <a:ext cx="4495800" cy="2894013"/>
          </a:xfrm>
          <a:prstGeom prst="rect">
            <a:avLst/>
          </a:prstGeom>
          <a:noFill/>
          <a:ln w="9525">
            <a:noFill/>
            <a:miter lim="800000"/>
            <a:headEnd/>
            <a:tailEnd/>
          </a:ln>
        </p:spPr>
      </p:pic>
      <p:pic>
        <p:nvPicPr>
          <p:cNvPr id="58372" name="Picture 4"/>
          <p:cNvPicPr>
            <a:picLocks noGrp="1" noChangeAspect="1" noChangeArrowheads="1"/>
          </p:cNvPicPr>
          <p:nvPr>
            <p:ph type="body" idx="1"/>
          </p:nvPr>
        </p:nvPicPr>
        <p:blipFill>
          <a:blip r:embed="rId4" cstate="print"/>
          <a:srcRect/>
          <a:stretch>
            <a:fillRect/>
          </a:stretch>
        </p:blipFill>
        <p:spPr>
          <a:xfrm>
            <a:off x="4572000" y="990600"/>
            <a:ext cx="4572000" cy="2974975"/>
          </a:xfrm>
          <a:noFill/>
        </p:spPr>
      </p:pic>
      <p:pic>
        <p:nvPicPr>
          <p:cNvPr id="58373" name="Picture 5"/>
          <p:cNvPicPr>
            <a:picLocks noChangeAspect="1" noChangeArrowheads="1"/>
          </p:cNvPicPr>
          <p:nvPr/>
        </p:nvPicPr>
        <p:blipFill>
          <a:blip r:embed="rId5" cstate="print"/>
          <a:srcRect/>
          <a:stretch>
            <a:fillRect/>
          </a:stretch>
        </p:blipFill>
        <p:spPr bwMode="auto">
          <a:xfrm>
            <a:off x="4572000" y="4073525"/>
            <a:ext cx="4572000" cy="2708275"/>
          </a:xfrm>
          <a:prstGeom prst="rect">
            <a:avLst/>
          </a:prstGeom>
          <a:noFill/>
          <a:ln w="9525">
            <a:noFill/>
            <a:miter lim="800000"/>
            <a:headEnd/>
            <a:tailEnd/>
          </a:ln>
        </p:spPr>
      </p:pic>
      <p:sp>
        <p:nvSpPr>
          <p:cNvPr id="58374" name="Text Box 6"/>
          <p:cNvSpPr txBox="1">
            <a:spLocks noChangeArrowheads="1"/>
          </p:cNvSpPr>
          <p:nvPr/>
        </p:nvSpPr>
        <p:spPr bwMode="auto">
          <a:xfrm>
            <a:off x="0" y="4267200"/>
            <a:ext cx="4641850" cy="1465263"/>
          </a:xfrm>
          <a:prstGeom prst="rect">
            <a:avLst/>
          </a:prstGeom>
          <a:noFill/>
          <a:ln w="9525">
            <a:noFill/>
            <a:miter lim="800000"/>
            <a:headEnd/>
            <a:tailEnd/>
          </a:ln>
        </p:spPr>
        <p:txBody>
          <a:bodyPr wrap="none">
            <a:spAutoFit/>
          </a:bodyPr>
          <a:lstStyle/>
          <a:p>
            <a:r>
              <a:rPr lang="en-US"/>
              <a:t>Water Use Eff.=   Crop Mass (kg) produced </a:t>
            </a:r>
          </a:p>
          <a:p>
            <a:r>
              <a:rPr lang="en-US"/>
              <a:t>		per unit of water (kg/m3)</a:t>
            </a:r>
          </a:p>
          <a:p>
            <a:endParaRPr lang="en-US"/>
          </a:p>
          <a:p>
            <a:r>
              <a:rPr lang="en-US"/>
              <a:t>Applic. Eff. = 	Water Used by the crop </a:t>
            </a:r>
          </a:p>
          <a:p>
            <a:r>
              <a:rPr lang="en-US"/>
              <a:t>		/ Water Supplied in field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381000"/>
            <a:ext cx="8229600" cy="685800"/>
          </a:xfrm>
        </p:spPr>
        <p:txBody>
          <a:bodyPr/>
          <a:lstStyle/>
          <a:p>
            <a:pPr eaLnBrk="1" hangingPunct="1">
              <a:defRPr/>
            </a:pPr>
            <a:r>
              <a:rPr lang="en-US" sz="4000" smtClean="0"/>
              <a:t>Other studies</a:t>
            </a:r>
          </a:p>
        </p:txBody>
      </p:sp>
      <p:sp>
        <p:nvSpPr>
          <p:cNvPr id="59395" name="Rectangle 3"/>
          <p:cNvSpPr>
            <a:spLocks noGrp="1" noChangeArrowheads="1"/>
          </p:cNvSpPr>
          <p:nvPr>
            <p:ph type="body" idx="1"/>
          </p:nvPr>
        </p:nvSpPr>
        <p:spPr>
          <a:xfrm>
            <a:off x="228600" y="1143000"/>
            <a:ext cx="8458200" cy="4648200"/>
          </a:xfrm>
        </p:spPr>
        <p:txBody>
          <a:bodyPr/>
          <a:lstStyle/>
          <a:p>
            <a:pPr eaLnBrk="1" hangingPunct="1">
              <a:lnSpc>
                <a:spcPct val="80000"/>
              </a:lnSpc>
            </a:pPr>
            <a:r>
              <a:rPr lang="en-US" sz="2000" smtClean="0">
                <a:effectLst/>
              </a:rPr>
              <a:t>Haq (1990) reported that:</a:t>
            </a:r>
          </a:p>
          <a:p>
            <a:pPr lvl="1" eaLnBrk="1" hangingPunct="1">
              <a:lnSpc>
                <a:spcPct val="80000"/>
              </a:lnSpc>
            </a:pPr>
            <a:r>
              <a:rPr lang="en-US" sz="1800" smtClean="0">
                <a:effectLst/>
              </a:rPr>
              <a:t>Water saving in case of sprinkler irrigation compared with surface irrigation system was 30%. </a:t>
            </a:r>
          </a:p>
          <a:p>
            <a:pPr lvl="1" eaLnBrk="1" hangingPunct="1">
              <a:lnSpc>
                <a:spcPct val="80000"/>
              </a:lnSpc>
            </a:pPr>
            <a:r>
              <a:rPr lang="en-US" sz="1800" smtClean="0">
                <a:effectLst/>
              </a:rPr>
              <a:t>Crop production per unit of water used in sprinkler irrigation was 4.13 kg/m3 as compared to 2.88 kg/m3 by surface irrigation. </a:t>
            </a:r>
          </a:p>
          <a:p>
            <a:pPr lvl="1" eaLnBrk="1" hangingPunct="1">
              <a:lnSpc>
                <a:spcPct val="80000"/>
              </a:lnSpc>
            </a:pPr>
            <a:r>
              <a:rPr lang="en-US" sz="1800" smtClean="0">
                <a:effectLst/>
              </a:rPr>
              <a:t>Electrical conductivity of soil remained almost same in case of sprinkler system while in gravity system it was increased at post harvesting at 30 to 45 cm depth. Same was the case for sodium adsorption ratio (SAR). </a:t>
            </a:r>
          </a:p>
          <a:p>
            <a:pPr lvl="1" eaLnBrk="1" hangingPunct="1">
              <a:lnSpc>
                <a:spcPct val="80000"/>
              </a:lnSpc>
            </a:pPr>
            <a:r>
              <a:rPr lang="en-US" sz="1800" smtClean="0">
                <a:effectLst/>
              </a:rPr>
              <a:t>Nitrogen contents were more in case of sprinkler than gravity system.</a:t>
            </a:r>
          </a:p>
          <a:p>
            <a:pPr eaLnBrk="1" hangingPunct="1">
              <a:lnSpc>
                <a:spcPct val="80000"/>
              </a:lnSpc>
            </a:pPr>
            <a:r>
              <a:rPr lang="en-US" sz="2000" smtClean="0">
                <a:effectLst/>
              </a:rPr>
              <a:t>Latif (1990) reported that:</a:t>
            </a:r>
          </a:p>
          <a:p>
            <a:pPr lvl="1" eaLnBrk="1" hangingPunct="1">
              <a:lnSpc>
                <a:spcPct val="80000"/>
              </a:lnSpc>
            </a:pPr>
            <a:r>
              <a:rPr lang="en-US" sz="1800" b="1" smtClean="0">
                <a:effectLst/>
              </a:rPr>
              <a:t>Saving of irrigation water </a:t>
            </a:r>
            <a:r>
              <a:rPr lang="en-US" sz="1800" smtClean="0">
                <a:effectLst/>
              </a:rPr>
              <a:t>under sprinkler irrigation was found to be 46 to 65% for different crops with an average of more than 50%. </a:t>
            </a:r>
          </a:p>
          <a:p>
            <a:pPr eaLnBrk="1" hangingPunct="1">
              <a:lnSpc>
                <a:spcPct val="80000"/>
              </a:lnSpc>
            </a:pPr>
            <a:r>
              <a:rPr lang="en-US" sz="2000" smtClean="0">
                <a:effectLst/>
              </a:rPr>
              <a:t>Iqbal (1994):</a:t>
            </a:r>
          </a:p>
          <a:p>
            <a:pPr lvl="1" eaLnBrk="1" hangingPunct="1">
              <a:lnSpc>
                <a:spcPct val="80000"/>
              </a:lnSpc>
            </a:pPr>
            <a:r>
              <a:rPr lang="en-US" sz="1800" smtClean="0">
                <a:effectLst/>
              </a:rPr>
              <a:t>conducted a study in feasibility of raingun sprinkler irrigation for </a:t>
            </a:r>
            <a:r>
              <a:rPr lang="en-US" sz="1800" b="1" smtClean="0">
                <a:effectLst/>
              </a:rPr>
              <a:t>corn (fodder) </a:t>
            </a:r>
            <a:r>
              <a:rPr lang="en-US" sz="1800" smtClean="0">
                <a:effectLst/>
              </a:rPr>
              <a:t>under farmer’s condition and water use efficiency was 1.82 times more than surface method of irrigation with 34.52% of water saving.</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381000"/>
            <a:ext cx="8229600" cy="685800"/>
          </a:xfrm>
        </p:spPr>
        <p:txBody>
          <a:bodyPr/>
          <a:lstStyle/>
          <a:p>
            <a:pPr eaLnBrk="1" hangingPunct="1">
              <a:defRPr/>
            </a:pPr>
            <a:r>
              <a:rPr lang="en-US" sz="4000" smtClean="0"/>
              <a:t>Other studies</a:t>
            </a:r>
          </a:p>
        </p:txBody>
      </p:sp>
      <p:sp>
        <p:nvSpPr>
          <p:cNvPr id="60419" name="Rectangle 3"/>
          <p:cNvSpPr>
            <a:spLocks noGrp="1" noChangeArrowheads="1"/>
          </p:cNvSpPr>
          <p:nvPr>
            <p:ph type="body" idx="1"/>
          </p:nvPr>
        </p:nvSpPr>
        <p:spPr>
          <a:xfrm>
            <a:off x="228600" y="1143000"/>
            <a:ext cx="8458200" cy="5410200"/>
          </a:xfrm>
        </p:spPr>
        <p:txBody>
          <a:bodyPr/>
          <a:lstStyle/>
          <a:p>
            <a:pPr eaLnBrk="1" hangingPunct="1">
              <a:lnSpc>
                <a:spcPct val="80000"/>
              </a:lnSpc>
            </a:pPr>
            <a:r>
              <a:rPr lang="en-US" sz="1800" smtClean="0">
                <a:effectLst/>
              </a:rPr>
              <a:t>Cetin (2002)</a:t>
            </a:r>
          </a:p>
          <a:p>
            <a:pPr lvl="1" eaLnBrk="1" hangingPunct="1">
              <a:lnSpc>
                <a:spcPct val="80000"/>
              </a:lnSpc>
            </a:pPr>
            <a:r>
              <a:rPr lang="en-US" sz="1600" smtClean="0">
                <a:effectLst/>
              </a:rPr>
              <a:t>used sprinkler irrigation system for </a:t>
            </a:r>
            <a:r>
              <a:rPr lang="en-US" sz="1600" b="1" smtClean="0">
                <a:effectLst/>
              </a:rPr>
              <a:t>cotton </a:t>
            </a:r>
          </a:p>
          <a:p>
            <a:pPr lvl="1" eaLnBrk="1" hangingPunct="1">
              <a:lnSpc>
                <a:spcPct val="80000"/>
              </a:lnSpc>
            </a:pPr>
            <a:r>
              <a:rPr lang="en-US" sz="1600" smtClean="0">
                <a:effectLst/>
              </a:rPr>
              <a:t>Compared three different methods (drip, furrow, and sprinkler)</a:t>
            </a:r>
          </a:p>
          <a:p>
            <a:pPr lvl="1" eaLnBrk="1" hangingPunct="1">
              <a:lnSpc>
                <a:spcPct val="80000"/>
              </a:lnSpc>
            </a:pPr>
            <a:r>
              <a:rPr lang="en-US" sz="1600" smtClean="0">
                <a:effectLst/>
              </a:rPr>
              <a:t>The maximum cotton yields were 4380, 3630 and 3380 kg/ha for drip, furrow and sprinkler irrigation, respectively. Drip irrigation produced 21% more seed-cotton than the furrow method and 30% more than the sprinkler method. </a:t>
            </a:r>
          </a:p>
          <a:p>
            <a:pPr lvl="1" eaLnBrk="1" hangingPunct="1">
              <a:lnSpc>
                <a:spcPct val="80000"/>
              </a:lnSpc>
            </a:pPr>
            <a:r>
              <a:rPr lang="en-US" sz="1600" smtClean="0">
                <a:effectLst/>
              </a:rPr>
              <a:t>Water use efficiency proved to be 4.87, 3.87 and 2.36 kg/ha/mm for drip, furrow and sprinkler irrigation, respectively. </a:t>
            </a:r>
          </a:p>
          <a:p>
            <a:pPr lvl="1" eaLnBrk="1" hangingPunct="1">
              <a:lnSpc>
                <a:spcPct val="80000"/>
              </a:lnSpc>
            </a:pPr>
            <a:r>
              <a:rPr lang="en-US" sz="1600" smtClean="0">
                <a:effectLst/>
              </a:rPr>
              <a:t>Shedding ratios ranged from 50.8 to 59.0% (furrow), 52.9 to 64.8% (sprinkler), 50.8 to 56.8% (drip), depending on the amount of water applied.</a:t>
            </a:r>
          </a:p>
          <a:p>
            <a:pPr eaLnBrk="1" hangingPunct="1">
              <a:lnSpc>
                <a:spcPct val="80000"/>
              </a:lnSpc>
            </a:pPr>
            <a:r>
              <a:rPr lang="en-US" sz="1800" smtClean="0">
                <a:effectLst/>
              </a:rPr>
              <a:t>Nazirbay et al., (2005) </a:t>
            </a:r>
          </a:p>
          <a:p>
            <a:pPr lvl="1" eaLnBrk="1" hangingPunct="1">
              <a:lnSpc>
                <a:spcPct val="80000"/>
              </a:lnSpc>
            </a:pPr>
            <a:r>
              <a:rPr lang="en-US" sz="1600" smtClean="0">
                <a:effectLst/>
              </a:rPr>
              <a:t>compared furrow (conventional) and drip irrigated corn yields for two consecutive years. It was found that </a:t>
            </a:r>
            <a:r>
              <a:rPr lang="en-US" sz="1600" b="1" smtClean="0">
                <a:effectLst/>
              </a:rPr>
              <a:t>maize </a:t>
            </a:r>
            <a:r>
              <a:rPr lang="en-US" sz="1600" smtClean="0">
                <a:effectLst/>
              </a:rPr>
              <a:t>irrigation water use for furrow irrigation ranged from 547 to 629 mm per year compared with 371 to 428 mm per year for drip irrigation (Saving of 32%).</a:t>
            </a:r>
          </a:p>
          <a:p>
            <a:pPr eaLnBrk="1" hangingPunct="1">
              <a:lnSpc>
                <a:spcPct val="80000"/>
              </a:lnSpc>
            </a:pPr>
            <a:r>
              <a:rPr lang="en-US" sz="1800" smtClean="0">
                <a:effectLst/>
              </a:rPr>
              <a:t>Rajak et al., (2006) </a:t>
            </a:r>
          </a:p>
          <a:p>
            <a:pPr lvl="1" eaLnBrk="1" hangingPunct="1">
              <a:lnSpc>
                <a:spcPct val="80000"/>
              </a:lnSpc>
            </a:pPr>
            <a:r>
              <a:rPr lang="en-US" sz="1600" smtClean="0">
                <a:effectLst/>
              </a:rPr>
              <a:t>conducted field experiments on a saline vertisols during 2000–2002 for evaluating the response of cotton with drip and furrow irrigation method in four different blocks varying in soil salinity (ECe, surface 0.6 m) and watertable depth. </a:t>
            </a:r>
          </a:p>
          <a:p>
            <a:pPr lvl="1" eaLnBrk="1" hangingPunct="1">
              <a:lnSpc>
                <a:spcPct val="80000"/>
              </a:lnSpc>
            </a:pPr>
            <a:r>
              <a:rPr lang="en-US" sz="1600" smtClean="0">
                <a:effectLst/>
              </a:rPr>
              <a:t>The growth and yield performance of cotton irrigated through furrows, even though with good quality canal water, was poor when compared with drip irrigation with marginally saline water.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2590800" y="1404938"/>
            <a:ext cx="3409950" cy="4995862"/>
          </a:xfrm>
          <a:prstGeom prst="rect">
            <a:avLst/>
          </a:prstGeom>
          <a:noFill/>
          <a:ln w="9525">
            <a:noFill/>
            <a:miter lim="800000"/>
            <a:headEnd/>
            <a:tailEnd/>
          </a:ln>
        </p:spPr>
      </p:pic>
      <p:pic>
        <p:nvPicPr>
          <p:cNvPr id="61443" name="Picture 3"/>
          <p:cNvPicPr>
            <a:picLocks noChangeAspect="1" noChangeArrowheads="1"/>
          </p:cNvPicPr>
          <p:nvPr/>
        </p:nvPicPr>
        <p:blipFill>
          <a:blip r:embed="rId4" cstate="print"/>
          <a:srcRect/>
          <a:stretch>
            <a:fillRect/>
          </a:stretch>
        </p:blipFill>
        <p:spPr bwMode="auto">
          <a:xfrm>
            <a:off x="2578100" y="396875"/>
            <a:ext cx="3403600" cy="102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Figure-14c_Construction of terraces_Second bund"/>
          <p:cNvPicPr>
            <a:picLocks noChangeAspect="1" noChangeArrowheads="1"/>
          </p:cNvPicPr>
          <p:nvPr/>
        </p:nvPicPr>
        <p:blipFill>
          <a:blip r:embed="rId3" cstate="print"/>
          <a:srcRect/>
          <a:stretch>
            <a:fillRect/>
          </a:stretch>
        </p:blipFill>
        <p:spPr bwMode="auto">
          <a:xfrm>
            <a:off x="1752600" y="4595813"/>
            <a:ext cx="5562600" cy="2262187"/>
          </a:xfrm>
          <a:prstGeom prst="rect">
            <a:avLst/>
          </a:prstGeom>
          <a:noFill/>
          <a:ln w="9525">
            <a:noFill/>
            <a:miter lim="800000"/>
            <a:headEnd/>
            <a:tailEnd/>
          </a:ln>
        </p:spPr>
      </p:pic>
      <p:pic>
        <p:nvPicPr>
          <p:cNvPr id="8195" name="Picture 6" descr="Figure-14b_Construction of terraces_Leveling"/>
          <p:cNvPicPr>
            <a:picLocks noChangeAspect="1" noChangeArrowheads="1"/>
          </p:cNvPicPr>
          <p:nvPr/>
        </p:nvPicPr>
        <p:blipFill>
          <a:blip r:embed="rId4" cstate="print"/>
          <a:srcRect/>
          <a:stretch>
            <a:fillRect/>
          </a:stretch>
        </p:blipFill>
        <p:spPr bwMode="auto">
          <a:xfrm>
            <a:off x="1752600" y="2286000"/>
            <a:ext cx="5562600" cy="2209800"/>
          </a:xfrm>
          <a:prstGeom prst="rect">
            <a:avLst/>
          </a:prstGeom>
          <a:noFill/>
          <a:ln w="9525">
            <a:noFill/>
            <a:miter lim="800000"/>
            <a:headEnd/>
            <a:tailEnd/>
          </a:ln>
        </p:spPr>
      </p:pic>
      <p:pic>
        <p:nvPicPr>
          <p:cNvPr id="8196" name="Picture 7" descr="Figure-14a_Construction of terraces_First bund"/>
          <p:cNvPicPr>
            <a:picLocks noChangeAspect="1" noChangeArrowheads="1"/>
          </p:cNvPicPr>
          <p:nvPr/>
        </p:nvPicPr>
        <p:blipFill>
          <a:blip r:embed="rId5" cstate="print"/>
          <a:srcRect/>
          <a:stretch>
            <a:fillRect/>
          </a:stretch>
        </p:blipFill>
        <p:spPr bwMode="auto">
          <a:xfrm>
            <a:off x="1752600" y="0"/>
            <a:ext cx="5562600" cy="22098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defRPr/>
            </a:pPr>
            <a:r>
              <a:rPr lang="en-US" smtClean="0"/>
              <a:t>Basin Irrigation: Direct</a:t>
            </a:r>
          </a:p>
        </p:txBody>
      </p:sp>
      <p:pic>
        <p:nvPicPr>
          <p:cNvPr id="9219" name="Picture 4" descr="Figure-15_Basin Irrigation_Direct Method of water supply"/>
          <p:cNvPicPr>
            <a:picLocks noChangeAspect="1" noChangeArrowheads="1"/>
          </p:cNvPicPr>
          <p:nvPr/>
        </p:nvPicPr>
        <p:blipFill>
          <a:blip r:embed="rId3" cstate="print"/>
          <a:srcRect/>
          <a:stretch>
            <a:fillRect/>
          </a:stretch>
        </p:blipFill>
        <p:spPr bwMode="auto">
          <a:xfrm>
            <a:off x="609600" y="2590800"/>
            <a:ext cx="7934325" cy="316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defRPr/>
            </a:pPr>
            <a:r>
              <a:rPr lang="en-US" smtClean="0"/>
              <a:t>Basin Irrigation: Cascade</a:t>
            </a:r>
          </a:p>
        </p:txBody>
      </p:sp>
      <p:pic>
        <p:nvPicPr>
          <p:cNvPr id="10243" name="Picture 4" descr="Figure-16_Basin Irrigation_Cascade Method of Water Supply"/>
          <p:cNvPicPr>
            <a:picLocks noChangeAspect="1" noChangeArrowheads="1"/>
          </p:cNvPicPr>
          <p:nvPr/>
        </p:nvPicPr>
        <p:blipFill>
          <a:blip r:embed="rId3" cstate="print"/>
          <a:srcRect/>
          <a:stretch>
            <a:fillRect/>
          </a:stretch>
        </p:blipFill>
        <p:spPr bwMode="auto">
          <a:xfrm>
            <a:off x="228600" y="2209800"/>
            <a:ext cx="8343900" cy="434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defRPr/>
            </a:pPr>
            <a:r>
              <a:rPr lang="en-US" smtClean="0"/>
              <a:t>Suggested Size of Basin</a:t>
            </a:r>
          </a:p>
        </p:txBody>
      </p:sp>
      <p:sp>
        <p:nvSpPr>
          <p:cNvPr id="11267" name="Rectangle 4"/>
          <p:cNvSpPr>
            <a:spLocks noChangeArrowheads="1"/>
          </p:cNvSpPr>
          <p:nvPr/>
        </p:nvSpPr>
        <p:spPr bwMode="auto">
          <a:xfrm>
            <a:off x="381000" y="1616075"/>
            <a:ext cx="2667000" cy="992188"/>
          </a:xfrm>
          <a:prstGeom prst="rect">
            <a:avLst/>
          </a:prstGeom>
          <a:noFill/>
          <a:ln w="9525">
            <a:noFill/>
            <a:miter lim="800000"/>
            <a:headEnd/>
            <a:tailEnd/>
          </a:ln>
        </p:spPr>
        <p:txBody>
          <a:bodyPr anchor="ctr">
            <a:spAutoFit/>
          </a:bodyPr>
          <a:lstStyle/>
          <a:p>
            <a:pPr eaLnBrk="1" hangingPunct="1"/>
            <a:r>
              <a:rPr lang="en-US" sz="1300" b="1">
                <a:latin typeface="Arial" pitchFamily="34" charset="0"/>
                <a:cs typeface="Arial" pitchFamily="34" charset="0"/>
              </a:rPr>
              <a:t>APPROXIMATE VALUES FOR THE MAXIMUM BASIN OR TERRACE WIDTH (m)</a:t>
            </a:r>
            <a:endParaRPr lang="en-US" sz="1000"/>
          </a:p>
          <a:p>
            <a:endParaRPr lang="en-US" sz="2000">
              <a:latin typeface="Arial" pitchFamily="34" charset="0"/>
            </a:endParaRPr>
          </a:p>
        </p:txBody>
      </p:sp>
      <p:graphicFrame>
        <p:nvGraphicFramePr>
          <p:cNvPr id="211438" name="Group 494"/>
          <p:cNvGraphicFramePr>
            <a:graphicFrameLocks noGrp="1"/>
          </p:cNvGraphicFramePr>
          <p:nvPr/>
        </p:nvGraphicFramePr>
        <p:xfrm>
          <a:off x="533400" y="2438400"/>
          <a:ext cx="2286000" cy="4023360"/>
        </p:xfrm>
        <a:graphic>
          <a:graphicData uri="http://schemas.openxmlformats.org/drawingml/2006/table">
            <a:tbl>
              <a:tblPr/>
              <a:tblGrid>
                <a:gridCol w="757238"/>
                <a:gridCol w="847725"/>
                <a:gridCol w="681037"/>
              </a:tblGrid>
              <a:tr h="24447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Slope %</a:t>
                      </a:r>
                      <a:endParaRPr kumimoji="0" lang="en-US"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Maximum width (m)</a:t>
                      </a:r>
                      <a:endParaRPr kumimoji="0" lang="en-US" sz="20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hMerge="1">
                  <a:txBody>
                    <a:bodyPr/>
                    <a:lstStyle/>
                    <a:p>
                      <a:endParaRPr lang="en-US"/>
                    </a:p>
                  </a:txBody>
                  <a:tcPr/>
                </a:tc>
              </a:tr>
              <a:tr h="244475">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average</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range</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0.2</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35-55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0.3</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37</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30-45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0.4</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32</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25-40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28</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20-35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0.6</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20-30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0.8</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22</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15-30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15-25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1.2</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17</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10-20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13</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10-20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5-15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7</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5-10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3-8</a:t>
                      </a:r>
                      <a:endParaRPr kumimoji="0" 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
        <p:nvSpPr>
          <p:cNvPr id="11328" name="Rectangle 265"/>
          <p:cNvSpPr>
            <a:spLocks noChangeArrowheads="1"/>
          </p:cNvSpPr>
          <p:nvPr/>
        </p:nvSpPr>
        <p:spPr bwMode="auto">
          <a:xfrm>
            <a:off x="4876800" y="1555750"/>
            <a:ext cx="3989388" cy="1082675"/>
          </a:xfrm>
          <a:prstGeom prst="rect">
            <a:avLst/>
          </a:prstGeom>
          <a:noFill/>
          <a:ln w="9525">
            <a:noFill/>
            <a:miter lim="800000"/>
            <a:headEnd/>
            <a:tailEnd/>
          </a:ln>
        </p:spPr>
        <p:txBody>
          <a:bodyPr anchor="ctr">
            <a:spAutoFit/>
          </a:bodyPr>
          <a:lstStyle/>
          <a:p>
            <a:pPr eaLnBrk="1" hangingPunct="1"/>
            <a:r>
              <a:rPr lang="en-US" sz="1300" b="1">
                <a:latin typeface="Arial" pitchFamily="34" charset="0"/>
                <a:cs typeface="Arial" pitchFamily="34" charset="0"/>
              </a:rPr>
              <a:t>SUGGESTED MAXIMUM BASIN AREAS </a:t>
            </a:r>
            <a:r>
              <a:rPr lang="en-US" sz="1900" b="1">
                <a:latin typeface="Arial" pitchFamily="34" charset="0"/>
                <a:cs typeface="Arial" pitchFamily="34" charset="0"/>
              </a:rPr>
              <a:t>(m</a:t>
            </a:r>
            <a:r>
              <a:rPr lang="en-US" sz="1400" b="1" baseline="30000">
                <a:latin typeface="Arial" pitchFamily="34" charset="0"/>
                <a:cs typeface="Arial" pitchFamily="34" charset="0"/>
              </a:rPr>
              <a:t>2</a:t>
            </a:r>
            <a:r>
              <a:rPr lang="en-US" sz="1900" b="1">
                <a:latin typeface="Arial" pitchFamily="34" charset="0"/>
                <a:cs typeface="Arial" pitchFamily="34" charset="0"/>
              </a:rPr>
              <a:t>)</a:t>
            </a:r>
            <a:r>
              <a:rPr lang="en-US" sz="1300" b="1">
                <a:latin typeface="Arial" pitchFamily="34" charset="0"/>
                <a:cs typeface="Arial" pitchFamily="34" charset="0"/>
              </a:rPr>
              <a:t> FOR VARIOUS SOIL TYPES AND AVAILABLE STREAM SIZES (l/sec)</a:t>
            </a:r>
            <a:endParaRPr lang="en-US" sz="1000"/>
          </a:p>
          <a:p>
            <a:endParaRPr lang="en-US" sz="2000">
              <a:latin typeface="Arial" pitchFamily="34" charset="0"/>
            </a:endParaRPr>
          </a:p>
        </p:txBody>
      </p:sp>
      <p:graphicFrame>
        <p:nvGraphicFramePr>
          <p:cNvPr id="211443" name="Group 499"/>
          <p:cNvGraphicFramePr>
            <a:graphicFrameLocks noGrp="1"/>
          </p:cNvGraphicFramePr>
          <p:nvPr/>
        </p:nvGraphicFramePr>
        <p:xfrm>
          <a:off x="4343400" y="2738438"/>
          <a:ext cx="4527550" cy="2286000"/>
        </p:xfrm>
        <a:graphic>
          <a:graphicData uri="http://schemas.openxmlformats.org/drawingml/2006/table">
            <a:tbl>
              <a:tblPr/>
              <a:tblGrid>
                <a:gridCol w="1485900"/>
                <a:gridCol w="569913"/>
                <a:gridCol w="1033462"/>
                <a:gridCol w="903288"/>
                <a:gridCol w="534987"/>
              </a:tblGrid>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Arial" charset="0"/>
                          <a:cs typeface="Arial" charset="0"/>
                        </a:rPr>
                        <a:t>Stream size (l/sec)</a:t>
                      </a:r>
                      <a:endParaRPr kumimoji="0" 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Sand</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Sandy loam</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Clay loam</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charset="0"/>
                          <a:cs typeface="Arial" charset="0"/>
                        </a:rPr>
                        <a:t>Clay</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350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650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15</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1000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30 (Approx 1 cusec)</a:t>
                      </a:r>
                      <a:endParaRPr kumimoji="0" 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1200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charset="0"/>
                          <a:cs typeface="Arial" charset="0"/>
                        </a:rPr>
                        <a:t>2000</a:t>
                      </a:r>
                      <a:endParaRPr kumimoji="0" lang="en-US" sz="2000" b="0" i="0" u="none" strike="noStrike" cap="none" normalizeH="0" baseline="0" dirty="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90000"/>
                      </a:schemeClr>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1200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2400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4000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244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90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1800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3600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charset="0"/>
                          <a:cs typeface="Arial" charset="0"/>
                        </a:rPr>
                        <a:t>6000</a:t>
                      </a:r>
                      <a:endParaRPr kumimoji="0" lang="en-US" sz="20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3980</TotalTime>
  <Words>2885</Words>
  <Application>Microsoft Office PowerPoint</Application>
  <PresentationFormat>On-screen Show (4:3)</PresentationFormat>
  <Paragraphs>362</Paragraphs>
  <Slides>58</Slides>
  <Notes>55</Notes>
  <HiddenSlides>1</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3" baseType="lpstr">
      <vt:lpstr>Arial</vt:lpstr>
      <vt:lpstr>Tahoma</vt:lpstr>
      <vt:lpstr>Wingdings</vt:lpstr>
      <vt:lpstr>Textured</vt:lpstr>
      <vt:lpstr>Equation</vt:lpstr>
      <vt:lpstr> </vt:lpstr>
      <vt:lpstr>Types</vt:lpstr>
      <vt:lpstr>Basin Irrigation</vt:lpstr>
      <vt:lpstr>Basin Irrigation</vt:lpstr>
      <vt:lpstr>Basin: for tree, for terraces</vt:lpstr>
      <vt:lpstr>PowerPoint Presentation</vt:lpstr>
      <vt:lpstr>Basin Irrigation: Direct</vt:lpstr>
      <vt:lpstr>Basin Irrigation: Cascade</vt:lpstr>
      <vt:lpstr>Suggested Size of Basin</vt:lpstr>
      <vt:lpstr>Border/Strip Irrigation</vt:lpstr>
      <vt:lpstr>Border Irrigation</vt:lpstr>
      <vt:lpstr>Border Irrigation</vt:lpstr>
      <vt:lpstr>Leveling effects</vt:lpstr>
      <vt:lpstr>Border Irrigation: Stream size Effects</vt:lpstr>
      <vt:lpstr>Quarter time rule</vt:lpstr>
      <vt:lpstr>Infiltration curve</vt:lpstr>
      <vt:lpstr>Q~f~time~Area relationship</vt:lpstr>
      <vt:lpstr>FURROW IRRIGATION </vt:lpstr>
      <vt:lpstr>Furrows and Gates</vt:lpstr>
      <vt:lpstr>Furrow on Terraces</vt:lpstr>
      <vt:lpstr>Developing Furrows</vt:lpstr>
      <vt:lpstr>Furrow: Alternate Irrigation</vt:lpstr>
      <vt:lpstr>Sprinkler Irrigation</vt:lpstr>
      <vt:lpstr>Various kinds of Sprinkler</vt:lpstr>
      <vt:lpstr>Sprinkler System: Characteristics</vt:lpstr>
      <vt:lpstr>Sprinkler System: Characteristics</vt:lpstr>
      <vt:lpstr>Components</vt:lpstr>
      <vt:lpstr>Layout</vt:lpstr>
      <vt:lpstr>Most Common Layout</vt:lpstr>
      <vt:lpstr>PowerPoint Presentation</vt:lpstr>
      <vt:lpstr>Moving System</vt:lpstr>
      <vt:lpstr>PowerPoint Presentation</vt:lpstr>
      <vt:lpstr>Problem</vt:lpstr>
      <vt:lpstr>PowerPoint Presentation</vt:lpstr>
      <vt:lpstr>Operating Sprinkler Systems</vt:lpstr>
      <vt:lpstr>Wetting pattern</vt:lpstr>
      <vt:lpstr>Overlapping for proper wetting</vt:lpstr>
      <vt:lpstr>Wind and Pressure Losses</vt:lpstr>
      <vt:lpstr>Application Rate</vt:lpstr>
      <vt:lpstr>Sprinkler drop size</vt:lpstr>
      <vt:lpstr>Sprinkler Irrigation System: Nozzels</vt:lpstr>
      <vt:lpstr>Sprinkler design Problem</vt:lpstr>
      <vt:lpstr>PowerPoint Presentation</vt:lpstr>
      <vt:lpstr>Drip Irrigation</vt:lpstr>
      <vt:lpstr>PowerPoint Presentation</vt:lpstr>
      <vt:lpstr>PowerPoint Presentation</vt:lpstr>
      <vt:lpstr>PowerPoint Presentation</vt:lpstr>
      <vt:lpstr>PowerPoint Presentation</vt:lpstr>
      <vt:lpstr>PowerPoint Presentation</vt:lpstr>
      <vt:lpstr>Drip Irrigation Set </vt:lpstr>
      <vt:lpstr>Components of Drip System</vt:lpstr>
      <vt:lpstr>Cost</vt:lpstr>
      <vt:lpstr>Ref: Effect of Basin, Furrow and Raingun Sprinkler Irrigation Systems on Irrigation Efficiencies, Nitrate-Nitrogen Leaching and Yield of Sunflower, by M. A. Rana, M. Arshad and J. Masud, in Pakistan Journal of Water Resources, Vol.10(2) July-December 2006/ 1-7</vt:lpstr>
      <vt:lpstr>Study Setup</vt:lpstr>
      <vt:lpstr>Results</vt:lpstr>
      <vt:lpstr>Other studies</vt:lpstr>
      <vt:lpstr>Other studies</vt:lpstr>
      <vt:lpstr>PowerPoint Presentation</vt:lpstr>
    </vt:vector>
  </TitlesOfParts>
  <Company>ced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Dr.Noor</dc:creator>
  <cp:lastModifiedBy>Muhammad Talha Waheed</cp:lastModifiedBy>
  <cp:revision>182</cp:revision>
  <dcterms:created xsi:type="dcterms:W3CDTF">2009-05-14T19:11:55Z</dcterms:created>
  <dcterms:modified xsi:type="dcterms:W3CDTF">2017-04-28T11:22:54Z</dcterms:modified>
</cp:coreProperties>
</file>