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handoutMasterIdLst>
    <p:handoutMasterId r:id="rId71"/>
  </p:handoutMasterIdLst>
  <p:sldIdLst>
    <p:sldId id="259" r:id="rId2"/>
    <p:sldId id="264" r:id="rId3"/>
    <p:sldId id="265" r:id="rId4"/>
    <p:sldId id="266" r:id="rId5"/>
    <p:sldId id="267" r:id="rId6"/>
    <p:sldId id="268" r:id="rId7"/>
    <p:sldId id="269" r:id="rId8"/>
    <p:sldId id="270" r:id="rId9"/>
    <p:sldId id="333" r:id="rId10"/>
    <p:sldId id="271" r:id="rId11"/>
    <p:sldId id="334" r:id="rId12"/>
    <p:sldId id="272" r:id="rId13"/>
    <p:sldId id="273" r:id="rId14"/>
    <p:sldId id="275" r:id="rId15"/>
    <p:sldId id="276" r:id="rId16"/>
    <p:sldId id="335" r:id="rId17"/>
    <p:sldId id="277" r:id="rId18"/>
    <p:sldId id="278" r:id="rId19"/>
    <p:sldId id="281" r:id="rId20"/>
    <p:sldId id="282" r:id="rId21"/>
    <p:sldId id="283" r:id="rId22"/>
    <p:sldId id="284" r:id="rId23"/>
    <p:sldId id="285" r:id="rId24"/>
    <p:sldId id="286" r:id="rId25"/>
    <p:sldId id="287" r:id="rId26"/>
    <p:sldId id="288" r:id="rId27"/>
    <p:sldId id="289" r:id="rId28"/>
    <p:sldId id="290" r:id="rId29"/>
    <p:sldId id="291" r:id="rId30"/>
    <p:sldId id="292" r:id="rId31"/>
    <p:sldId id="293" r:id="rId32"/>
    <p:sldId id="294" r:id="rId33"/>
    <p:sldId id="295" r:id="rId34"/>
    <p:sldId id="296" r:id="rId35"/>
    <p:sldId id="297" r:id="rId36"/>
    <p:sldId id="299" r:id="rId37"/>
    <p:sldId id="300" r:id="rId38"/>
    <p:sldId id="301" r:id="rId39"/>
    <p:sldId id="302" r:id="rId40"/>
    <p:sldId id="303" r:id="rId41"/>
    <p:sldId id="304" r:id="rId42"/>
    <p:sldId id="305" r:id="rId43"/>
    <p:sldId id="306" r:id="rId44"/>
    <p:sldId id="307" r:id="rId45"/>
    <p:sldId id="318" r:id="rId46"/>
    <p:sldId id="308" r:id="rId47"/>
    <p:sldId id="309" r:id="rId48"/>
    <p:sldId id="311" r:id="rId49"/>
    <p:sldId id="314" r:id="rId50"/>
    <p:sldId id="315" r:id="rId51"/>
    <p:sldId id="316" r:id="rId52"/>
    <p:sldId id="317" r:id="rId53"/>
    <p:sldId id="337" r:id="rId54"/>
    <p:sldId id="312" r:id="rId55"/>
    <p:sldId id="313" r:id="rId56"/>
    <p:sldId id="320" r:id="rId57"/>
    <p:sldId id="321" r:id="rId58"/>
    <p:sldId id="322" r:id="rId59"/>
    <p:sldId id="336" r:id="rId60"/>
    <p:sldId id="332" r:id="rId61"/>
    <p:sldId id="319" r:id="rId62"/>
    <p:sldId id="323" r:id="rId63"/>
    <p:sldId id="325" r:id="rId64"/>
    <p:sldId id="326" r:id="rId65"/>
    <p:sldId id="331" r:id="rId66"/>
    <p:sldId id="327" r:id="rId67"/>
    <p:sldId id="328" r:id="rId68"/>
    <p:sldId id="330" r:id="rId69"/>
  </p:sldIdLst>
  <p:sldSz cx="9144000" cy="5143500" type="screen16x9"/>
  <p:notesSz cx="6858000" cy="9144000"/>
  <p:defaultTextStyle>
    <a:defPPr>
      <a:defRPr lang="fr-F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3167" autoAdjust="0"/>
  </p:normalViewPr>
  <p:slideViewPr>
    <p:cSldViewPr>
      <p:cViewPr varScale="1">
        <p:scale>
          <a:sx n="84" d="100"/>
          <a:sy n="84" d="100"/>
        </p:scale>
        <p:origin x="912" y="90"/>
      </p:cViewPr>
      <p:guideLst>
        <p:guide orient="horz" pos="1620"/>
        <p:guide pos="2880"/>
      </p:guideLst>
    </p:cSldViewPr>
  </p:slideViewPr>
  <p:outlineViewPr>
    <p:cViewPr>
      <p:scale>
        <a:sx n="33" d="100"/>
        <a:sy n="33" d="100"/>
      </p:scale>
      <p:origin x="0" y="33768"/>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8DFDEBD-D7FD-42A2-A12D-3DD3D673FD56}" type="datetimeFigureOut">
              <a:rPr lang="en-US" smtClean="0"/>
              <a:pPr/>
              <a:t>14-Jul-18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8B7C3F9-A81F-4603-86A8-A5D642ADF56C}"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75B5A8-B702-4E62-BE5E-54DDA4B1ACDB}" type="datetimeFigureOut">
              <a:rPr lang="en-US" smtClean="0"/>
              <a:pPr/>
              <a:t>14-Jul-18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543961-0257-4770-9127-E685E9F9124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543961-0257-4770-9127-E685E9F91247}" type="slidenum">
              <a:rPr lang="en-US" smtClean="0"/>
              <a:pPr/>
              <a:t>16</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543961-0257-4770-9127-E685E9F91247}" type="slidenum">
              <a:rPr lang="en-US" smtClean="0"/>
              <a:pPr/>
              <a:t>53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543961-0257-4770-9127-E685E9F91247}" type="slidenum">
              <a:rPr lang="en-US" smtClean="0"/>
              <a:pPr/>
              <a:t>56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543961-0257-4770-9127-E685E9F91247}" type="slidenum">
              <a:rPr lang="en-US" smtClean="0"/>
              <a:pPr/>
              <a:t>59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543961-0257-4770-9127-E685E9F91247}" type="slidenum">
              <a:rPr lang="en-US" smtClean="0"/>
              <a:pPr/>
              <a:t>61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543961-0257-4770-9127-E685E9F91247}" type="slidenum">
              <a:rPr lang="en-US" smtClean="0"/>
              <a:pPr/>
              <a:t>66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543961-0257-4770-9127-E685E9F91247}" type="slidenum">
              <a:rPr lang="en-US" smtClean="0"/>
              <a:pPr/>
              <a:t>19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543961-0257-4770-9127-E685E9F91247}" type="slidenum">
              <a:rPr lang="en-US" smtClean="0"/>
              <a:pPr/>
              <a:t>23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47849F4-7275-44E3-8495-23CD952D2990}" type="slidenum">
              <a:rPr lang="en-US" smtClean="0"/>
              <a:pPr/>
              <a:t>26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47849F4-7275-44E3-8495-23CD952D2990}" type="slidenum">
              <a:rPr lang="en-US" smtClean="0"/>
              <a:pPr/>
              <a:t>27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47849F4-7275-44E3-8495-23CD952D2990}" type="slidenum">
              <a:rPr lang="en-US" smtClean="0"/>
              <a:pPr/>
              <a:t>28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543961-0257-4770-9127-E685E9F91247}" type="slidenum">
              <a:rPr lang="en-US" smtClean="0"/>
              <a:pPr/>
              <a:t>34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543961-0257-4770-9127-E685E9F91247}" type="slidenum">
              <a:rPr lang="en-US" smtClean="0"/>
              <a:pPr/>
              <a:t>45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543961-0257-4770-9127-E685E9F91247}" type="slidenum">
              <a:rPr lang="en-US" smtClean="0"/>
              <a:pPr/>
              <a:t>52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fr-CA"/>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CA"/>
          </a:p>
        </p:txBody>
      </p:sp>
      <p:sp>
        <p:nvSpPr>
          <p:cNvPr id="4" name="Date Placeholder 3"/>
          <p:cNvSpPr>
            <a:spLocks noGrp="1"/>
          </p:cNvSpPr>
          <p:nvPr>
            <p:ph type="dt" sz="half" idx="10"/>
          </p:nvPr>
        </p:nvSpPr>
        <p:spPr/>
        <p:txBody>
          <a:bodyPr/>
          <a:lstStyle>
            <a:lvl1pPr>
              <a:defRPr/>
            </a:lvl1pPr>
          </a:lstStyle>
          <a:p>
            <a:pPr>
              <a:defRPr/>
            </a:pPr>
            <a:fld id="{DCE94DCF-E4D1-4296-A7FD-36CFADB0EE90}" type="datetime1">
              <a:rPr lang="fr-CA" smtClean="0"/>
              <a:t>2018-07-14</a:t>
            </a:fld>
            <a:endParaRPr lang="fr-CA"/>
          </a:p>
        </p:txBody>
      </p:sp>
      <p:sp>
        <p:nvSpPr>
          <p:cNvPr id="5" name="Footer Placeholder 4"/>
          <p:cNvSpPr>
            <a:spLocks noGrp="1"/>
          </p:cNvSpPr>
          <p:nvPr>
            <p:ph type="ftr" sz="quarter" idx="11"/>
          </p:nvPr>
        </p:nvSpPr>
        <p:spPr/>
        <p:txBody>
          <a:bodyPr/>
          <a:lstStyle>
            <a:lvl1pPr>
              <a:defRPr/>
            </a:lvl1pPr>
          </a:lstStyle>
          <a:p>
            <a:pPr>
              <a:defRPr/>
            </a:pPr>
            <a:endParaRPr lang="fr-CA"/>
          </a:p>
        </p:txBody>
      </p:sp>
      <p:sp>
        <p:nvSpPr>
          <p:cNvPr id="6" name="Slide Number Placeholder 5"/>
          <p:cNvSpPr>
            <a:spLocks noGrp="1"/>
          </p:cNvSpPr>
          <p:nvPr>
            <p:ph type="sldNum" sz="quarter" idx="12"/>
          </p:nvPr>
        </p:nvSpPr>
        <p:spPr/>
        <p:txBody>
          <a:bodyPr/>
          <a:lstStyle>
            <a:lvl1pPr>
              <a:defRPr/>
            </a:lvl1pPr>
          </a:lstStyle>
          <a:p>
            <a:pPr>
              <a:defRPr/>
            </a:pPr>
            <a:fld id="{DE9A0564-664A-4CEE-8C22-2F3B2A8E2450}" type="slidenum">
              <a:rPr lang="fr-CA"/>
              <a:pPr>
                <a:defRPr/>
              </a:pPr>
              <a:t>‹#›</a:t>
            </a:fld>
            <a:endParaRPr lang="fr-CA"/>
          </a:p>
        </p:txBody>
      </p:sp>
    </p:spTree>
  </p:cSld>
  <p:clrMapOvr>
    <a:masterClrMapping/>
  </p:clrMapOvr>
  <p:transition spd="slow">
    <p:strips dir="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p:cNvSpPr>
            <a:spLocks noGrp="1"/>
          </p:cNvSpPr>
          <p:nvPr>
            <p:ph type="dt" sz="half" idx="10"/>
          </p:nvPr>
        </p:nvSpPr>
        <p:spPr/>
        <p:txBody>
          <a:bodyPr/>
          <a:lstStyle>
            <a:lvl1pPr>
              <a:defRPr/>
            </a:lvl1pPr>
          </a:lstStyle>
          <a:p>
            <a:pPr>
              <a:defRPr/>
            </a:pPr>
            <a:fld id="{BEF27DF2-9338-432F-8EEF-AAF022074695}" type="datetime1">
              <a:rPr lang="fr-CA" smtClean="0"/>
              <a:t>2018-07-14</a:t>
            </a:fld>
            <a:endParaRPr lang="fr-CA"/>
          </a:p>
        </p:txBody>
      </p:sp>
      <p:sp>
        <p:nvSpPr>
          <p:cNvPr id="5" name="Footer Placeholder 4"/>
          <p:cNvSpPr>
            <a:spLocks noGrp="1"/>
          </p:cNvSpPr>
          <p:nvPr>
            <p:ph type="ftr" sz="quarter" idx="11"/>
          </p:nvPr>
        </p:nvSpPr>
        <p:spPr/>
        <p:txBody>
          <a:bodyPr/>
          <a:lstStyle>
            <a:lvl1pPr>
              <a:defRPr/>
            </a:lvl1pPr>
          </a:lstStyle>
          <a:p>
            <a:pPr>
              <a:defRPr/>
            </a:pPr>
            <a:endParaRPr lang="fr-CA"/>
          </a:p>
        </p:txBody>
      </p:sp>
      <p:sp>
        <p:nvSpPr>
          <p:cNvPr id="6" name="Slide Number Placeholder 5"/>
          <p:cNvSpPr>
            <a:spLocks noGrp="1"/>
          </p:cNvSpPr>
          <p:nvPr>
            <p:ph type="sldNum" sz="quarter" idx="12"/>
          </p:nvPr>
        </p:nvSpPr>
        <p:spPr/>
        <p:txBody>
          <a:bodyPr/>
          <a:lstStyle>
            <a:lvl1pPr>
              <a:defRPr/>
            </a:lvl1pPr>
          </a:lstStyle>
          <a:p>
            <a:pPr>
              <a:defRPr/>
            </a:pPr>
            <a:fld id="{CE267197-CE05-486E-AFE1-7AAC13B52749}" type="slidenum">
              <a:rPr lang="fr-CA"/>
              <a:pPr>
                <a:defRPr/>
              </a:pPr>
              <a:t>‹#›</a:t>
            </a:fld>
            <a:endParaRPr lang="fr-CA"/>
          </a:p>
        </p:txBody>
      </p:sp>
    </p:spTree>
  </p:cSld>
  <p:clrMapOvr>
    <a:masterClrMapping/>
  </p:clrMapOvr>
  <p:transition spd="slow">
    <p:strips dir="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fr-CA"/>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p:cNvSpPr>
            <a:spLocks noGrp="1"/>
          </p:cNvSpPr>
          <p:nvPr>
            <p:ph type="dt" sz="half" idx="10"/>
          </p:nvPr>
        </p:nvSpPr>
        <p:spPr/>
        <p:txBody>
          <a:bodyPr/>
          <a:lstStyle>
            <a:lvl1pPr>
              <a:defRPr/>
            </a:lvl1pPr>
          </a:lstStyle>
          <a:p>
            <a:pPr>
              <a:defRPr/>
            </a:pPr>
            <a:fld id="{81C69AE6-6533-44F8-9C7A-B92CF56AC097}" type="datetime1">
              <a:rPr lang="fr-CA" smtClean="0"/>
              <a:t>2018-07-14</a:t>
            </a:fld>
            <a:endParaRPr lang="fr-CA"/>
          </a:p>
        </p:txBody>
      </p:sp>
      <p:sp>
        <p:nvSpPr>
          <p:cNvPr id="5" name="Footer Placeholder 4"/>
          <p:cNvSpPr>
            <a:spLocks noGrp="1"/>
          </p:cNvSpPr>
          <p:nvPr>
            <p:ph type="ftr" sz="quarter" idx="11"/>
          </p:nvPr>
        </p:nvSpPr>
        <p:spPr/>
        <p:txBody>
          <a:bodyPr/>
          <a:lstStyle>
            <a:lvl1pPr>
              <a:defRPr/>
            </a:lvl1pPr>
          </a:lstStyle>
          <a:p>
            <a:pPr>
              <a:defRPr/>
            </a:pPr>
            <a:endParaRPr lang="fr-CA"/>
          </a:p>
        </p:txBody>
      </p:sp>
      <p:sp>
        <p:nvSpPr>
          <p:cNvPr id="6" name="Slide Number Placeholder 5"/>
          <p:cNvSpPr>
            <a:spLocks noGrp="1"/>
          </p:cNvSpPr>
          <p:nvPr>
            <p:ph type="sldNum" sz="quarter" idx="12"/>
          </p:nvPr>
        </p:nvSpPr>
        <p:spPr/>
        <p:txBody>
          <a:bodyPr/>
          <a:lstStyle>
            <a:lvl1pPr>
              <a:defRPr/>
            </a:lvl1pPr>
          </a:lstStyle>
          <a:p>
            <a:pPr>
              <a:defRPr/>
            </a:pPr>
            <a:fld id="{8C1531D2-2AF9-4F2A-ACD5-C72517B8BA41}" type="slidenum">
              <a:rPr lang="fr-CA"/>
              <a:pPr>
                <a:defRPr/>
              </a:pPr>
              <a:t>‹#›</a:t>
            </a:fld>
            <a:endParaRPr lang="fr-CA"/>
          </a:p>
        </p:txBody>
      </p:sp>
    </p:spTree>
  </p:cSld>
  <p:clrMapOvr>
    <a:masterClrMapping/>
  </p:clrMapOvr>
  <p:transition spd="slow">
    <p:strips dir="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p:cNvSpPr>
            <a:spLocks noGrp="1"/>
          </p:cNvSpPr>
          <p:nvPr>
            <p:ph type="dt" sz="half" idx="10"/>
          </p:nvPr>
        </p:nvSpPr>
        <p:spPr/>
        <p:txBody>
          <a:bodyPr/>
          <a:lstStyle>
            <a:lvl1pPr>
              <a:defRPr/>
            </a:lvl1pPr>
          </a:lstStyle>
          <a:p>
            <a:pPr>
              <a:defRPr/>
            </a:pPr>
            <a:fld id="{F92B4C6F-FD3D-4148-B7F8-2458C122A0D2}" type="datetime1">
              <a:rPr lang="fr-CA" smtClean="0"/>
              <a:t>2018-07-14</a:t>
            </a:fld>
            <a:endParaRPr lang="fr-CA"/>
          </a:p>
        </p:txBody>
      </p:sp>
      <p:sp>
        <p:nvSpPr>
          <p:cNvPr id="5" name="Footer Placeholder 4"/>
          <p:cNvSpPr>
            <a:spLocks noGrp="1"/>
          </p:cNvSpPr>
          <p:nvPr>
            <p:ph type="ftr" sz="quarter" idx="11"/>
          </p:nvPr>
        </p:nvSpPr>
        <p:spPr/>
        <p:txBody>
          <a:bodyPr/>
          <a:lstStyle>
            <a:lvl1pPr>
              <a:defRPr/>
            </a:lvl1pPr>
          </a:lstStyle>
          <a:p>
            <a:pPr>
              <a:defRPr/>
            </a:pPr>
            <a:endParaRPr lang="fr-CA"/>
          </a:p>
        </p:txBody>
      </p:sp>
      <p:sp>
        <p:nvSpPr>
          <p:cNvPr id="6" name="Slide Number Placeholder 5"/>
          <p:cNvSpPr>
            <a:spLocks noGrp="1"/>
          </p:cNvSpPr>
          <p:nvPr>
            <p:ph type="sldNum" sz="quarter" idx="12"/>
          </p:nvPr>
        </p:nvSpPr>
        <p:spPr/>
        <p:txBody>
          <a:bodyPr/>
          <a:lstStyle>
            <a:lvl1pPr>
              <a:defRPr/>
            </a:lvl1pPr>
          </a:lstStyle>
          <a:p>
            <a:pPr>
              <a:defRPr/>
            </a:pPr>
            <a:fld id="{0461D53A-B13D-45C8-8E30-443A73211BCF}" type="slidenum">
              <a:rPr lang="fr-CA"/>
              <a:pPr>
                <a:defRPr/>
              </a:pPr>
              <a:t>‹#›</a:t>
            </a:fld>
            <a:endParaRPr lang="fr-CA"/>
          </a:p>
        </p:txBody>
      </p:sp>
    </p:spTree>
  </p:cSld>
  <p:clrMapOvr>
    <a:masterClrMapping/>
  </p:clrMapOvr>
  <p:transition spd="slow">
    <p:strips dir="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fr-CA"/>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C21023E-A36C-4E2F-A367-EC08E24D9219}" type="datetime1">
              <a:rPr lang="fr-CA" smtClean="0"/>
              <a:t>2018-07-14</a:t>
            </a:fld>
            <a:endParaRPr lang="fr-CA"/>
          </a:p>
        </p:txBody>
      </p:sp>
      <p:sp>
        <p:nvSpPr>
          <p:cNvPr id="5" name="Footer Placeholder 4"/>
          <p:cNvSpPr>
            <a:spLocks noGrp="1"/>
          </p:cNvSpPr>
          <p:nvPr>
            <p:ph type="ftr" sz="quarter" idx="11"/>
          </p:nvPr>
        </p:nvSpPr>
        <p:spPr/>
        <p:txBody>
          <a:bodyPr/>
          <a:lstStyle>
            <a:lvl1pPr>
              <a:defRPr/>
            </a:lvl1pPr>
          </a:lstStyle>
          <a:p>
            <a:pPr>
              <a:defRPr/>
            </a:pPr>
            <a:endParaRPr lang="fr-CA"/>
          </a:p>
        </p:txBody>
      </p:sp>
      <p:sp>
        <p:nvSpPr>
          <p:cNvPr id="6" name="Slide Number Placeholder 5"/>
          <p:cNvSpPr>
            <a:spLocks noGrp="1"/>
          </p:cNvSpPr>
          <p:nvPr>
            <p:ph type="sldNum" sz="quarter" idx="12"/>
          </p:nvPr>
        </p:nvSpPr>
        <p:spPr/>
        <p:txBody>
          <a:bodyPr/>
          <a:lstStyle>
            <a:lvl1pPr>
              <a:defRPr/>
            </a:lvl1pPr>
          </a:lstStyle>
          <a:p>
            <a:pPr>
              <a:defRPr/>
            </a:pPr>
            <a:fld id="{DC418D67-D6AB-4E96-A70C-F45CE01E551A}" type="slidenum">
              <a:rPr lang="fr-CA"/>
              <a:pPr>
                <a:defRPr/>
              </a:pPr>
              <a:t>‹#›</a:t>
            </a:fld>
            <a:endParaRPr lang="fr-CA"/>
          </a:p>
        </p:txBody>
      </p:sp>
    </p:spTree>
  </p:cSld>
  <p:clrMapOvr>
    <a:masterClrMapping/>
  </p:clrMapOvr>
  <p:transition spd="slow">
    <p:strips dir="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A"/>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5" name="Date Placeholder 3"/>
          <p:cNvSpPr>
            <a:spLocks noGrp="1"/>
          </p:cNvSpPr>
          <p:nvPr>
            <p:ph type="dt" sz="half" idx="10"/>
          </p:nvPr>
        </p:nvSpPr>
        <p:spPr/>
        <p:txBody>
          <a:bodyPr/>
          <a:lstStyle>
            <a:lvl1pPr>
              <a:defRPr/>
            </a:lvl1pPr>
          </a:lstStyle>
          <a:p>
            <a:pPr>
              <a:defRPr/>
            </a:pPr>
            <a:fld id="{D2AFA14E-F4F6-4775-B952-88CB76802853}" type="datetime1">
              <a:rPr lang="fr-CA" smtClean="0"/>
              <a:t>2018-07-14</a:t>
            </a:fld>
            <a:endParaRPr lang="fr-CA"/>
          </a:p>
        </p:txBody>
      </p:sp>
      <p:sp>
        <p:nvSpPr>
          <p:cNvPr id="6" name="Footer Placeholder 4"/>
          <p:cNvSpPr>
            <a:spLocks noGrp="1"/>
          </p:cNvSpPr>
          <p:nvPr>
            <p:ph type="ftr" sz="quarter" idx="11"/>
          </p:nvPr>
        </p:nvSpPr>
        <p:spPr/>
        <p:txBody>
          <a:bodyPr/>
          <a:lstStyle>
            <a:lvl1pPr>
              <a:defRPr/>
            </a:lvl1pPr>
          </a:lstStyle>
          <a:p>
            <a:pPr>
              <a:defRPr/>
            </a:pPr>
            <a:endParaRPr lang="fr-CA"/>
          </a:p>
        </p:txBody>
      </p:sp>
      <p:sp>
        <p:nvSpPr>
          <p:cNvPr id="7" name="Slide Number Placeholder 5"/>
          <p:cNvSpPr>
            <a:spLocks noGrp="1"/>
          </p:cNvSpPr>
          <p:nvPr>
            <p:ph type="sldNum" sz="quarter" idx="12"/>
          </p:nvPr>
        </p:nvSpPr>
        <p:spPr/>
        <p:txBody>
          <a:bodyPr/>
          <a:lstStyle>
            <a:lvl1pPr>
              <a:defRPr/>
            </a:lvl1pPr>
          </a:lstStyle>
          <a:p>
            <a:pPr>
              <a:defRPr/>
            </a:pPr>
            <a:fld id="{54204290-5F69-4E6E-B65F-A257A38C6E84}" type="slidenum">
              <a:rPr lang="fr-CA"/>
              <a:pPr>
                <a:defRPr/>
              </a:pPr>
              <a:t>‹#›</a:t>
            </a:fld>
            <a:endParaRPr lang="fr-CA"/>
          </a:p>
        </p:txBody>
      </p:sp>
    </p:spTree>
  </p:cSld>
  <p:clrMapOvr>
    <a:masterClrMapping/>
  </p:clrMapOvr>
  <p:transition spd="slow">
    <p:strips dir="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CA"/>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7" name="Date Placeholder 3"/>
          <p:cNvSpPr>
            <a:spLocks noGrp="1"/>
          </p:cNvSpPr>
          <p:nvPr>
            <p:ph type="dt" sz="half" idx="10"/>
          </p:nvPr>
        </p:nvSpPr>
        <p:spPr/>
        <p:txBody>
          <a:bodyPr/>
          <a:lstStyle>
            <a:lvl1pPr>
              <a:defRPr/>
            </a:lvl1pPr>
          </a:lstStyle>
          <a:p>
            <a:pPr>
              <a:defRPr/>
            </a:pPr>
            <a:fld id="{2594D692-37FA-46AC-9AA3-3699F6E10531}" type="datetime1">
              <a:rPr lang="fr-CA" smtClean="0"/>
              <a:t>2018-07-14</a:t>
            </a:fld>
            <a:endParaRPr lang="fr-CA"/>
          </a:p>
        </p:txBody>
      </p:sp>
      <p:sp>
        <p:nvSpPr>
          <p:cNvPr id="8" name="Footer Placeholder 4"/>
          <p:cNvSpPr>
            <a:spLocks noGrp="1"/>
          </p:cNvSpPr>
          <p:nvPr>
            <p:ph type="ftr" sz="quarter" idx="11"/>
          </p:nvPr>
        </p:nvSpPr>
        <p:spPr/>
        <p:txBody>
          <a:bodyPr/>
          <a:lstStyle>
            <a:lvl1pPr>
              <a:defRPr/>
            </a:lvl1pPr>
          </a:lstStyle>
          <a:p>
            <a:pPr>
              <a:defRPr/>
            </a:pPr>
            <a:endParaRPr lang="fr-CA"/>
          </a:p>
        </p:txBody>
      </p:sp>
      <p:sp>
        <p:nvSpPr>
          <p:cNvPr id="9" name="Slide Number Placeholder 5"/>
          <p:cNvSpPr>
            <a:spLocks noGrp="1"/>
          </p:cNvSpPr>
          <p:nvPr>
            <p:ph type="sldNum" sz="quarter" idx="12"/>
          </p:nvPr>
        </p:nvSpPr>
        <p:spPr/>
        <p:txBody>
          <a:bodyPr/>
          <a:lstStyle>
            <a:lvl1pPr>
              <a:defRPr/>
            </a:lvl1pPr>
          </a:lstStyle>
          <a:p>
            <a:pPr>
              <a:defRPr/>
            </a:pPr>
            <a:fld id="{B1B7E52E-BC29-4507-B0CF-9B1B5B6FDD1E}" type="slidenum">
              <a:rPr lang="fr-CA"/>
              <a:pPr>
                <a:defRPr/>
              </a:pPr>
              <a:t>‹#›</a:t>
            </a:fld>
            <a:endParaRPr lang="fr-CA"/>
          </a:p>
        </p:txBody>
      </p:sp>
    </p:spTree>
  </p:cSld>
  <p:clrMapOvr>
    <a:masterClrMapping/>
  </p:clrMapOvr>
  <p:transition spd="slow">
    <p:strips dir="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A"/>
          </a:p>
        </p:txBody>
      </p:sp>
      <p:sp>
        <p:nvSpPr>
          <p:cNvPr id="3" name="Date Placeholder 3"/>
          <p:cNvSpPr>
            <a:spLocks noGrp="1"/>
          </p:cNvSpPr>
          <p:nvPr>
            <p:ph type="dt" sz="half" idx="10"/>
          </p:nvPr>
        </p:nvSpPr>
        <p:spPr/>
        <p:txBody>
          <a:bodyPr/>
          <a:lstStyle>
            <a:lvl1pPr>
              <a:defRPr/>
            </a:lvl1pPr>
          </a:lstStyle>
          <a:p>
            <a:pPr>
              <a:defRPr/>
            </a:pPr>
            <a:fld id="{70F9810B-3445-4D9D-9BE7-C88FB6CA6C90}" type="datetime1">
              <a:rPr lang="fr-CA" smtClean="0"/>
              <a:t>2018-07-14</a:t>
            </a:fld>
            <a:endParaRPr lang="fr-CA"/>
          </a:p>
        </p:txBody>
      </p:sp>
      <p:sp>
        <p:nvSpPr>
          <p:cNvPr id="4" name="Footer Placeholder 4"/>
          <p:cNvSpPr>
            <a:spLocks noGrp="1"/>
          </p:cNvSpPr>
          <p:nvPr>
            <p:ph type="ftr" sz="quarter" idx="11"/>
          </p:nvPr>
        </p:nvSpPr>
        <p:spPr/>
        <p:txBody>
          <a:bodyPr/>
          <a:lstStyle>
            <a:lvl1pPr>
              <a:defRPr/>
            </a:lvl1pPr>
          </a:lstStyle>
          <a:p>
            <a:pPr>
              <a:defRPr/>
            </a:pPr>
            <a:endParaRPr lang="fr-CA"/>
          </a:p>
        </p:txBody>
      </p:sp>
      <p:sp>
        <p:nvSpPr>
          <p:cNvPr id="5" name="Slide Number Placeholder 5"/>
          <p:cNvSpPr>
            <a:spLocks noGrp="1"/>
          </p:cNvSpPr>
          <p:nvPr>
            <p:ph type="sldNum" sz="quarter" idx="12"/>
          </p:nvPr>
        </p:nvSpPr>
        <p:spPr/>
        <p:txBody>
          <a:bodyPr/>
          <a:lstStyle>
            <a:lvl1pPr>
              <a:defRPr/>
            </a:lvl1pPr>
          </a:lstStyle>
          <a:p>
            <a:pPr>
              <a:defRPr/>
            </a:pPr>
            <a:fld id="{624F2789-78E8-46FC-93F5-3FBEAA4BE5DE}" type="slidenum">
              <a:rPr lang="fr-CA"/>
              <a:pPr>
                <a:defRPr/>
              </a:pPr>
              <a:t>‹#›</a:t>
            </a:fld>
            <a:endParaRPr lang="fr-CA"/>
          </a:p>
        </p:txBody>
      </p:sp>
    </p:spTree>
  </p:cSld>
  <p:clrMapOvr>
    <a:masterClrMapping/>
  </p:clrMapOvr>
  <p:transition spd="slow">
    <p:strips dir="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A23D5D6-2192-409E-9D47-8EE2A1A429CC}" type="datetime1">
              <a:rPr lang="fr-CA" smtClean="0"/>
              <a:t>2018-07-14</a:t>
            </a:fld>
            <a:endParaRPr lang="fr-CA"/>
          </a:p>
        </p:txBody>
      </p:sp>
      <p:sp>
        <p:nvSpPr>
          <p:cNvPr id="3" name="Footer Placeholder 4"/>
          <p:cNvSpPr>
            <a:spLocks noGrp="1"/>
          </p:cNvSpPr>
          <p:nvPr>
            <p:ph type="ftr" sz="quarter" idx="11"/>
          </p:nvPr>
        </p:nvSpPr>
        <p:spPr/>
        <p:txBody>
          <a:bodyPr/>
          <a:lstStyle>
            <a:lvl1pPr>
              <a:defRPr/>
            </a:lvl1pPr>
          </a:lstStyle>
          <a:p>
            <a:pPr>
              <a:defRPr/>
            </a:pPr>
            <a:endParaRPr lang="fr-CA"/>
          </a:p>
        </p:txBody>
      </p:sp>
      <p:sp>
        <p:nvSpPr>
          <p:cNvPr id="4" name="Slide Number Placeholder 5"/>
          <p:cNvSpPr>
            <a:spLocks noGrp="1"/>
          </p:cNvSpPr>
          <p:nvPr>
            <p:ph type="sldNum" sz="quarter" idx="12"/>
          </p:nvPr>
        </p:nvSpPr>
        <p:spPr/>
        <p:txBody>
          <a:bodyPr/>
          <a:lstStyle>
            <a:lvl1pPr>
              <a:defRPr/>
            </a:lvl1pPr>
          </a:lstStyle>
          <a:p>
            <a:pPr>
              <a:defRPr/>
            </a:pPr>
            <a:fld id="{83DEE9FB-8020-4745-8E4A-AD35F6446604}" type="slidenum">
              <a:rPr lang="fr-CA"/>
              <a:pPr>
                <a:defRPr/>
              </a:pPr>
              <a:t>‹#›</a:t>
            </a:fld>
            <a:endParaRPr lang="fr-CA"/>
          </a:p>
        </p:txBody>
      </p:sp>
    </p:spTree>
  </p:cSld>
  <p:clrMapOvr>
    <a:masterClrMapping/>
  </p:clrMapOvr>
  <p:transition spd="slow">
    <p:strips dir="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fr-CA"/>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E852066-BC66-449C-8487-94E1631C03B7}" type="datetime1">
              <a:rPr lang="fr-CA" smtClean="0"/>
              <a:t>2018-07-14</a:t>
            </a:fld>
            <a:endParaRPr lang="fr-CA"/>
          </a:p>
        </p:txBody>
      </p:sp>
      <p:sp>
        <p:nvSpPr>
          <p:cNvPr id="6" name="Footer Placeholder 4"/>
          <p:cNvSpPr>
            <a:spLocks noGrp="1"/>
          </p:cNvSpPr>
          <p:nvPr>
            <p:ph type="ftr" sz="quarter" idx="11"/>
          </p:nvPr>
        </p:nvSpPr>
        <p:spPr/>
        <p:txBody>
          <a:bodyPr/>
          <a:lstStyle>
            <a:lvl1pPr>
              <a:defRPr/>
            </a:lvl1pPr>
          </a:lstStyle>
          <a:p>
            <a:pPr>
              <a:defRPr/>
            </a:pPr>
            <a:endParaRPr lang="fr-CA"/>
          </a:p>
        </p:txBody>
      </p:sp>
      <p:sp>
        <p:nvSpPr>
          <p:cNvPr id="7" name="Slide Number Placeholder 5"/>
          <p:cNvSpPr>
            <a:spLocks noGrp="1"/>
          </p:cNvSpPr>
          <p:nvPr>
            <p:ph type="sldNum" sz="quarter" idx="12"/>
          </p:nvPr>
        </p:nvSpPr>
        <p:spPr/>
        <p:txBody>
          <a:bodyPr/>
          <a:lstStyle>
            <a:lvl1pPr>
              <a:defRPr/>
            </a:lvl1pPr>
          </a:lstStyle>
          <a:p>
            <a:pPr>
              <a:defRPr/>
            </a:pPr>
            <a:fld id="{AB8F0DBC-8292-4B89-BDAE-5192A2AC0FB2}" type="slidenum">
              <a:rPr lang="fr-CA"/>
              <a:pPr>
                <a:defRPr/>
              </a:pPr>
              <a:t>‹#›</a:t>
            </a:fld>
            <a:endParaRPr lang="fr-CA"/>
          </a:p>
        </p:txBody>
      </p:sp>
    </p:spTree>
  </p:cSld>
  <p:clrMapOvr>
    <a:masterClrMapping/>
  </p:clrMapOvr>
  <p:transition spd="slow">
    <p:strips dir="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fr-CA"/>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fr-CA"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151F888-0F2B-4BFE-8F7A-F44555C2CDE1}" type="datetime1">
              <a:rPr lang="fr-CA" smtClean="0"/>
              <a:t>2018-07-14</a:t>
            </a:fld>
            <a:endParaRPr lang="fr-CA"/>
          </a:p>
        </p:txBody>
      </p:sp>
      <p:sp>
        <p:nvSpPr>
          <p:cNvPr id="6" name="Footer Placeholder 4"/>
          <p:cNvSpPr>
            <a:spLocks noGrp="1"/>
          </p:cNvSpPr>
          <p:nvPr>
            <p:ph type="ftr" sz="quarter" idx="11"/>
          </p:nvPr>
        </p:nvSpPr>
        <p:spPr/>
        <p:txBody>
          <a:bodyPr/>
          <a:lstStyle>
            <a:lvl1pPr>
              <a:defRPr/>
            </a:lvl1pPr>
          </a:lstStyle>
          <a:p>
            <a:pPr>
              <a:defRPr/>
            </a:pPr>
            <a:endParaRPr lang="fr-CA"/>
          </a:p>
        </p:txBody>
      </p:sp>
      <p:sp>
        <p:nvSpPr>
          <p:cNvPr id="7" name="Slide Number Placeholder 5"/>
          <p:cNvSpPr>
            <a:spLocks noGrp="1"/>
          </p:cNvSpPr>
          <p:nvPr>
            <p:ph type="sldNum" sz="quarter" idx="12"/>
          </p:nvPr>
        </p:nvSpPr>
        <p:spPr/>
        <p:txBody>
          <a:bodyPr/>
          <a:lstStyle>
            <a:lvl1pPr>
              <a:defRPr/>
            </a:lvl1pPr>
          </a:lstStyle>
          <a:p>
            <a:pPr>
              <a:defRPr/>
            </a:pPr>
            <a:fld id="{EE83E213-D68B-4B10-8E3C-C7DFA9ABC34F}" type="slidenum">
              <a:rPr lang="fr-CA"/>
              <a:pPr>
                <a:defRPr/>
              </a:pPr>
              <a:t>‹#›</a:t>
            </a:fld>
            <a:endParaRPr lang="fr-CA"/>
          </a:p>
        </p:txBody>
      </p:sp>
    </p:spTree>
  </p:cSld>
  <p:clrMapOvr>
    <a:masterClrMapping/>
  </p:clrMapOvr>
  <p:transition spd="slow">
    <p:strips dir="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fr-CA"/>
          </a:p>
        </p:txBody>
      </p:sp>
      <p:sp>
        <p:nvSpPr>
          <p:cNvPr id="1027" name="Text Placeholder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25B9F11B-5E0C-466F-B11E-8D0823787990}" type="datetime1">
              <a:rPr lang="fr-CA" smtClean="0"/>
              <a:t>2018-07-14</a:t>
            </a:fld>
            <a:endParaRPr lang="fr-CA"/>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fr-CA"/>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0636B248-0F5F-4B67-8234-6071CE38349E}" type="slidenum">
              <a:rPr lang="fr-CA"/>
              <a:pPr>
                <a:defRPr/>
              </a:pPr>
              <a:t>‹#›</a:t>
            </a:fld>
            <a:endParaRPr lang="fr-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strips dir="ru"/>
  </p:transition>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fr-CA" b="0" dirty="0">
                <a:solidFill>
                  <a:schemeClr val="tx1"/>
                </a:solidFill>
              </a:rPr>
              <a:t>FINISHES</a:t>
            </a:r>
          </a:p>
        </p:txBody>
      </p:sp>
      <p:sp>
        <p:nvSpPr>
          <p:cNvPr id="4099" name="Content Placeholder 2"/>
          <p:cNvSpPr>
            <a:spLocks noGrp="1"/>
          </p:cNvSpPr>
          <p:nvPr>
            <p:ph idx="1"/>
          </p:nvPr>
        </p:nvSpPr>
        <p:spPr/>
        <p:txBody>
          <a:bodyPr/>
          <a:lstStyle/>
          <a:p>
            <a:pPr algn="just"/>
            <a:r>
              <a:rPr lang="en-US" b="0" dirty="0">
                <a:solidFill>
                  <a:schemeClr val="tx1"/>
                </a:solidFill>
              </a:rPr>
              <a:t>Final stage of construction of a structure where it will determine the aesthetic of the structure.</a:t>
            </a:r>
          </a:p>
          <a:p>
            <a:r>
              <a:rPr lang="en-US" b="0" dirty="0">
                <a:solidFill>
                  <a:schemeClr val="tx1"/>
                </a:solidFill>
              </a:rPr>
              <a:t>Selection of finishing depends on 2 factors:</a:t>
            </a:r>
          </a:p>
          <a:p>
            <a:pPr>
              <a:buNone/>
            </a:pPr>
            <a:r>
              <a:rPr lang="en-US" b="0" dirty="0">
                <a:solidFill>
                  <a:schemeClr val="tx1"/>
                </a:solidFill>
              </a:rPr>
              <a:t>  			a) usage / function</a:t>
            </a:r>
          </a:p>
          <a:p>
            <a:pPr>
              <a:buNone/>
            </a:pPr>
            <a:r>
              <a:rPr lang="en-US" b="0" dirty="0">
                <a:solidFill>
                  <a:schemeClr val="tx1"/>
                </a:solidFill>
              </a:rPr>
              <a:t>  			b) cost</a:t>
            </a:r>
          </a:p>
        </p:txBody>
      </p:sp>
      <p:sp>
        <p:nvSpPr>
          <p:cNvPr id="2" name="Slide Number Placeholder 1">
            <a:extLst>
              <a:ext uri="{FF2B5EF4-FFF2-40B4-BE49-F238E27FC236}">
                <a16:creationId xmlns:a16="http://schemas.microsoft.com/office/drawing/2014/main" id="{F031E525-0BC0-4BF6-BE8D-A140CAA8E8A7}"/>
              </a:ext>
            </a:extLst>
          </p:cNvPr>
          <p:cNvSpPr>
            <a:spLocks noGrp="1"/>
          </p:cNvSpPr>
          <p:nvPr>
            <p:ph type="sldNum" sz="quarter" idx="12"/>
          </p:nvPr>
        </p:nvSpPr>
        <p:spPr/>
        <p:txBody>
          <a:bodyPr/>
          <a:lstStyle/>
          <a:p>
            <a:pPr>
              <a:defRPr/>
            </a:pPr>
            <a:fld id="{0461D53A-B13D-45C8-8E30-443A73211BCF}" type="slidenum">
              <a:rPr lang="fr-CA" smtClean="0"/>
              <a:pPr>
                <a:defRPr/>
              </a:pPr>
              <a:t>1</a:t>
            </a:fld>
            <a:endParaRPr lang="fr-CA"/>
          </a:p>
        </p:txBody>
      </p:sp>
    </p:spTree>
  </p:cSld>
  <p:clrMapOvr>
    <a:masterClrMapping/>
  </p:clrMapOvr>
  <p:transition spd="slow">
    <p:strips dir="ru"/>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075" name="Espace réservé du contenu 2"/>
          <p:cNvSpPr>
            <a:spLocks noGrp="1"/>
          </p:cNvSpPr>
          <p:nvPr>
            <p:ph idx="1"/>
          </p:nvPr>
        </p:nvSpPr>
        <p:spPr>
          <a:xfrm>
            <a:off x="990600" y="1028701"/>
            <a:ext cx="7848600" cy="3394472"/>
          </a:xfrm>
        </p:spPr>
        <p:txBody>
          <a:bodyPr/>
          <a:lstStyle/>
          <a:p>
            <a:r>
              <a:rPr lang="en-US" sz="2000" b="0" dirty="0">
                <a:solidFill>
                  <a:schemeClr val="tx1"/>
                </a:solidFill>
              </a:rPr>
              <a:t>Variety of patterns, </a:t>
            </a:r>
            <a:r>
              <a:rPr lang="en-US" sz="2000" b="0" dirty="0" err="1">
                <a:solidFill>
                  <a:schemeClr val="tx1"/>
                </a:solidFill>
              </a:rPr>
              <a:t>colours</a:t>
            </a:r>
            <a:r>
              <a:rPr lang="en-US" sz="2000" b="0" dirty="0">
                <a:solidFill>
                  <a:schemeClr val="tx1"/>
                </a:solidFill>
              </a:rPr>
              <a:t>  &amp;  finishes</a:t>
            </a:r>
          </a:p>
          <a:p>
            <a:r>
              <a:rPr lang="en-US" sz="2000" b="0" dirty="0">
                <a:solidFill>
                  <a:schemeClr val="tx1"/>
                </a:solidFill>
              </a:rPr>
              <a:t>Most popular alternative to painting</a:t>
            </a:r>
          </a:p>
          <a:p>
            <a:r>
              <a:rPr lang="en-US" sz="2000" b="0" dirty="0">
                <a:solidFill>
                  <a:schemeClr val="tx1"/>
                </a:solidFill>
              </a:rPr>
              <a:t>Understanding the impact of pattern, color and design can make a room appear larger and more stylish.</a:t>
            </a:r>
          </a:p>
          <a:p>
            <a:r>
              <a:rPr lang="en-US" sz="2000" b="0" dirty="0">
                <a:solidFill>
                  <a:schemeClr val="tx1"/>
                </a:solidFill>
              </a:rPr>
              <a:t>Selection of wallpaper have to consider the climate to ensure long lasting</a:t>
            </a:r>
          </a:p>
        </p:txBody>
      </p:sp>
      <p:sp>
        <p:nvSpPr>
          <p:cNvPr id="4" name="Titre 1"/>
          <p:cNvSpPr txBox="1">
            <a:spLocks/>
          </p:cNvSpPr>
          <p:nvPr/>
        </p:nvSpPr>
        <p:spPr bwMode="auto">
          <a:xfrm>
            <a:off x="5562600" y="209550"/>
            <a:ext cx="6543675"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z="4400" b="1" dirty="0">
                <a:solidFill>
                  <a:schemeClr val="accent3">
                    <a:lumMod val="50000"/>
                  </a:schemeClr>
                </a:solidFill>
                <a:latin typeface="+mj-lt"/>
                <a:ea typeface="+mj-ea"/>
                <a:cs typeface="+mj-cs"/>
              </a:rPr>
              <a:t>2)WALLPAPER</a:t>
            </a:r>
            <a:endParaRPr kumimoji="0" lang="fr-FR" sz="4400" b="1" i="0" u="none" strike="noStrike" kern="1200" cap="none" spc="0" normalizeH="0" baseline="0" noProof="0" dirty="0">
              <a:ln>
                <a:noFill/>
              </a:ln>
              <a:solidFill>
                <a:schemeClr val="accent3">
                  <a:lumMod val="50000"/>
                </a:schemeClr>
              </a:solidFill>
              <a:effectLst/>
              <a:uLnTx/>
              <a:uFillTx/>
              <a:latin typeface="+mj-lt"/>
              <a:ea typeface="+mj-ea"/>
              <a:cs typeface="+mj-cs"/>
            </a:endParaRPr>
          </a:p>
        </p:txBody>
      </p:sp>
      <p:sp>
        <p:nvSpPr>
          <p:cNvPr id="2" name="Slide Number Placeholder 1">
            <a:extLst>
              <a:ext uri="{FF2B5EF4-FFF2-40B4-BE49-F238E27FC236}">
                <a16:creationId xmlns:a16="http://schemas.microsoft.com/office/drawing/2014/main" id="{FFC68D43-99B2-4E24-94D7-77FEA2C792A9}"/>
              </a:ext>
            </a:extLst>
          </p:cNvPr>
          <p:cNvSpPr>
            <a:spLocks noGrp="1"/>
          </p:cNvSpPr>
          <p:nvPr>
            <p:ph type="sldNum" sz="quarter" idx="12"/>
          </p:nvPr>
        </p:nvSpPr>
        <p:spPr/>
        <p:txBody>
          <a:bodyPr/>
          <a:lstStyle/>
          <a:p>
            <a:pPr>
              <a:defRPr/>
            </a:pPr>
            <a:fld id="{0461D53A-B13D-45C8-8E30-443A73211BCF}" type="slidenum">
              <a:rPr lang="fr-CA" smtClean="0"/>
              <a:pPr>
                <a:defRPr/>
              </a:pPr>
              <a:t>10</a:t>
            </a:fld>
            <a:endParaRPr lang="fr-CA"/>
          </a:p>
        </p:txBody>
      </p:sp>
    </p:spTree>
  </p:cSld>
  <p:clrMapOvr>
    <a:overrideClrMapping bg1="lt1" tx1="dk1" bg2="lt2" tx2="dk2" accent1="accent1" accent2="accent2" accent3="accent3" accent4="accent4" accent5="accent5" accent6="accent6" hlink="hlink" folHlink="folHlink"/>
  </p:clrMapOvr>
  <p:transition spd="slow">
    <p:strips dir="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09550"/>
            <a:ext cx="8229600" cy="857250"/>
          </a:xfrm>
        </p:spPr>
        <p:txBody>
          <a:bodyPr/>
          <a:lstStyle/>
          <a:p>
            <a:endParaRPr lang="en-US" b="0" dirty="0">
              <a:solidFill>
                <a:schemeClr val="tx1"/>
              </a:solidFill>
            </a:endParaRPr>
          </a:p>
        </p:txBody>
      </p:sp>
      <p:pic>
        <p:nvPicPr>
          <p:cNvPr id="6146" name="Picture 2"/>
          <p:cNvPicPr>
            <a:picLocks noGrp="1" noChangeAspect="1" noChangeArrowheads="1"/>
          </p:cNvPicPr>
          <p:nvPr>
            <p:ph idx="1"/>
          </p:nvPr>
        </p:nvPicPr>
        <p:blipFill>
          <a:blip r:embed="rId2" cstate="print"/>
          <a:srcRect l="16345" t="29186" r="39897" b="12442"/>
          <a:stretch>
            <a:fillRect/>
          </a:stretch>
        </p:blipFill>
        <p:spPr bwMode="auto">
          <a:xfrm>
            <a:off x="0" y="2038350"/>
            <a:ext cx="3560884" cy="3105150"/>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cstate="print"/>
          <a:srcRect l="18056" t="45370" r="43055" b="25000"/>
          <a:stretch>
            <a:fillRect/>
          </a:stretch>
        </p:blipFill>
        <p:spPr bwMode="auto">
          <a:xfrm>
            <a:off x="3576637" y="0"/>
            <a:ext cx="5567363" cy="5143500"/>
          </a:xfrm>
          <a:prstGeom prst="rect">
            <a:avLst/>
          </a:prstGeom>
          <a:noFill/>
          <a:ln w="9525">
            <a:noFill/>
            <a:miter lim="800000"/>
            <a:headEnd/>
            <a:tailEnd/>
          </a:ln>
          <a:effectLst/>
        </p:spPr>
      </p:pic>
      <p:pic>
        <p:nvPicPr>
          <p:cNvPr id="6148" name="Picture 4"/>
          <p:cNvPicPr>
            <a:picLocks noChangeAspect="1" noChangeArrowheads="1"/>
          </p:cNvPicPr>
          <p:nvPr/>
        </p:nvPicPr>
        <p:blipFill>
          <a:blip r:embed="rId4" cstate="print"/>
          <a:srcRect l="22917" t="42593" r="48611" b="21296"/>
          <a:stretch>
            <a:fillRect/>
          </a:stretch>
        </p:blipFill>
        <p:spPr bwMode="auto">
          <a:xfrm>
            <a:off x="0" y="0"/>
            <a:ext cx="3581400" cy="2114550"/>
          </a:xfrm>
          <a:prstGeom prst="rect">
            <a:avLst/>
          </a:prstGeom>
          <a:noFill/>
          <a:ln w="9525">
            <a:noFill/>
            <a:miter lim="800000"/>
            <a:headEnd/>
            <a:tailEnd/>
          </a:ln>
          <a:effectLst/>
        </p:spPr>
      </p:pic>
      <p:sp>
        <p:nvSpPr>
          <p:cNvPr id="3" name="Slide Number Placeholder 2">
            <a:extLst>
              <a:ext uri="{FF2B5EF4-FFF2-40B4-BE49-F238E27FC236}">
                <a16:creationId xmlns:a16="http://schemas.microsoft.com/office/drawing/2014/main" id="{0B736D2C-510A-4E7C-BADA-CE2416A04BA3}"/>
              </a:ext>
            </a:extLst>
          </p:cNvPr>
          <p:cNvSpPr>
            <a:spLocks noGrp="1"/>
          </p:cNvSpPr>
          <p:nvPr>
            <p:ph type="sldNum" sz="quarter" idx="12"/>
          </p:nvPr>
        </p:nvSpPr>
        <p:spPr/>
        <p:txBody>
          <a:bodyPr/>
          <a:lstStyle/>
          <a:p>
            <a:pPr>
              <a:defRPr/>
            </a:pPr>
            <a:fld id="{0461D53A-B13D-45C8-8E30-443A73211BCF}" type="slidenum">
              <a:rPr lang="fr-CA" smtClean="0"/>
              <a:pPr>
                <a:defRPr/>
              </a:pPr>
              <a:t>11</a:t>
            </a:fld>
            <a:endParaRPr lang="fr-CA"/>
          </a:p>
        </p:txBody>
      </p:sp>
    </p:spTree>
  </p:cSld>
  <p:clrMapOvr>
    <a:masterClrMapping/>
  </p:clrMapOvr>
  <p:transition spd="slow">
    <p:strips dir="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Espace réservé du contenu 2"/>
          <p:cNvSpPr>
            <a:spLocks noGrp="1"/>
          </p:cNvSpPr>
          <p:nvPr>
            <p:ph idx="1"/>
          </p:nvPr>
        </p:nvSpPr>
        <p:spPr>
          <a:xfrm>
            <a:off x="762000" y="914401"/>
            <a:ext cx="7848600" cy="3394472"/>
          </a:xfrm>
        </p:spPr>
        <p:txBody>
          <a:bodyPr/>
          <a:lstStyle/>
          <a:p>
            <a:pPr lvl="0"/>
            <a:r>
              <a:rPr lang="en-US" sz="1800" b="0" dirty="0">
                <a:solidFill>
                  <a:schemeClr val="tx1"/>
                </a:solidFill>
              </a:rPr>
              <a:t>Plaster refers to any various mixtures applied in a pasty form to the surface walls or ceilings in a plaster state and allowed to harden and dry. The most common type of plaster used in construction is gypsum plaster, which is made by mixing </a:t>
            </a:r>
            <a:r>
              <a:rPr lang="en-US" sz="1800" b="0" dirty="0" err="1">
                <a:solidFill>
                  <a:schemeClr val="tx1"/>
                </a:solidFill>
              </a:rPr>
              <a:t>calcined</a:t>
            </a:r>
            <a:r>
              <a:rPr lang="en-US" sz="1800" b="0" dirty="0">
                <a:solidFill>
                  <a:schemeClr val="tx1"/>
                </a:solidFill>
              </a:rPr>
              <a:t> gypsum with water, fine sand or lightweight aggregate and various additives to control its setting and working qualities.</a:t>
            </a:r>
          </a:p>
          <a:p>
            <a:pPr lvl="0"/>
            <a:r>
              <a:rPr lang="en-US" sz="1800" b="0" dirty="0">
                <a:solidFill>
                  <a:schemeClr val="tx1"/>
                </a:solidFill>
              </a:rPr>
              <a:t>Gypsum plaster is a </a:t>
            </a:r>
          </a:p>
          <a:p>
            <a:pPr lvl="2"/>
            <a:r>
              <a:rPr lang="en-US" sz="1800" b="0" dirty="0">
                <a:solidFill>
                  <a:schemeClr val="tx1"/>
                </a:solidFill>
              </a:rPr>
              <a:t>Durable</a:t>
            </a:r>
          </a:p>
          <a:p>
            <a:pPr lvl="2"/>
            <a:r>
              <a:rPr lang="en-US" sz="1800" b="0" dirty="0">
                <a:solidFill>
                  <a:schemeClr val="tx1"/>
                </a:solidFill>
              </a:rPr>
              <a:t>Relatively lightweight</a:t>
            </a:r>
          </a:p>
          <a:p>
            <a:pPr lvl="2"/>
            <a:r>
              <a:rPr lang="en-US" sz="1800" b="0" dirty="0">
                <a:solidFill>
                  <a:schemeClr val="tx1"/>
                </a:solidFill>
              </a:rPr>
              <a:t>Fire-resistant material</a:t>
            </a:r>
          </a:p>
          <a:p>
            <a:pPr lvl="0"/>
            <a:r>
              <a:rPr lang="en-US" sz="1800" b="0" dirty="0">
                <a:solidFill>
                  <a:schemeClr val="tx1"/>
                </a:solidFill>
              </a:rPr>
              <a:t>However it is not suitable for moist or wet conditions</a:t>
            </a:r>
          </a:p>
          <a:p>
            <a:pPr lvl="0"/>
            <a:r>
              <a:rPr lang="en-US" sz="1800" b="0" dirty="0">
                <a:solidFill>
                  <a:schemeClr val="tx1"/>
                </a:solidFill>
              </a:rPr>
              <a:t>Portland cement plaster, also known as stucco, is used on exterior walls and in areas subject to wet or moist conditions</a:t>
            </a:r>
          </a:p>
          <a:p>
            <a:endParaRPr lang="en-US" sz="1800" b="0" dirty="0">
              <a:solidFill>
                <a:schemeClr val="tx1"/>
              </a:solidFill>
            </a:endParaRPr>
          </a:p>
        </p:txBody>
      </p:sp>
      <p:sp>
        <p:nvSpPr>
          <p:cNvPr id="5" name="Titre 1"/>
          <p:cNvSpPr txBox="1">
            <a:spLocks/>
          </p:cNvSpPr>
          <p:nvPr/>
        </p:nvSpPr>
        <p:spPr bwMode="auto">
          <a:xfrm>
            <a:off x="5562600" y="209550"/>
            <a:ext cx="6543675"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z="4400" b="1" dirty="0">
                <a:solidFill>
                  <a:schemeClr val="accent3">
                    <a:lumMod val="50000"/>
                  </a:schemeClr>
                </a:solidFill>
                <a:latin typeface="+mj-lt"/>
                <a:ea typeface="+mj-ea"/>
                <a:cs typeface="+mj-cs"/>
              </a:rPr>
              <a:t>3)PLASTER</a:t>
            </a:r>
            <a:endParaRPr kumimoji="0" lang="fr-FR" sz="4400" b="1" i="0" u="none" strike="noStrike" kern="1200" cap="none" spc="0" normalizeH="0" baseline="0" noProof="0" dirty="0">
              <a:ln>
                <a:noFill/>
              </a:ln>
              <a:solidFill>
                <a:schemeClr val="accent3">
                  <a:lumMod val="50000"/>
                </a:schemeClr>
              </a:solidFill>
              <a:effectLst/>
              <a:uLnTx/>
              <a:uFillTx/>
              <a:latin typeface="+mj-lt"/>
              <a:ea typeface="+mj-ea"/>
              <a:cs typeface="+mj-cs"/>
            </a:endParaRPr>
          </a:p>
        </p:txBody>
      </p:sp>
      <p:sp>
        <p:nvSpPr>
          <p:cNvPr id="2" name="Slide Number Placeholder 1">
            <a:extLst>
              <a:ext uri="{FF2B5EF4-FFF2-40B4-BE49-F238E27FC236}">
                <a16:creationId xmlns:a16="http://schemas.microsoft.com/office/drawing/2014/main" id="{B44200D5-DECA-452E-A60D-D16731EAA186}"/>
              </a:ext>
            </a:extLst>
          </p:cNvPr>
          <p:cNvSpPr>
            <a:spLocks noGrp="1"/>
          </p:cNvSpPr>
          <p:nvPr>
            <p:ph type="sldNum" sz="quarter" idx="12"/>
          </p:nvPr>
        </p:nvSpPr>
        <p:spPr/>
        <p:txBody>
          <a:bodyPr/>
          <a:lstStyle/>
          <a:p>
            <a:pPr>
              <a:defRPr/>
            </a:pPr>
            <a:fld id="{0461D53A-B13D-45C8-8E30-443A73211BCF}" type="slidenum">
              <a:rPr lang="fr-CA" smtClean="0"/>
              <a:pPr>
                <a:defRPr/>
              </a:pPr>
              <a:t>12</a:t>
            </a:fld>
            <a:endParaRPr lang="fr-CA"/>
          </a:p>
        </p:txBody>
      </p:sp>
    </p:spTree>
  </p:cSld>
  <p:clrMapOvr>
    <a:masterClrMapping/>
  </p:clrMapOvr>
  <p:transition spd="slow">
    <p:strips dir="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lum bright="-33000"/>
          </a:blip>
          <a:srcRect/>
          <a:stretch>
            <a:fillRect/>
          </a:stretch>
        </p:blipFill>
        <p:spPr bwMode="auto">
          <a:xfrm>
            <a:off x="0" y="0"/>
            <a:ext cx="9144000" cy="5143500"/>
          </a:xfrm>
          <a:prstGeom prst="rect">
            <a:avLst/>
          </a:prstGeom>
          <a:noFill/>
          <a:ln w="9525">
            <a:noFill/>
            <a:miter lim="800000"/>
            <a:headEnd/>
            <a:tailEnd/>
          </a:ln>
        </p:spPr>
      </p:pic>
      <p:sp>
        <p:nvSpPr>
          <p:cNvPr id="6" name="Titre 1"/>
          <p:cNvSpPr>
            <a:spLocks noGrp="1"/>
          </p:cNvSpPr>
          <p:nvPr>
            <p:ph type="title"/>
          </p:nvPr>
        </p:nvSpPr>
        <p:spPr>
          <a:xfrm>
            <a:off x="5715001" y="4457700"/>
            <a:ext cx="6543675" cy="857250"/>
          </a:xfrm>
        </p:spPr>
        <p:txBody>
          <a:bodyPr/>
          <a:lstStyle/>
          <a:p>
            <a:pPr algn="l"/>
            <a:r>
              <a:rPr lang="fr-CA" sz="2000" b="0" dirty="0">
                <a:solidFill>
                  <a:schemeClr val="tx1"/>
                </a:solidFill>
              </a:rPr>
              <a:t>PLASTER OVER MASONRY</a:t>
            </a:r>
            <a:endParaRPr lang="fr-FR" sz="2000" b="0" dirty="0">
              <a:solidFill>
                <a:schemeClr val="tx1"/>
              </a:solidFill>
            </a:endParaRPr>
          </a:p>
        </p:txBody>
      </p:sp>
      <p:sp>
        <p:nvSpPr>
          <p:cNvPr id="2" name="Slide Number Placeholder 1">
            <a:extLst>
              <a:ext uri="{FF2B5EF4-FFF2-40B4-BE49-F238E27FC236}">
                <a16:creationId xmlns:a16="http://schemas.microsoft.com/office/drawing/2014/main" id="{757D269B-253B-4A8E-A661-0E6280AD36B3}"/>
              </a:ext>
            </a:extLst>
          </p:cNvPr>
          <p:cNvSpPr>
            <a:spLocks noGrp="1"/>
          </p:cNvSpPr>
          <p:nvPr>
            <p:ph type="sldNum" sz="quarter" idx="12"/>
          </p:nvPr>
        </p:nvSpPr>
        <p:spPr/>
        <p:txBody>
          <a:bodyPr/>
          <a:lstStyle/>
          <a:p>
            <a:pPr>
              <a:defRPr/>
            </a:pPr>
            <a:fld id="{0461D53A-B13D-45C8-8E30-443A73211BCF}" type="slidenum">
              <a:rPr lang="fr-CA" smtClean="0"/>
              <a:pPr>
                <a:defRPr/>
              </a:pPr>
              <a:t>13</a:t>
            </a:fld>
            <a:endParaRPr lang="fr-CA"/>
          </a:p>
        </p:txBody>
      </p:sp>
    </p:spTree>
  </p:cSld>
  <p:clrMapOvr>
    <a:masterClrMapping/>
  </p:clrMapOvr>
  <p:transition spd="slow">
    <p:strips dir="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Espace réservé du contenu 2"/>
          <p:cNvSpPr>
            <a:spLocks noGrp="1"/>
          </p:cNvSpPr>
          <p:nvPr>
            <p:ph idx="1"/>
          </p:nvPr>
        </p:nvSpPr>
        <p:spPr>
          <a:xfrm>
            <a:off x="609600" y="1028700"/>
            <a:ext cx="8153400" cy="3657600"/>
          </a:xfrm>
        </p:spPr>
        <p:txBody>
          <a:bodyPr/>
          <a:lstStyle/>
          <a:p>
            <a:pPr algn="just"/>
            <a:r>
              <a:rPr lang="en-US" sz="2400" b="0" dirty="0">
                <a:solidFill>
                  <a:schemeClr val="tx1"/>
                </a:solidFill>
              </a:rPr>
              <a:t>Gypsum board is a sheet material used for covering walls. It consists of a gypsum core surfaced and edged to satisfy specific performance, location, application, and appearance requirements. It has good fire resistance and dimensional stability. Its relatively large sheet size makes it an economical material to install. </a:t>
            </a:r>
          </a:p>
          <a:p>
            <a:pPr algn="just"/>
            <a:r>
              <a:rPr lang="en-US" sz="2400" b="0" dirty="0">
                <a:solidFill>
                  <a:schemeClr val="tx1"/>
                </a:solidFill>
              </a:rPr>
              <a:t>Gypsum wallboard is often referred to as DRYWALL because of its low moisture content, and little or no water is used in its application to interior walls or ceilings</a:t>
            </a:r>
          </a:p>
          <a:p>
            <a:pPr algn="just"/>
            <a:endParaRPr lang="en-US" sz="2000" b="0" dirty="0">
              <a:solidFill>
                <a:schemeClr val="tx1"/>
              </a:solidFill>
            </a:endParaRPr>
          </a:p>
        </p:txBody>
      </p:sp>
      <p:sp>
        <p:nvSpPr>
          <p:cNvPr id="5" name="Titre 1"/>
          <p:cNvSpPr txBox="1">
            <a:spLocks/>
          </p:cNvSpPr>
          <p:nvPr/>
        </p:nvSpPr>
        <p:spPr bwMode="auto">
          <a:xfrm>
            <a:off x="4572000" y="133350"/>
            <a:ext cx="6543675"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z="4400" b="1" dirty="0">
                <a:solidFill>
                  <a:schemeClr val="accent3">
                    <a:lumMod val="50000"/>
                  </a:schemeClr>
                </a:solidFill>
                <a:latin typeface="+mj-lt"/>
                <a:ea typeface="+mj-ea"/>
                <a:cs typeface="+mj-cs"/>
              </a:rPr>
              <a:t>4)GYPSUM BOARD</a:t>
            </a:r>
            <a:endParaRPr kumimoji="0" lang="fr-FR" sz="4400" b="1" i="0" u="none" strike="noStrike" kern="1200" cap="none" spc="0" normalizeH="0" baseline="0" noProof="0" dirty="0">
              <a:ln>
                <a:noFill/>
              </a:ln>
              <a:solidFill>
                <a:schemeClr val="accent3">
                  <a:lumMod val="50000"/>
                </a:schemeClr>
              </a:solidFill>
              <a:effectLst/>
              <a:uLnTx/>
              <a:uFillTx/>
              <a:latin typeface="+mj-lt"/>
              <a:ea typeface="+mj-ea"/>
              <a:cs typeface="+mj-cs"/>
            </a:endParaRPr>
          </a:p>
        </p:txBody>
      </p:sp>
      <p:sp>
        <p:nvSpPr>
          <p:cNvPr id="2" name="Slide Number Placeholder 1">
            <a:extLst>
              <a:ext uri="{FF2B5EF4-FFF2-40B4-BE49-F238E27FC236}">
                <a16:creationId xmlns:a16="http://schemas.microsoft.com/office/drawing/2014/main" id="{09A3B6C9-DF71-4181-82D8-9A0FF4B0E926}"/>
              </a:ext>
            </a:extLst>
          </p:cNvPr>
          <p:cNvSpPr>
            <a:spLocks noGrp="1"/>
          </p:cNvSpPr>
          <p:nvPr>
            <p:ph type="sldNum" sz="quarter" idx="12"/>
          </p:nvPr>
        </p:nvSpPr>
        <p:spPr/>
        <p:txBody>
          <a:bodyPr/>
          <a:lstStyle/>
          <a:p>
            <a:pPr>
              <a:defRPr/>
            </a:pPr>
            <a:fld id="{0461D53A-B13D-45C8-8E30-443A73211BCF}" type="slidenum">
              <a:rPr lang="fr-CA" smtClean="0"/>
              <a:pPr>
                <a:defRPr/>
              </a:pPr>
              <a:t>14</a:t>
            </a:fld>
            <a:endParaRPr lang="fr-CA"/>
          </a:p>
        </p:txBody>
      </p:sp>
    </p:spTree>
  </p:cSld>
  <p:clrMapOvr>
    <a:masterClrMapping/>
  </p:clrMapOvr>
  <p:transition spd="slow">
    <p:strips dir="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2143125" y="205979"/>
            <a:ext cx="6543675" cy="857250"/>
          </a:xfrm>
        </p:spPr>
        <p:txBody>
          <a:bodyPr/>
          <a:lstStyle/>
          <a:p>
            <a:pPr algn="l"/>
            <a:r>
              <a:rPr lang="fr-CA" b="0" dirty="0">
                <a:solidFill>
                  <a:schemeClr val="tx1"/>
                </a:solidFill>
              </a:rPr>
              <a:t>FINISHES </a:t>
            </a:r>
            <a:br>
              <a:rPr lang="fr-CA" b="0" dirty="0">
                <a:solidFill>
                  <a:schemeClr val="tx1"/>
                </a:solidFill>
              </a:rPr>
            </a:br>
            <a:endParaRPr lang="fr-FR" b="0" dirty="0">
              <a:solidFill>
                <a:schemeClr val="tx1"/>
              </a:solidFill>
            </a:endParaRPr>
          </a:p>
        </p:txBody>
      </p:sp>
      <p:pic>
        <p:nvPicPr>
          <p:cNvPr id="4098" name="Picture 2"/>
          <p:cNvPicPr>
            <a:picLocks noGrp="1" noChangeAspect="1" noChangeArrowheads="1"/>
          </p:cNvPicPr>
          <p:nvPr>
            <p:ph idx="1"/>
          </p:nvPr>
        </p:nvPicPr>
        <p:blipFill>
          <a:blip r:embed="rId2" cstate="print">
            <a:lum bright="-42000"/>
          </a:blip>
          <a:srcRect/>
          <a:stretch>
            <a:fillRect/>
          </a:stretch>
        </p:blipFill>
        <p:spPr bwMode="auto">
          <a:xfrm>
            <a:off x="-15448" y="0"/>
            <a:ext cx="9121522" cy="5143500"/>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1DC981FE-E335-49C9-A26F-879E71E53AE3}"/>
              </a:ext>
            </a:extLst>
          </p:cNvPr>
          <p:cNvSpPr>
            <a:spLocks noGrp="1"/>
          </p:cNvSpPr>
          <p:nvPr>
            <p:ph type="sldNum" sz="quarter" idx="12"/>
          </p:nvPr>
        </p:nvSpPr>
        <p:spPr/>
        <p:txBody>
          <a:bodyPr/>
          <a:lstStyle/>
          <a:p>
            <a:pPr>
              <a:defRPr/>
            </a:pPr>
            <a:fld id="{0461D53A-B13D-45C8-8E30-443A73211BCF}" type="slidenum">
              <a:rPr lang="fr-CA" smtClean="0"/>
              <a:pPr>
                <a:defRPr/>
              </a:pPr>
              <a:t>15</a:t>
            </a:fld>
            <a:endParaRPr lang="fr-CA"/>
          </a:p>
        </p:txBody>
      </p:sp>
    </p:spTree>
  </p:cSld>
  <p:clrMapOvr>
    <a:masterClrMapping/>
  </p:clrMapOvr>
  <p:transition spd="slow">
    <p:strips dir="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cstate="print"/>
          <a:srcRect/>
          <a:stretch>
            <a:fillRect/>
          </a:stretch>
        </p:blipFill>
        <p:spPr bwMode="auto">
          <a:xfrm>
            <a:off x="609600" y="1200150"/>
            <a:ext cx="3427156" cy="3394075"/>
          </a:xfrm>
          <a:prstGeom prst="rect">
            <a:avLst/>
          </a:prstGeom>
          <a:noFill/>
          <a:ln w="9525">
            <a:noFill/>
            <a:miter lim="800000"/>
            <a:headEnd/>
            <a:tailEnd/>
          </a:ln>
        </p:spPr>
      </p:pic>
      <p:sp>
        <p:nvSpPr>
          <p:cNvPr id="5" name="Rectangle 4"/>
          <p:cNvSpPr/>
          <p:nvPr/>
        </p:nvSpPr>
        <p:spPr>
          <a:xfrm>
            <a:off x="4191000" y="2038350"/>
            <a:ext cx="4572000" cy="923330"/>
          </a:xfrm>
          <a:prstGeom prst="rect">
            <a:avLst/>
          </a:prstGeom>
        </p:spPr>
        <p:txBody>
          <a:bodyPr>
            <a:spAutoFit/>
          </a:bodyPr>
          <a:lstStyle/>
          <a:p>
            <a:pPr algn="just"/>
            <a:r>
              <a:rPr lang="en-US" b="1" dirty="0"/>
              <a:t>Gypsum board can be curved to a large</a:t>
            </a:r>
          </a:p>
          <a:p>
            <a:pPr algn="just"/>
            <a:r>
              <a:rPr lang="en-US" b="1" dirty="0"/>
              <a:t>radius by simply bending it around a</a:t>
            </a:r>
          </a:p>
          <a:p>
            <a:pPr algn="just"/>
            <a:r>
              <a:rPr lang="en-US" b="1" dirty="0"/>
              <a:t>curving line of studs.</a:t>
            </a:r>
            <a:endParaRPr lang="en-US" dirty="0"/>
          </a:p>
        </p:txBody>
      </p:sp>
      <p:sp>
        <p:nvSpPr>
          <p:cNvPr id="6" name="Titre 1"/>
          <p:cNvSpPr txBox="1">
            <a:spLocks/>
          </p:cNvSpPr>
          <p:nvPr/>
        </p:nvSpPr>
        <p:spPr bwMode="auto">
          <a:xfrm>
            <a:off x="5257800" y="209550"/>
            <a:ext cx="6543675"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z="2800" b="1" dirty="0">
                <a:solidFill>
                  <a:schemeClr val="accent3">
                    <a:lumMod val="50000"/>
                  </a:schemeClr>
                </a:solidFill>
                <a:latin typeface="+mj-lt"/>
                <a:ea typeface="+mj-ea"/>
                <a:cs typeface="+mj-cs"/>
              </a:rPr>
              <a:t>GYPSUM BOARD CONT..</a:t>
            </a:r>
            <a:endParaRPr kumimoji="0" lang="fr-FR" sz="2800" b="1" i="0" u="none" strike="noStrike" kern="1200" cap="none" spc="0" normalizeH="0" baseline="0" noProof="0" dirty="0">
              <a:ln>
                <a:noFill/>
              </a:ln>
              <a:solidFill>
                <a:schemeClr val="accent3">
                  <a:lumMod val="50000"/>
                </a:schemeClr>
              </a:solidFill>
              <a:effectLst/>
              <a:uLnTx/>
              <a:uFillTx/>
              <a:latin typeface="+mj-lt"/>
              <a:ea typeface="+mj-ea"/>
              <a:cs typeface="+mj-cs"/>
            </a:endParaRPr>
          </a:p>
        </p:txBody>
      </p:sp>
      <p:sp>
        <p:nvSpPr>
          <p:cNvPr id="2" name="Slide Number Placeholder 1">
            <a:extLst>
              <a:ext uri="{FF2B5EF4-FFF2-40B4-BE49-F238E27FC236}">
                <a16:creationId xmlns:a16="http://schemas.microsoft.com/office/drawing/2014/main" id="{A4FCA9A1-7C73-4583-B4E4-EAB718D7A695}"/>
              </a:ext>
            </a:extLst>
          </p:cNvPr>
          <p:cNvSpPr>
            <a:spLocks noGrp="1"/>
          </p:cNvSpPr>
          <p:nvPr>
            <p:ph type="sldNum" sz="quarter" idx="12"/>
          </p:nvPr>
        </p:nvSpPr>
        <p:spPr/>
        <p:txBody>
          <a:bodyPr/>
          <a:lstStyle/>
          <a:p>
            <a:pPr>
              <a:defRPr/>
            </a:pPr>
            <a:fld id="{0461D53A-B13D-45C8-8E30-443A73211BCF}" type="slidenum">
              <a:rPr lang="fr-CA" smtClean="0"/>
              <a:pPr>
                <a:defRPr/>
              </a:pPr>
              <a:t>16</a:t>
            </a:fld>
            <a:endParaRPr lang="fr-CA"/>
          </a:p>
        </p:txBody>
      </p:sp>
    </p:spTree>
  </p:cSld>
  <p:clrMapOvr>
    <a:masterClrMapping/>
  </p:clrMapOvr>
  <p:transition spd="slow">
    <p:strips dir="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4495800" y="209550"/>
            <a:ext cx="6543675" cy="857250"/>
          </a:xfrm>
        </p:spPr>
        <p:txBody>
          <a:bodyPr/>
          <a:lstStyle/>
          <a:p>
            <a:pPr algn="l"/>
            <a:r>
              <a:rPr lang="fr-CA" b="0" dirty="0">
                <a:solidFill>
                  <a:schemeClr val="tx1"/>
                </a:solidFill>
              </a:rPr>
              <a:t>5)CERAMIC TILES</a:t>
            </a:r>
            <a:endParaRPr lang="fr-FR" b="0" dirty="0">
              <a:solidFill>
                <a:schemeClr val="tx1"/>
              </a:solidFill>
            </a:endParaRPr>
          </a:p>
        </p:txBody>
      </p:sp>
      <p:sp>
        <p:nvSpPr>
          <p:cNvPr id="3075" name="Espace réservé du contenu 2"/>
          <p:cNvSpPr>
            <a:spLocks noGrp="1"/>
          </p:cNvSpPr>
          <p:nvPr>
            <p:ph idx="1"/>
          </p:nvPr>
        </p:nvSpPr>
        <p:spPr>
          <a:xfrm>
            <a:off x="762000" y="1143000"/>
            <a:ext cx="7848600" cy="3394472"/>
          </a:xfrm>
        </p:spPr>
        <p:txBody>
          <a:bodyPr/>
          <a:lstStyle/>
          <a:p>
            <a:pPr>
              <a:buFont typeface="Wingdings" pitchFamily="2" charset="2"/>
              <a:buChar char="q"/>
            </a:pPr>
            <a:r>
              <a:rPr lang="en-US" sz="2400" b="0" dirty="0">
                <a:solidFill>
                  <a:schemeClr val="tx1"/>
                </a:solidFill>
              </a:rPr>
              <a:t>Ceramic tiles are relatively small, modular surfacing units made of clay or other ceramic material. The tiles are fired in a kiln at very high temperatures. The result is a durable, tough, dense material that is water-resistant, difficult to stain, and easy to clean, its </a:t>
            </a:r>
            <a:r>
              <a:rPr lang="en-US" sz="2400" b="0" dirty="0" err="1">
                <a:solidFill>
                  <a:schemeClr val="tx1"/>
                </a:solidFill>
              </a:rPr>
              <a:t>colour</a:t>
            </a:r>
            <a:r>
              <a:rPr lang="en-US" sz="2400" b="0" dirty="0">
                <a:solidFill>
                  <a:schemeClr val="tx1"/>
                </a:solidFill>
              </a:rPr>
              <a:t> generally do not fade</a:t>
            </a:r>
          </a:p>
          <a:p>
            <a:pPr>
              <a:buFont typeface="Wingdings" pitchFamily="2" charset="2"/>
              <a:buChar char="q"/>
            </a:pPr>
            <a:endParaRPr lang="en-US" sz="2400" b="0" dirty="0">
              <a:solidFill>
                <a:schemeClr val="tx1"/>
              </a:solidFill>
            </a:endParaRPr>
          </a:p>
          <a:p>
            <a:pPr>
              <a:buFont typeface="Wingdings" pitchFamily="2" charset="2"/>
              <a:buChar char="q"/>
            </a:pPr>
            <a:r>
              <a:rPr lang="en-US" sz="2400" b="0" dirty="0">
                <a:solidFill>
                  <a:schemeClr val="tx1"/>
                </a:solidFill>
              </a:rPr>
              <a:t>The thickness ranges from ¼” to ¾” </a:t>
            </a:r>
          </a:p>
          <a:p>
            <a:pPr>
              <a:buFont typeface="Wingdings" pitchFamily="2" charset="2"/>
              <a:buChar char="q"/>
            </a:pPr>
            <a:endParaRPr lang="en-US" sz="2400" b="0" dirty="0">
              <a:solidFill>
                <a:schemeClr val="tx1"/>
              </a:solidFill>
            </a:endParaRPr>
          </a:p>
        </p:txBody>
      </p:sp>
      <p:pic>
        <p:nvPicPr>
          <p:cNvPr id="4" name="Picture 2" descr="E:\BMC 1 and beyond\refin-textured-ceramic-tiles-circus-2.jpg"/>
          <p:cNvPicPr>
            <a:picLocks noChangeAspect="1" noChangeArrowheads="1"/>
          </p:cNvPicPr>
          <p:nvPr/>
        </p:nvPicPr>
        <p:blipFill>
          <a:blip r:embed="rId2" cstate="print"/>
          <a:srcRect/>
          <a:stretch>
            <a:fillRect/>
          </a:stretch>
        </p:blipFill>
        <p:spPr bwMode="auto">
          <a:xfrm>
            <a:off x="6019800" y="3333750"/>
            <a:ext cx="2895600" cy="1674596"/>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13773295-39F2-4227-82E2-3E9FD1DA1C35}"/>
              </a:ext>
            </a:extLst>
          </p:cNvPr>
          <p:cNvSpPr>
            <a:spLocks noGrp="1"/>
          </p:cNvSpPr>
          <p:nvPr>
            <p:ph type="sldNum" sz="quarter" idx="12"/>
          </p:nvPr>
        </p:nvSpPr>
        <p:spPr/>
        <p:txBody>
          <a:bodyPr/>
          <a:lstStyle/>
          <a:p>
            <a:pPr>
              <a:defRPr/>
            </a:pPr>
            <a:fld id="{0461D53A-B13D-45C8-8E30-443A73211BCF}" type="slidenum">
              <a:rPr lang="fr-CA" smtClean="0"/>
              <a:pPr>
                <a:defRPr/>
              </a:pPr>
              <a:t>17</a:t>
            </a:fld>
            <a:endParaRPr lang="fr-CA"/>
          </a:p>
        </p:txBody>
      </p:sp>
    </p:spTree>
  </p:cSld>
  <p:clrMapOvr>
    <a:masterClrMapping/>
  </p:clrMapOvr>
  <p:transition spd="slow">
    <p:strips dir="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Espace réservé du contenu 2"/>
          <p:cNvSpPr>
            <a:spLocks noGrp="1"/>
          </p:cNvSpPr>
          <p:nvPr>
            <p:ph idx="1"/>
          </p:nvPr>
        </p:nvSpPr>
        <p:spPr>
          <a:xfrm>
            <a:off x="990600" y="1028701"/>
            <a:ext cx="7848600" cy="3394472"/>
          </a:xfrm>
        </p:spPr>
        <p:txBody>
          <a:bodyPr/>
          <a:lstStyle/>
          <a:p>
            <a:pPr>
              <a:buFont typeface="Wingdings" pitchFamily="2" charset="2"/>
              <a:buChar char="q"/>
            </a:pPr>
            <a:r>
              <a:rPr lang="en-US" b="0" dirty="0">
                <a:solidFill>
                  <a:schemeClr val="tx1"/>
                </a:solidFill>
              </a:rPr>
              <a:t>Ceramic tiles is available glazed or unglazed</a:t>
            </a:r>
          </a:p>
          <a:p>
            <a:pPr lvl="1">
              <a:buBlip>
                <a:blip r:embed="rId2"/>
              </a:buBlip>
            </a:pPr>
            <a:r>
              <a:rPr lang="en-US" sz="2400" b="0" dirty="0">
                <a:solidFill>
                  <a:schemeClr val="tx1"/>
                </a:solidFill>
              </a:rPr>
              <a:t>Glazed tile has a face of ceramic material fused into the body of the tile and may have glossy, matte or crystalline finishes in a wide range of </a:t>
            </a:r>
            <a:r>
              <a:rPr lang="en-US" sz="2400" b="0" dirty="0" err="1">
                <a:solidFill>
                  <a:schemeClr val="tx1"/>
                </a:solidFill>
              </a:rPr>
              <a:t>colours</a:t>
            </a:r>
            <a:r>
              <a:rPr lang="en-US" sz="2400" b="0" dirty="0">
                <a:solidFill>
                  <a:schemeClr val="tx1"/>
                </a:solidFill>
              </a:rPr>
              <a:t>.</a:t>
            </a:r>
          </a:p>
          <a:p>
            <a:pPr lvl="1">
              <a:buNone/>
            </a:pPr>
            <a:endParaRPr lang="en-US" sz="2400" b="0" dirty="0">
              <a:solidFill>
                <a:schemeClr val="tx1"/>
              </a:solidFill>
            </a:endParaRPr>
          </a:p>
          <a:p>
            <a:pPr lvl="1">
              <a:buBlip>
                <a:blip r:embed="rId2"/>
              </a:buBlip>
            </a:pPr>
            <a:r>
              <a:rPr lang="en-US" sz="2400" b="0" dirty="0">
                <a:solidFill>
                  <a:schemeClr val="tx1"/>
                </a:solidFill>
              </a:rPr>
              <a:t>Unglazed tiles are hard and dense and derive their </a:t>
            </a:r>
            <a:r>
              <a:rPr lang="en-US" sz="2400" b="0" dirty="0" err="1">
                <a:solidFill>
                  <a:schemeClr val="tx1"/>
                </a:solidFill>
              </a:rPr>
              <a:t>colour</a:t>
            </a:r>
            <a:r>
              <a:rPr lang="en-US" sz="2400" b="0" dirty="0">
                <a:solidFill>
                  <a:schemeClr val="tx1"/>
                </a:solidFill>
              </a:rPr>
              <a:t> from the body of the clay material. These </a:t>
            </a:r>
            <a:r>
              <a:rPr lang="en-US" sz="2400" b="0" dirty="0" err="1">
                <a:solidFill>
                  <a:schemeClr val="tx1"/>
                </a:solidFill>
              </a:rPr>
              <a:t>colour</a:t>
            </a:r>
            <a:r>
              <a:rPr lang="en-US" sz="2400" b="0" dirty="0">
                <a:solidFill>
                  <a:schemeClr val="tx1"/>
                </a:solidFill>
              </a:rPr>
              <a:t> tend to be more muted than those of glazed tiles</a:t>
            </a:r>
          </a:p>
          <a:p>
            <a:endParaRPr lang="en-US" sz="2000" b="0" dirty="0">
              <a:solidFill>
                <a:schemeClr val="tx1"/>
              </a:solidFill>
            </a:endParaRPr>
          </a:p>
        </p:txBody>
      </p:sp>
      <p:sp>
        <p:nvSpPr>
          <p:cNvPr id="4" name="Titre 1"/>
          <p:cNvSpPr txBox="1">
            <a:spLocks/>
          </p:cNvSpPr>
          <p:nvPr/>
        </p:nvSpPr>
        <p:spPr bwMode="auto">
          <a:xfrm>
            <a:off x="6324600" y="133350"/>
            <a:ext cx="6543675"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indent="0" defTabSz="914400" eaLnBrk="1" latinLnBrk="0" hangingPunct="1">
              <a:lnSpc>
                <a:spcPct val="100000"/>
              </a:lnSpc>
              <a:buClrTx/>
              <a:buSzTx/>
              <a:buFontTx/>
              <a:buNone/>
              <a:tabLst/>
              <a:defRPr/>
            </a:pPr>
            <a:r>
              <a:rPr lang="fr-CA" sz="2400" b="1" dirty="0">
                <a:solidFill>
                  <a:schemeClr val="accent3">
                    <a:lumMod val="50000"/>
                  </a:schemeClr>
                </a:solidFill>
                <a:latin typeface="+mj-lt"/>
                <a:ea typeface="+mj-ea"/>
                <a:cs typeface="+mj-cs"/>
              </a:rPr>
              <a:t>CERAMIC TILES </a:t>
            </a:r>
            <a:r>
              <a:rPr lang="fr-CA" sz="2400" b="1" dirty="0" err="1">
                <a:solidFill>
                  <a:schemeClr val="accent3">
                    <a:lumMod val="50000"/>
                  </a:schemeClr>
                </a:solidFill>
                <a:latin typeface="+mj-lt"/>
                <a:ea typeface="+mj-ea"/>
                <a:cs typeface="+mj-cs"/>
              </a:rPr>
              <a:t>cont</a:t>
            </a:r>
            <a:r>
              <a:rPr lang="fr-CA" sz="2400" b="1" dirty="0">
                <a:solidFill>
                  <a:schemeClr val="accent3">
                    <a:lumMod val="50000"/>
                  </a:schemeClr>
                </a:solidFill>
                <a:latin typeface="+mj-lt"/>
                <a:ea typeface="+mj-ea"/>
                <a:cs typeface="+mj-cs"/>
              </a:rPr>
              <a:t>..</a:t>
            </a:r>
            <a:endParaRPr lang="fr-FR" sz="2400" b="1" dirty="0">
              <a:solidFill>
                <a:schemeClr val="accent3">
                  <a:lumMod val="50000"/>
                </a:schemeClr>
              </a:solidFill>
              <a:latin typeface="+mj-lt"/>
              <a:ea typeface="+mj-ea"/>
              <a:cs typeface="+mj-cs"/>
            </a:endParaRPr>
          </a:p>
        </p:txBody>
      </p:sp>
      <p:sp>
        <p:nvSpPr>
          <p:cNvPr id="2" name="Slide Number Placeholder 1">
            <a:extLst>
              <a:ext uri="{FF2B5EF4-FFF2-40B4-BE49-F238E27FC236}">
                <a16:creationId xmlns:a16="http://schemas.microsoft.com/office/drawing/2014/main" id="{E9573BE7-70FC-44F5-B88D-DDA20578C4C1}"/>
              </a:ext>
            </a:extLst>
          </p:cNvPr>
          <p:cNvSpPr>
            <a:spLocks noGrp="1"/>
          </p:cNvSpPr>
          <p:nvPr>
            <p:ph type="sldNum" sz="quarter" idx="12"/>
          </p:nvPr>
        </p:nvSpPr>
        <p:spPr/>
        <p:txBody>
          <a:bodyPr/>
          <a:lstStyle/>
          <a:p>
            <a:pPr>
              <a:defRPr/>
            </a:pPr>
            <a:fld id="{0461D53A-B13D-45C8-8E30-443A73211BCF}" type="slidenum">
              <a:rPr lang="fr-CA" smtClean="0"/>
              <a:pPr>
                <a:defRPr/>
              </a:pPr>
              <a:t>18</a:t>
            </a:fld>
            <a:endParaRPr lang="fr-CA"/>
          </a:p>
        </p:txBody>
      </p:sp>
    </p:spTree>
  </p:cSld>
  <p:clrMapOvr>
    <a:masterClrMapping/>
  </p:clrMapOvr>
  <p:transition spd="slow">
    <p:strips dir="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p:txBody>
          <a:bodyPr/>
          <a:lstStyle/>
          <a:p>
            <a:r>
              <a:rPr lang="en-US" b="0" dirty="0">
                <a:solidFill>
                  <a:schemeClr val="tx1"/>
                </a:solidFill>
              </a:rPr>
              <a:t>UNGLAZED</a:t>
            </a:r>
            <a:br>
              <a:rPr lang="en-US" b="0" dirty="0">
                <a:solidFill>
                  <a:schemeClr val="tx1"/>
                </a:solidFill>
              </a:rPr>
            </a:br>
            <a:r>
              <a:rPr lang="en-US" b="0" dirty="0">
                <a:solidFill>
                  <a:schemeClr val="tx1"/>
                </a:solidFill>
              </a:rPr>
              <a:t>CERAMIC</a:t>
            </a:r>
            <a:br>
              <a:rPr lang="en-US" b="0" dirty="0">
                <a:solidFill>
                  <a:schemeClr val="tx1"/>
                </a:solidFill>
              </a:rPr>
            </a:br>
            <a:r>
              <a:rPr lang="en-US" b="0" dirty="0">
                <a:solidFill>
                  <a:schemeClr val="tx1"/>
                </a:solidFill>
              </a:rPr>
              <a:t>MOSAIC TILE</a:t>
            </a:r>
            <a:endParaRPr lang="fr-FR" b="0" dirty="0">
              <a:solidFill>
                <a:schemeClr val="tx1"/>
              </a:solidFill>
            </a:endParaRPr>
          </a:p>
        </p:txBody>
      </p:sp>
      <p:sp>
        <p:nvSpPr>
          <p:cNvPr id="5" name="Text Placeholder 4"/>
          <p:cNvSpPr>
            <a:spLocks noGrp="1"/>
          </p:cNvSpPr>
          <p:nvPr>
            <p:ph type="body" sz="half" idx="2"/>
          </p:nvPr>
        </p:nvSpPr>
        <p:spPr/>
        <p:txBody>
          <a:bodyPr/>
          <a:lstStyle/>
          <a:p>
            <a:pPr algn="just"/>
            <a:r>
              <a:rPr lang="en-US" sz="1600" b="0" dirty="0">
                <a:solidFill>
                  <a:schemeClr val="tx1"/>
                </a:solidFill>
              </a:rPr>
              <a:t>Formed by dust-pressed or plastic method</a:t>
            </a:r>
          </a:p>
          <a:p>
            <a:pPr algn="just"/>
            <a:r>
              <a:rPr lang="en-US" sz="1600" b="0" dirty="0">
                <a:solidFill>
                  <a:schemeClr val="tx1"/>
                </a:solidFill>
              </a:rPr>
              <a:t>• Either porcelain or natural clay composition</a:t>
            </a:r>
          </a:p>
          <a:p>
            <a:pPr algn="just"/>
            <a:r>
              <a:rPr lang="en-US" sz="1600" b="0" dirty="0">
                <a:solidFill>
                  <a:schemeClr val="tx1"/>
                </a:solidFill>
              </a:rPr>
              <a:t>• Plain or abrasive mixture throughout</a:t>
            </a:r>
          </a:p>
          <a:p>
            <a:pPr algn="just"/>
            <a:r>
              <a:rPr lang="en-US" sz="1600" b="0" dirty="0">
                <a:solidFill>
                  <a:schemeClr val="tx1"/>
                </a:solidFill>
              </a:rPr>
              <a:t>• Homogeneous color throughout body</a:t>
            </a:r>
          </a:p>
        </p:txBody>
      </p:sp>
      <p:sp>
        <p:nvSpPr>
          <p:cNvPr id="6" name="Titre 1"/>
          <p:cNvSpPr txBox="1">
            <a:spLocks/>
          </p:cNvSpPr>
          <p:nvPr/>
        </p:nvSpPr>
        <p:spPr bwMode="auto">
          <a:xfrm>
            <a:off x="6096000" y="4514850"/>
            <a:ext cx="6543675" cy="628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indent="0" defTabSz="914400" eaLnBrk="1" latinLnBrk="0" hangingPunct="1">
              <a:lnSpc>
                <a:spcPct val="100000"/>
              </a:lnSpc>
              <a:buClrTx/>
              <a:buSzTx/>
              <a:buFontTx/>
              <a:buNone/>
              <a:tabLst/>
              <a:defRPr/>
            </a:pPr>
            <a:r>
              <a:rPr lang="fr-CA" sz="2400" b="1" dirty="0">
                <a:solidFill>
                  <a:schemeClr val="accent3">
                    <a:lumMod val="50000"/>
                  </a:schemeClr>
                </a:solidFill>
                <a:latin typeface="+mj-lt"/>
                <a:ea typeface="+mj-ea"/>
                <a:cs typeface="+mj-cs"/>
              </a:rPr>
              <a:t>CERAMIC TILES </a:t>
            </a:r>
            <a:r>
              <a:rPr lang="fr-CA" sz="2400" b="1" dirty="0" err="1">
                <a:solidFill>
                  <a:schemeClr val="accent3">
                    <a:lumMod val="50000"/>
                  </a:schemeClr>
                </a:solidFill>
                <a:latin typeface="+mj-lt"/>
                <a:ea typeface="+mj-ea"/>
                <a:cs typeface="+mj-cs"/>
              </a:rPr>
              <a:t>cont</a:t>
            </a:r>
            <a:r>
              <a:rPr lang="fr-CA" sz="2400" b="1" dirty="0">
                <a:solidFill>
                  <a:schemeClr val="accent3">
                    <a:lumMod val="50000"/>
                  </a:schemeClr>
                </a:solidFill>
                <a:latin typeface="+mj-lt"/>
                <a:ea typeface="+mj-ea"/>
                <a:cs typeface="+mj-cs"/>
              </a:rPr>
              <a:t>..</a:t>
            </a:r>
            <a:endParaRPr lang="fr-FR" sz="2400" b="1" dirty="0">
              <a:solidFill>
                <a:schemeClr val="accent3">
                  <a:lumMod val="50000"/>
                </a:schemeClr>
              </a:solidFill>
              <a:latin typeface="+mj-lt"/>
              <a:ea typeface="+mj-ea"/>
              <a:cs typeface="+mj-cs"/>
            </a:endParaRPr>
          </a:p>
        </p:txBody>
      </p:sp>
      <p:pic>
        <p:nvPicPr>
          <p:cNvPr id="1026" name="Picture 2"/>
          <p:cNvPicPr>
            <a:picLocks noGrp="1" noChangeAspect="1" noChangeArrowheads="1"/>
          </p:cNvPicPr>
          <p:nvPr>
            <p:ph idx="1"/>
          </p:nvPr>
        </p:nvPicPr>
        <p:blipFill>
          <a:blip r:embed="rId3" cstate="print"/>
          <a:srcRect l="15031" t="32629" r="41739" b="13706"/>
          <a:stretch>
            <a:fillRect/>
          </a:stretch>
        </p:blipFill>
        <p:spPr bwMode="auto">
          <a:xfrm>
            <a:off x="4322416" y="583924"/>
            <a:ext cx="4255911" cy="3962400"/>
          </a:xfrm>
          <a:prstGeom prst="rect">
            <a:avLst/>
          </a:prstGeom>
          <a:noFill/>
          <a:ln w="9525">
            <a:noFill/>
            <a:miter lim="800000"/>
            <a:headEnd/>
            <a:tailEnd/>
          </a:ln>
          <a:effectLst/>
        </p:spPr>
      </p:pic>
      <p:sp>
        <p:nvSpPr>
          <p:cNvPr id="8" name="Rectangle 7"/>
          <p:cNvSpPr/>
          <p:nvPr/>
        </p:nvSpPr>
        <p:spPr>
          <a:xfrm>
            <a:off x="4876800" y="133350"/>
            <a:ext cx="3227294" cy="369332"/>
          </a:xfrm>
          <a:prstGeom prst="rect">
            <a:avLst/>
          </a:prstGeom>
        </p:spPr>
        <p:txBody>
          <a:bodyPr wrap="none">
            <a:spAutoFit/>
          </a:bodyPr>
          <a:lstStyle/>
          <a:p>
            <a:r>
              <a:rPr lang="en-US" dirty="0"/>
              <a:t>Ceramic Mosaic Alhambra, Spain</a:t>
            </a:r>
          </a:p>
        </p:txBody>
      </p:sp>
      <p:sp>
        <p:nvSpPr>
          <p:cNvPr id="2" name="Slide Number Placeholder 1">
            <a:extLst>
              <a:ext uri="{FF2B5EF4-FFF2-40B4-BE49-F238E27FC236}">
                <a16:creationId xmlns:a16="http://schemas.microsoft.com/office/drawing/2014/main" id="{D219FFAB-DB6E-4E3C-A188-6606EF3BAF27}"/>
              </a:ext>
            </a:extLst>
          </p:cNvPr>
          <p:cNvSpPr>
            <a:spLocks noGrp="1"/>
          </p:cNvSpPr>
          <p:nvPr>
            <p:ph type="sldNum" sz="quarter" idx="12"/>
          </p:nvPr>
        </p:nvSpPr>
        <p:spPr/>
        <p:txBody>
          <a:bodyPr/>
          <a:lstStyle/>
          <a:p>
            <a:pPr>
              <a:defRPr/>
            </a:pPr>
            <a:fld id="{AB8F0DBC-8292-4B89-BDAE-5192A2AC0FB2}" type="slidenum">
              <a:rPr lang="fr-CA" smtClean="0"/>
              <a:pPr>
                <a:defRPr/>
              </a:pPr>
              <a:t>19</a:t>
            </a:fld>
            <a:endParaRPr lang="fr-CA"/>
          </a:p>
        </p:txBody>
      </p:sp>
    </p:spTree>
  </p:cSld>
  <p:clrMapOvr>
    <a:masterClrMapping/>
  </p:clrMapOvr>
  <p:transition spd="slow">
    <p:strips dir="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5872162" y="209550"/>
            <a:ext cx="6543675" cy="857250"/>
          </a:xfrm>
        </p:spPr>
        <p:txBody>
          <a:bodyPr/>
          <a:lstStyle/>
          <a:p>
            <a:pPr algn="l"/>
            <a:r>
              <a:rPr lang="fr-CA" b="0" dirty="0">
                <a:solidFill>
                  <a:schemeClr val="tx1"/>
                </a:solidFill>
              </a:rPr>
              <a:t>FINISHES </a:t>
            </a:r>
            <a:br>
              <a:rPr lang="fr-CA" b="0" dirty="0">
                <a:solidFill>
                  <a:schemeClr val="tx1"/>
                </a:solidFill>
              </a:rPr>
            </a:br>
            <a:endParaRPr lang="fr-FR" b="0" dirty="0">
              <a:solidFill>
                <a:schemeClr val="tx1"/>
              </a:solidFill>
            </a:endParaRPr>
          </a:p>
        </p:txBody>
      </p:sp>
      <p:sp>
        <p:nvSpPr>
          <p:cNvPr id="3075" name="Espace réservé du contenu 2"/>
          <p:cNvSpPr>
            <a:spLocks noGrp="1"/>
          </p:cNvSpPr>
          <p:nvPr>
            <p:ph idx="1"/>
          </p:nvPr>
        </p:nvSpPr>
        <p:spPr>
          <a:xfrm>
            <a:off x="609600" y="1028701"/>
            <a:ext cx="8229600" cy="3394472"/>
          </a:xfrm>
        </p:spPr>
        <p:txBody>
          <a:bodyPr/>
          <a:lstStyle/>
          <a:p>
            <a:r>
              <a:rPr lang="en-US" sz="2000" b="0" dirty="0">
                <a:solidFill>
                  <a:schemeClr val="tx1"/>
                </a:solidFill>
              </a:rPr>
              <a:t>Surface finishes have critical influence on the aesthetic qualities of a space </a:t>
            </a:r>
          </a:p>
          <a:p>
            <a:r>
              <a:rPr lang="en-US" sz="2000" b="0" dirty="0">
                <a:solidFill>
                  <a:schemeClr val="tx1"/>
                </a:solidFill>
              </a:rPr>
              <a:t>In the selection and use of a finish material the following factors should be carefully studied</a:t>
            </a:r>
          </a:p>
          <a:p>
            <a:pPr lvl="2">
              <a:buFont typeface="Wingdings" pitchFamily="2" charset="2"/>
              <a:buChar char="ü"/>
            </a:pPr>
            <a:r>
              <a:rPr lang="en-US" sz="2000" b="0" dirty="0" err="1">
                <a:solidFill>
                  <a:schemeClr val="tx1"/>
                </a:solidFill>
              </a:rPr>
              <a:t>Colour</a:t>
            </a:r>
            <a:endParaRPr lang="en-US" sz="2000" b="0" dirty="0">
              <a:solidFill>
                <a:schemeClr val="tx1"/>
              </a:solidFill>
            </a:endParaRPr>
          </a:p>
          <a:p>
            <a:pPr lvl="2">
              <a:buFont typeface="Wingdings" pitchFamily="2" charset="2"/>
              <a:buChar char="ü"/>
            </a:pPr>
            <a:r>
              <a:rPr lang="en-US" sz="2000" b="0" dirty="0">
                <a:solidFill>
                  <a:schemeClr val="tx1"/>
                </a:solidFill>
              </a:rPr>
              <a:t>Texture</a:t>
            </a:r>
          </a:p>
          <a:p>
            <a:pPr lvl="2">
              <a:buFont typeface="Wingdings" pitchFamily="2" charset="2"/>
              <a:buChar char="ü"/>
            </a:pPr>
            <a:r>
              <a:rPr lang="en-US" sz="2000" b="0" dirty="0">
                <a:solidFill>
                  <a:schemeClr val="tx1"/>
                </a:solidFill>
              </a:rPr>
              <a:t>Pattern</a:t>
            </a:r>
          </a:p>
          <a:p>
            <a:pPr lvl="2">
              <a:buFont typeface="Wingdings" pitchFamily="2" charset="2"/>
              <a:buChar char="ü"/>
            </a:pPr>
            <a:r>
              <a:rPr lang="en-US" sz="2000" b="0" dirty="0">
                <a:solidFill>
                  <a:schemeClr val="tx1"/>
                </a:solidFill>
              </a:rPr>
              <a:t>The way it meets and joints with other materials</a:t>
            </a:r>
          </a:p>
          <a:p>
            <a:r>
              <a:rPr lang="en-US" sz="2000" b="0" dirty="0">
                <a:solidFill>
                  <a:schemeClr val="tx1"/>
                </a:solidFill>
              </a:rPr>
              <a:t>If a finish material has modular characteristics , then its unit dimensions can be used to regulate the dimensions of a wall, floor , or ceiling surface</a:t>
            </a:r>
          </a:p>
          <a:p>
            <a:endParaRPr lang="en-US" sz="1800" b="0" dirty="0">
              <a:solidFill>
                <a:schemeClr val="tx1"/>
              </a:solidFill>
            </a:endParaRPr>
          </a:p>
        </p:txBody>
      </p:sp>
      <p:sp>
        <p:nvSpPr>
          <p:cNvPr id="2" name="Slide Number Placeholder 1">
            <a:extLst>
              <a:ext uri="{FF2B5EF4-FFF2-40B4-BE49-F238E27FC236}">
                <a16:creationId xmlns:a16="http://schemas.microsoft.com/office/drawing/2014/main" id="{14CBA467-FE54-42B7-B331-B06DEE9E6373}"/>
              </a:ext>
            </a:extLst>
          </p:cNvPr>
          <p:cNvSpPr>
            <a:spLocks noGrp="1"/>
          </p:cNvSpPr>
          <p:nvPr>
            <p:ph type="sldNum" sz="quarter" idx="12"/>
          </p:nvPr>
        </p:nvSpPr>
        <p:spPr/>
        <p:txBody>
          <a:bodyPr/>
          <a:lstStyle/>
          <a:p>
            <a:pPr>
              <a:defRPr/>
            </a:pPr>
            <a:fld id="{0461D53A-B13D-45C8-8E30-443A73211BCF}" type="slidenum">
              <a:rPr lang="fr-CA" smtClean="0"/>
              <a:pPr>
                <a:defRPr/>
              </a:pPr>
              <a:t>2</a:t>
            </a:fld>
            <a:endParaRPr lang="fr-CA"/>
          </a:p>
        </p:txBody>
      </p:sp>
    </p:spTree>
  </p:cSld>
  <p:clrMapOvr>
    <a:masterClrMapping/>
  </p:clrMapOvr>
  <p:transition spd="slow">
    <p:strips dir="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p:txBody>
          <a:bodyPr/>
          <a:lstStyle/>
          <a:p>
            <a:r>
              <a:rPr lang="en-US" b="0" dirty="0">
                <a:solidFill>
                  <a:schemeClr val="tx1"/>
                </a:solidFill>
              </a:rPr>
              <a:t>QUARRY TILE</a:t>
            </a:r>
            <a:endParaRPr lang="fr-FR" b="0" dirty="0">
              <a:solidFill>
                <a:schemeClr val="tx1"/>
              </a:solidFill>
            </a:endParaRPr>
          </a:p>
        </p:txBody>
      </p:sp>
      <p:sp>
        <p:nvSpPr>
          <p:cNvPr id="5" name="Text Placeholder 4"/>
          <p:cNvSpPr>
            <a:spLocks noGrp="1"/>
          </p:cNvSpPr>
          <p:nvPr>
            <p:ph type="body" sz="half" idx="2"/>
          </p:nvPr>
        </p:nvSpPr>
        <p:spPr/>
        <p:txBody>
          <a:bodyPr/>
          <a:lstStyle/>
          <a:p>
            <a:r>
              <a:rPr lang="en-US" b="0" dirty="0">
                <a:solidFill>
                  <a:schemeClr val="tx1"/>
                </a:solidFill>
              </a:rPr>
              <a:t>Glazed or unglazed</a:t>
            </a:r>
          </a:p>
          <a:p>
            <a:r>
              <a:rPr lang="en-US" b="0" dirty="0">
                <a:solidFill>
                  <a:schemeClr val="tx1"/>
                </a:solidFill>
              </a:rPr>
              <a:t>• Formed by extrusion method</a:t>
            </a:r>
          </a:p>
          <a:p>
            <a:r>
              <a:rPr lang="en-US" b="0" dirty="0">
                <a:solidFill>
                  <a:schemeClr val="tx1"/>
                </a:solidFill>
              </a:rPr>
              <a:t>• Either natural clay or shale composition</a:t>
            </a:r>
          </a:p>
        </p:txBody>
      </p:sp>
      <p:pic>
        <p:nvPicPr>
          <p:cNvPr id="7170" name="Picture 2"/>
          <p:cNvPicPr>
            <a:picLocks noGrp="1" noChangeAspect="1" noChangeArrowheads="1"/>
          </p:cNvPicPr>
          <p:nvPr>
            <p:ph idx="1"/>
          </p:nvPr>
        </p:nvPicPr>
        <p:blipFill>
          <a:blip r:embed="rId2" cstate="print">
            <a:lum bright="-42000"/>
          </a:blip>
          <a:srcRect/>
          <a:stretch>
            <a:fillRect/>
          </a:stretch>
        </p:blipFill>
        <p:spPr bwMode="auto">
          <a:xfrm>
            <a:off x="3575050" y="366212"/>
            <a:ext cx="5111750" cy="4066987"/>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lum bright="-42000"/>
          </a:blip>
          <a:srcRect t="7240" r="24378" b="9502"/>
          <a:stretch>
            <a:fillRect/>
          </a:stretch>
        </p:blipFill>
        <p:spPr bwMode="auto">
          <a:xfrm>
            <a:off x="533400" y="3543300"/>
            <a:ext cx="1447800" cy="1314450"/>
          </a:xfrm>
          <a:prstGeom prst="rect">
            <a:avLst/>
          </a:prstGeom>
          <a:noFill/>
          <a:ln w="9525">
            <a:noFill/>
            <a:miter lim="800000"/>
            <a:headEnd/>
            <a:tailEnd/>
          </a:ln>
        </p:spPr>
      </p:pic>
      <p:sp>
        <p:nvSpPr>
          <p:cNvPr id="6" name="Titre 1"/>
          <p:cNvSpPr txBox="1">
            <a:spLocks/>
          </p:cNvSpPr>
          <p:nvPr/>
        </p:nvSpPr>
        <p:spPr bwMode="auto">
          <a:xfrm>
            <a:off x="6096000" y="4514850"/>
            <a:ext cx="6543675" cy="628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indent="0" defTabSz="914400" eaLnBrk="1" latinLnBrk="0" hangingPunct="1">
              <a:lnSpc>
                <a:spcPct val="100000"/>
              </a:lnSpc>
              <a:buClrTx/>
              <a:buSzTx/>
              <a:buFontTx/>
              <a:buNone/>
              <a:tabLst/>
              <a:defRPr/>
            </a:pPr>
            <a:r>
              <a:rPr lang="fr-CA" sz="2400" b="1" dirty="0">
                <a:solidFill>
                  <a:schemeClr val="accent3">
                    <a:lumMod val="50000"/>
                  </a:schemeClr>
                </a:solidFill>
                <a:latin typeface="+mj-lt"/>
                <a:ea typeface="+mj-ea"/>
                <a:cs typeface="+mj-cs"/>
              </a:rPr>
              <a:t>CERAMIC TILES </a:t>
            </a:r>
            <a:r>
              <a:rPr lang="fr-CA" sz="2400" b="1" dirty="0" err="1">
                <a:solidFill>
                  <a:schemeClr val="accent3">
                    <a:lumMod val="50000"/>
                  </a:schemeClr>
                </a:solidFill>
                <a:latin typeface="+mj-lt"/>
                <a:ea typeface="+mj-ea"/>
                <a:cs typeface="+mj-cs"/>
              </a:rPr>
              <a:t>cont</a:t>
            </a:r>
            <a:r>
              <a:rPr lang="fr-CA" sz="2400" b="1" dirty="0">
                <a:solidFill>
                  <a:schemeClr val="accent3">
                    <a:lumMod val="50000"/>
                  </a:schemeClr>
                </a:solidFill>
                <a:latin typeface="+mj-lt"/>
                <a:ea typeface="+mj-ea"/>
                <a:cs typeface="+mj-cs"/>
              </a:rPr>
              <a:t>..</a:t>
            </a:r>
            <a:endParaRPr lang="fr-FR" sz="2400" b="1" dirty="0">
              <a:solidFill>
                <a:schemeClr val="accent3">
                  <a:lumMod val="50000"/>
                </a:schemeClr>
              </a:solidFill>
              <a:latin typeface="+mj-lt"/>
              <a:ea typeface="+mj-ea"/>
              <a:cs typeface="+mj-cs"/>
            </a:endParaRPr>
          </a:p>
        </p:txBody>
      </p:sp>
      <p:sp>
        <p:nvSpPr>
          <p:cNvPr id="2" name="Slide Number Placeholder 1">
            <a:extLst>
              <a:ext uri="{FF2B5EF4-FFF2-40B4-BE49-F238E27FC236}">
                <a16:creationId xmlns:a16="http://schemas.microsoft.com/office/drawing/2014/main" id="{2931DE2B-DFA2-40E7-AC6C-18F54E71E601}"/>
              </a:ext>
            </a:extLst>
          </p:cNvPr>
          <p:cNvSpPr>
            <a:spLocks noGrp="1"/>
          </p:cNvSpPr>
          <p:nvPr>
            <p:ph type="sldNum" sz="quarter" idx="12"/>
          </p:nvPr>
        </p:nvSpPr>
        <p:spPr/>
        <p:txBody>
          <a:bodyPr/>
          <a:lstStyle/>
          <a:p>
            <a:pPr>
              <a:defRPr/>
            </a:pPr>
            <a:fld id="{AB8F0DBC-8292-4B89-BDAE-5192A2AC0FB2}" type="slidenum">
              <a:rPr lang="fr-CA" smtClean="0"/>
              <a:pPr>
                <a:defRPr/>
              </a:pPr>
              <a:t>20</a:t>
            </a:fld>
            <a:endParaRPr lang="fr-CA"/>
          </a:p>
        </p:txBody>
      </p:sp>
    </p:spTree>
  </p:cSld>
  <p:clrMapOvr>
    <a:masterClrMapping/>
  </p:clrMapOvr>
  <p:transition spd="slow">
    <p:strips dir="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p:txBody>
          <a:bodyPr/>
          <a:lstStyle/>
          <a:p>
            <a:r>
              <a:rPr lang="en-US" b="0" dirty="0">
                <a:solidFill>
                  <a:schemeClr val="tx1"/>
                </a:solidFill>
              </a:rPr>
              <a:t>PAVER TILE </a:t>
            </a:r>
            <a:br>
              <a:rPr lang="fr-CA" b="0" dirty="0">
                <a:solidFill>
                  <a:schemeClr val="tx1"/>
                </a:solidFill>
              </a:rPr>
            </a:br>
            <a:endParaRPr lang="fr-FR" b="0" dirty="0">
              <a:solidFill>
                <a:schemeClr val="tx1"/>
              </a:solidFill>
            </a:endParaRPr>
          </a:p>
        </p:txBody>
      </p:sp>
      <p:sp>
        <p:nvSpPr>
          <p:cNvPr id="6" name="Text Placeholder 5"/>
          <p:cNvSpPr>
            <a:spLocks noGrp="1"/>
          </p:cNvSpPr>
          <p:nvPr>
            <p:ph type="body" sz="half" idx="2"/>
          </p:nvPr>
        </p:nvSpPr>
        <p:spPr/>
        <p:txBody>
          <a:bodyPr/>
          <a:lstStyle/>
          <a:p>
            <a:r>
              <a:rPr lang="en-US" b="0" dirty="0">
                <a:solidFill>
                  <a:schemeClr val="tx1"/>
                </a:solidFill>
              </a:rPr>
              <a:t>Glazed or unglazed</a:t>
            </a:r>
          </a:p>
          <a:p>
            <a:r>
              <a:rPr lang="en-US" b="0" dirty="0">
                <a:solidFill>
                  <a:schemeClr val="tx1"/>
                </a:solidFill>
              </a:rPr>
              <a:t>• Formed by dust-pressed</a:t>
            </a:r>
          </a:p>
          <a:p>
            <a:r>
              <a:rPr lang="en-US" b="0" dirty="0">
                <a:solidFill>
                  <a:schemeClr val="tx1"/>
                </a:solidFill>
              </a:rPr>
              <a:t>method</a:t>
            </a:r>
          </a:p>
          <a:p>
            <a:r>
              <a:rPr lang="en-US" b="0" dirty="0">
                <a:solidFill>
                  <a:schemeClr val="tx1"/>
                </a:solidFill>
              </a:rPr>
              <a:t>• Either porcelain or natural</a:t>
            </a:r>
          </a:p>
          <a:p>
            <a:r>
              <a:rPr lang="en-US" b="0" dirty="0">
                <a:solidFill>
                  <a:schemeClr val="tx1"/>
                </a:solidFill>
              </a:rPr>
              <a:t>clay composition</a:t>
            </a:r>
          </a:p>
        </p:txBody>
      </p:sp>
      <p:pic>
        <p:nvPicPr>
          <p:cNvPr id="7" name="Picture 2"/>
          <p:cNvPicPr>
            <a:picLocks noGrp="1" noChangeAspect="1" noChangeArrowheads="1"/>
          </p:cNvPicPr>
          <p:nvPr>
            <p:ph idx="1"/>
          </p:nvPr>
        </p:nvPicPr>
        <p:blipFill>
          <a:blip r:embed="rId2" cstate="print">
            <a:lum bright="-42000"/>
          </a:blip>
          <a:srcRect/>
          <a:stretch>
            <a:fillRect/>
          </a:stretch>
        </p:blipFill>
        <p:spPr bwMode="auto">
          <a:xfrm>
            <a:off x="3575050" y="461470"/>
            <a:ext cx="5111750" cy="3876470"/>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lum bright="-42000"/>
          </a:blip>
          <a:srcRect/>
          <a:stretch>
            <a:fillRect/>
          </a:stretch>
        </p:blipFill>
        <p:spPr bwMode="auto">
          <a:xfrm>
            <a:off x="1676400" y="3429000"/>
            <a:ext cx="1478756" cy="1028700"/>
          </a:xfrm>
          <a:prstGeom prst="rect">
            <a:avLst/>
          </a:prstGeom>
          <a:noFill/>
          <a:ln w="9525">
            <a:noFill/>
            <a:miter lim="800000"/>
            <a:headEnd/>
            <a:tailEnd/>
          </a:ln>
        </p:spPr>
      </p:pic>
      <p:sp>
        <p:nvSpPr>
          <p:cNvPr id="8" name="Titre 1"/>
          <p:cNvSpPr txBox="1">
            <a:spLocks/>
          </p:cNvSpPr>
          <p:nvPr/>
        </p:nvSpPr>
        <p:spPr bwMode="auto">
          <a:xfrm>
            <a:off x="6096000" y="4514850"/>
            <a:ext cx="6543675" cy="628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indent="0" defTabSz="914400" eaLnBrk="1" latinLnBrk="0" hangingPunct="1">
              <a:lnSpc>
                <a:spcPct val="100000"/>
              </a:lnSpc>
              <a:buClrTx/>
              <a:buSzTx/>
              <a:buFontTx/>
              <a:buNone/>
              <a:tabLst/>
              <a:defRPr/>
            </a:pPr>
            <a:r>
              <a:rPr lang="fr-CA" sz="2400" b="1" dirty="0">
                <a:solidFill>
                  <a:schemeClr val="accent3">
                    <a:lumMod val="50000"/>
                  </a:schemeClr>
                </a:solidFill>
                <a:latin typeface="+mj-lt"/>
                <a:ea typeface="+mj-ea"/>
                <a:cs typeface="+mj-cs"/>
              </a:rPr>
              <a:t>CERAMIC TILES </a:t>
            </a:r>
            <a:r>
              <a:rPr lang="fr-CA" sz="2400" b="1" dirty="0" err="1">
                <a:solidFill>
                  <a:schemeClr val="accent3">
                    <a:lumMod val="50000"/>
                  </a:schemeClr>
                </a:solidFill>
                <a:latin typeface="+mj-lt"/>
                <a:ea typeface="+mj-ea"/>
                <a:cs typeface="+mj-cs"/>
              </a:rPr>
              <a:t>cont</a:t>
            </a:r>
            <a:r>
              <a:rPr lang="fr-CA" sz="2400" b="1" dirty="0">
                <a:solidFill>
                  <a:schemeClr val="accent3">
                    <a:lumMod val="50000"/>
                  </a:schemeClr>
                </a:solidFill>
                <a:latin typeface="+mj-lt"/>
                <a:ea typeface="+mj-ea"/>
                <a:cs typeface="+mj-cs"/>
              </a:rPr>
              <a:t>..</a:t>
            </a:r>
            <a:endParaRPr lang="fr-FR" sz="2400" b="1" dirty="0">
              <a:solidFill>
                <a:schemeClr val="accent3">
                  <a:lumMod val="50000"/>
                </a:schemeClr>
              </a:solidFill>
              <a:latin typeface="+mj-lt"/>
              <a:ea typeface="+mj-ea"/>
              <a:cs typeface="+mj-cs"/>
            </a:endParaRPr>
          </a:p>
        </p:txBody>
      </p:sp>
      <p:sp>
        <p:nvSpPr>
          <p:cNvPr id="2" name="Slide Number Placeholder 1">
            <a:extLst>
              <a:ext uri="{FF2B5EF4-FFF2-40B4-BE49-F238E27FC236}">
                <a16:creationId xmlns:a16="http://schemas.microsoft.com/office/drawing/2014/main" id="{46376B83-E36D-429F-BA07-6BE345270383}"/>
              </a:ext>
            </a:extLst>
          </p:cNvPr>
          <p:cNvSpPr>
            <a:spLocks noGrp="1"/>
          </p:cNvSpPr>
          <p:nvPr>
            <p:ph type="sldNum" sz="quarter" idx="12"/>
          </p:nvPr>
        </p:nvSpPr>
        <p:spPr/>
        <p:txBody>
          <a:bodyPr/>
          <a:lstStyle/>
          <a:p>
            <a:pPr>
              <a:defRPr/>
            </a:pPr>
            <a:fld id="{AB8F0DBC-8292-4B89-BDAE-5192A2AC0FB2}" type="slidenum">
              <a:rPr lang="fr-CA" smtClean="0"/>
              <a:pPr>
                <a:defRPr/>
              </a:pPr>
              <a:t>21</a:t>
            </a:fld>
            <a:endParaRPr lang="fr-CA"/>
          </a:p>
        </p:txBody>
      </p:sp>
    </p:spTree>
  </p:cSld>
  <p:clrMapOvr>
    <a:masterClrMapping/>
  </p:clrMapOvr>
  <p:transition spd="slow">
    <p:strips dir="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p:txBody>
          <a:bodyPr/>
          <a:lstStyle/>
          <a:p>
            <a:r>
              <a:rPr lang="en-US" b="0" dirty="0">
                <a:solidFill>
                  <a:schemeClr val="tx1"/>
                </a:solidFill>
              </a:rPr>
              <a:t>PORCELAIN TILE</a:t>
            </a:r>
            <a:endParaRPr lang="fr-FR" b="0" dirty="0">
              <a:solidFill>
                <a:schemeClr val="tx1"/>
              </a:solidFill>
            </a:endParaRPr>
          </a:p>
        </p:txBody>
      </p:sp>
      <p:sp>
        <p:nvSpPr>
          <p:cNvPr id="6" name="Text Placeholder 5"/>
          <p:cNvSpPr>
            <a:spLocks noGrp="1"/>
          </p:cNvSpPr>
          <p:nvPr>
            <p:ph type="body" sz="half" idx="2"/>
          </p:nvPr>
        </p:nvSpPr>
        <p:spPr/>
        <p:txBody>
          <a:bodyPr/>
          <a:lstStyle/>
          <a:p>
            <a:r>
              <a:rPr lang="en-US" b="0" dirty="0">
                <a:solidFill>
                  <a:schemeClr val="tx1"/>
                </a:solidFill>
              </a:rPr>
              <a:t>A ceramic mosaic or paver</a:t>
            </a:r>
          </a:p>
          <a:p>
            <a:r>
              <a:rPr lang="en-US" b="0" dirty="0">
                <a:solidFill>
                  <a:schemeClr val="tx1"/>
                </a:solidFill>
              </a:rPr>
              <a:t>tile</a:t>
            </a:r>
          </a:p>
          <a:p>
            <a:r>
              <a:rPr lang="en-US" b="0" dirty="0">
                <a:solidFill>
                  <a:schemeClr val="tx1"/>
                </a:solidFill>
              </a:rPr>
              <a:t>• Formed by dust-pressed</a:t>
            </a:r>
          </a:p>
          <a:p>
            <a:r>
              <a:rPr lang="en-US" b="0" dirty="0">
                <a:solidFill>
                  <a:schemeClr val="tx1"/>
                </a:solidFill>
              </a:rPr>
              <a:t>method</a:t>
            </a:r>
          </a:p>
          <a:p>
            <a:r>
              <a:rPr lang="en-US" b="0" dirty="0">
                <a:solidFill>
                  <a:schemeClr val="tx1"/>
                </a:solidFill>
              </a:rPr>
              <a:t>• Composition resulting in a</a:t>
            </a:r>
          </a:p>
          <a:p>
            <a:r>
              <a:rPr lang="en-US" b="0" dirty="0">
                <a:solidFill>
                  <a:schemeClr val="tx1"/>
                </a:solidFill>
              </a:rPr>
              <a:t>dense, smooth, fine-grained</a:t>
            </a:r>
          </a:p>
          <a:p>
            <a:r>
              <a:rPr lang="en-US" b="0" dirty="0">
                <a:solidFill>
                  <a:schemeClr val="tx1"/>
                </a:solidFill>
              </a:rPr>
              <a:t>tile with a face that is sharply</a:t>
            </a:r>
          </a:p>
          <a:p>
            <a:r>
              <a:rPr lang="en-US" b="0" dirty="0">
                <a:solidFill>
                  <a:schemeClr val="tx1"/>
                </a:solidFill>
              </a:rPr>
              <a:t>formed</a:t>
            </a:r>
          </a:p>
        </p:txBody>
      </p:sp>
      <p:pic>
        <p:nvPicPr>
          <p:cNvPr id="35842" name="Picture 2" descr="E:\BMC 1 and beyond\porcelaintiles1.JPG"/>
          <p:cNvPicPr>
            <a:picLocks noGrp="1" noChangeAspect="1" noChangeArrowheads="1"/>
          </p:cNvPicPr>
          <p:nvPr>
            <p:ph idx="1"/>
          </p:nvPr>
        </p:nvPicPr>
        <p:blipFill>
          <a:blip r:embed="rId2" cstate="print"/>
          <a:srcRect/>
          <a:stretch>
            <a:fillRect/>
          </a:stretch>
        </p:blipFill>
        <p:spPr bwMode="auto">
          <a:xfrm>
            <a:off x="3936008" y="204788"/>
            <a:ext cx="4389835" cy="4389835"/>
          </a:xfrm>
          <a:prstGeom prst="rect">
            <a:avLst/>
          </a:prstGeom>
          <a:noFill/>
        </p:spPr>
      </p:pic>
      <p:sp>
        <p:nvSpPr>
          <p:cNvPr id="5" name="Titre 1"/>
          <p:cNvSpPr txBox="1">
            <a:spLocks/>
          </p:cNvSpPr>
          <p:nvPr/>
        </p:nvSpPr>
        <p:spPr bwMode="auto">
          <a:xfrm>
            <a:off x="6096000" y="4514850"/>
            <a:ext cx="6543675" cy="628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indent="0" defTabSz="914400" eaLnBrk="1" latinLnBrk="0" hangingPunct="1">
              <a:lnSpc>
                <a:spcPct val="100000"/>
              </a:lnSpc>
              <a:buClrTx/>
              <a:buSzTx/>
              <a:buFontTx/>
              <a:buNone/>
              <a:tabLst/>
              <a:defRPr/>
            </a:pPr>
            <a:r>
              <a:rPr lang="fr-CA" sz="2400" b="1" dirty="0">
                <a:solidFill>
                  <a:schemeClr val="accent3">
                    <a:lumMod val="50000"/>
                  </a:schemeClr>
                </a:solidFill>
                <a:latin typeface="+mj-lt"/>
                <a:ea typeface="+mj-ea"/>
                <a:cs typeface="+mj-cs"/>
              </a:rPr>
              <a:t>CERAMIC TILES </a:t>
            </a:r>
            <a:r>
              <a:rPr lang="fr-CA" sz="2400" b="1" dirty="0" err="1">
                <a:solidFill>
                  <a:schemeClr val="accent3">
                    <a:lumMod val="50000"/>
                  </a:schemeClr>
                </a:solidFill>
                <a:latin typeface="+mj-lt"/>
                <a:ea typeface="+mj-ea"/>
                <a:cs typeface="+mj-cs"/>
              </a:rPr>
              <a:t>cont</a:t>
            </a:r>
            <a:r>
              <a:rPr lang="fr-CA" sz="2400" b="1" dirty="0">
                <a:solidFill>
                  <a:schemeClr val="accent3">
                    <a:lumMod val="50000"/>
                  </a:schemeClr>
                </a:solidFill>
                <a:latin typeface="+mj-lt"/>
                <a:ea typeface="+mj-ea"/>
                <a:cs typeface="+mj-cs"/>
              </a:rPr>
              <a:t>..</a:t>
            </a:r>
            <a:endParaRPr lang="fr-FR" sz="2400" b="1" dirty="0">
              <a:solidFill>
                <a:schemeClr val="accent3">
                  <a:lumMod val="50000"/>
                </a:schemeClr>
              </a:solidFill>
              <a:latin typeface="+mj-lt"/>
              <a:ea typeface="+mj-ea"/>
              <a:cs typeface="+mj-cs"/>
            </a:endParaRPr>
          </a:p>
        </p:txBody>
      </p:sp>
      <p:sp>
        <p:nvSpPr>
          <p:cNvPr id="2" name="Slide Number Placeholder 1">
            <a:extLst>
              <a:ext uri="{FF2B5EF4-FFF2-40B4-BE49-F238E27FC236}">
                <a16:creationId xmlns:a16="http://schemas.microsoft.com/office/drawing/2014/main" id="{CFB3B67A-B358-4188-8CCC-F271CD64035A}"/>
              </a:ext>
            </a:extLst>
          </p:cNvPr>
          <p:cNvSpPr>
            <a:spLocks noGrp="1"/>
          </p:cNvSpPr>
          <p:nvPr>
            <p:ph type="sldNum" sz="quarter" idx="12"/>
          </p:nvPr>
        </p:nvSpPr>
        <p:spPr/>
        <p:txBody>
          <a:bodyPr/>
          <a:lstStyle/>
          <a:p>
            <a:pPr>
              <a:defRPr/>
            </a:pPr>
            <a:fld id="{AB8F0DBC-8292-4B89-BDAE-5192A2AC0FB2}" type="slidenum">
              <a:rPr lang="fr-CA" smtClean="0"/>
              <a:pPr>
                <a:defRPr/>
              </a:pPr>
              <a:t>22</a:t>
            </a:fld>
            <a:endParaRPr lang="fr-CA"/>
          </a:p>
        </p:txBody>
      </p:sp>
    </p:spTree>
  </p:cSld>
  <p:clrMapOvr>
    <a:masterClrMapping/>
  </p:clrMapOvr>
  <p:transition spd="slow">
    <p:strips dir="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p:txBody>
          <a:bodyPr/>
          <a:lstStyle/>
          <a:p>
            <a:r>
              <a:rPr lang="en-US" b="0" dirty="0">
                <a:solidFill>
                  <a:schemeClr val="tx1"/>
                </a:solidFill>
              </a:rPr>
              <a:t>GLAZED WALL TILE</a:t>
            </a:r>
            <a:endParaRPr lang="fr-FR" b="0" dirty="0">
              <a:solidFill>
                <a:schemeClr val="tx1"/>
              </a:solidFill>
            </a:endParaRPr>
          </a:p>
        </p:txBody>
      </p:sp>
      <p:sp>
        <p:nvSpPr>
          <p:cNvPr id="6" name="Text Placeholder 5"/>
          <p:cNvSpPr>
            <a:spLocks noGrp="1"/>
          </p:cNvSpPr>
          <p:nvPr>
            <p:ph type="body" sz="half" idx="2"/>
          </p:nvPr>
        </p:nvSpPr>
        <p:spPr/>
        <p:txBody>
          <a:bodyPr/>
          <a:lstStyle/>
          <a:p>
            <a:r>
              <a:rPr lang="en-US" b="0" dirty="0">
                <a:solidFill>
                  <a:schemeClr val="tx1"/>
                </a:solidFill>
              </a:rPr>
              <a:t>Not expected to withstand</a:t>
            </a:r>
          </a:p>
          <a:p>
            <a:r>
              <a:rPr lang="en-US" b="0" dirty="0">
                <a:solidFill>
                  <a:schemeClr val="tx1"/>
                </a:solidFill>
              </a:rPr>
              <a:t>excessive impact</a:t>
            </a:r>
          </a:p>
          <a:p>
            <a:r>
              <a:rPr lang="en-US" b="0" dirty="0">
                <a:solidFill>
                  <a:schemeClr val="tx1"/>
                </a:solidFill>
              </a:rPr>
              <a:t>• Not subject to freezing and</a:t>
            </a:r>
          </a:p>
          <a:p>
            <a:r>
              <a:rPr lang="en-US" b="0" dirty="0">
                <a:solidFill>
                  <a:schemeClr val="tx1"/>
                </a:solidFill>
              </a:rPr>
              <a:t>thawing conditions</a:t>
            </a:r>
          </a:p>
          <a:p>
            <a:r>
              <a:rPr lang="en-US" b="0" dirty="0">
                <a:solidFill>
                  <a:schemeClr val="tx1"/>
                </a:solidFill>
              </a:rPr>
              <a:t>• Not suitable for floors</a:t>
            </a:r>
          </a:p>
        </p:txBody>
      </p:sp>
      <p:sp>
        <p:nvSpPr>
          <p:cNvPr id="5" name="Titre 1"/>
          <p:cNvSpPr txBox="1">
            <a:spLocks/>
          </p:cNvSpPr>
          <p:nvPr/>
        </p:nvSpPr>
        <p:spPr bwMode="auto">
          <a:xfrm>
            <a:off x="6096000" y="4514850"/>
            <a:ext cx="6543675" cy="628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indent="0" defTabSz="914400" eaLnBrk="1" latinLnBrk="0" hangingPunct="1">
              <a:lnSpc>
                <a:spcPct val="100000"/>
              </a:lnSpc>
              <a:buClrTx/>
              <a:buSzTx/>
              <a:buFontTx/>
              <a:buNone/>
              <a:tabLst/>
              <a:defRPr/>
            </a:pPr>
            <a:r>
              <a:rPr lang="fr-CA" sz="2400" b="1" dirty="0">
                <a:solidFill>
                  <a:schemeClr val="accent3">
                    <a:lumMod val="50000"/>
                  </a:schemeClr>
                </a:solidFill>
                <a:latin typeface="+mj-lt"/>
                <a:ea typeface="+mj-ea"/>
                <a:cs typeface="+mj-cs"/>
              </a:rPr>
              <a:t>CERAMIC TILES </a:t>
            </a:r>
            <a:r>
              <a:rPr lang="fr-CA" sz="2400" b="1" dirty="0" err="1">
                <a:solidFill>
                  <a:schemeClr val="accent3">
                    <a:lumMod val="50000"/>
                  </a:schemeClr>
                </a:solidFill>
                <a:latin typeface="+mj-lt"/>
                <a:ea typeface="+mj-ea"/>
                <a:cs typeface="+mj-cs"/>
              </a:rPr>
              <a:t>cont</a:t>
            </a:r>
            <a:r>
              <a:rPr lang="fr-CA" sz="2400" b="1" dirty="0">
                <a:solidFill>
                  <a:schemeClr val="accent3">
                    <a:lumMod val="50000"/>
                  </a:schemeClr>
                </a:solidFill>
                <a:latin typeface="+mj-lt"/>
                <a:ea typeface="+mj-ea"/>
                <a:cs typeface="+mj-cs"/>
              </a:rPr>
              <a:t>..</a:t>
            </a:r>
            <a:endParaRPr lang="fr-FR" sz="2400" b="1" dirty="0">
              <a:solidFill>
                <a:schemeClr val="accent3">
                  <a:lumMod val="50000"/>
                </a:schemeClr>
              </a:solidFill>
              <a:latin typeface="+mj-lt"/>
              <a:ea typeface="+mj-ea"/>
              <a:cs typeface="+mj-cs"/>
            </a:endParaRPr>
          </a:p>
        </p:txBody>
      </p:sp>
      <p:pic>
        <p:nvPicPr>
          <p:cNvPr id="9" name="Content Placeholder 8"/>
          <p:cNvPicPr>
            <a:picLocks noGrp="1"/>
          </p:cNvPicPr>
          <p:nvPr>
            <p:ph idx="1"/>
          </p:nvPr>
        </p:nvPicPr>
        <p:blipFill>
          <a:blip r:embed="rId3" cstate="print"/>
          <a:srcRect l="28490" t="48086" r="28662" b="22665"/>
          <a:stretch>
            <a:fillRect/>
          </a:stretch>
        </p:blipFill>
        <p:spPr bwMode="auto">
          <a:xfrm>
            <a:off x="3733800" y="1047750"/>
            <a:ext cx="4701625" cy="2407076"/>
          </a:xfrm>
          <a:prstGeom prst="rect">
            <a:avLst/>
          </a:prstGeom>
          <a:noFill/>
          <a:ln w="9525">
            <a:noFill/>
            <a:miter lim="800000"/>
            <a:headEnd/>
            <a:tailEnd/>
          </a:ln>
        </p:spPr>
      </p:pic>
      <p:sp>
        <p:nvSpPr>
          <p:cNvPr id="10" name="Rectangle 9"/>
          <p:cNvSpPr/>
          <p:nvPr/>
        </p:nvSpPr>
        <p:spPr>
          <a:xfrm>
            <a:off x="3810000" y="3638550"/>
            <a:ext cx="4572000" cy="646331"/>
          </a:xfrm>
          <a:prstGeom prst="rect">
            <a:avLst/>
          </a:prstGeom>
        </p:spPr>
        <p:txBody>
          <a:bodyPr>
            <a:spAutoFit/>
          </a:bodyPr>
          <a:lstStyle/>
          <a:p>
            <a:pPr algn="ctr"/>
            <a:r>
              <a:rPr lang="en-US" dirty="0"/>
              <a:t>Glazed Ceramic Tiles , </a:t>
            </a:r>
            <a:r>
              <a:rPr lang="en-US" dirty="0" err="1"/>
              <a:t>Rukni</a:t>
            </a:r>
            <a:r>
              <a:rPr lang="en-US" dirty="0"/>
              <a:t> </a:t>
            </a:r>
            <a:r>
              <a:rPr lang="en-US" dirty="0" err="1"/>
              <a:t>Alam</a:t>
            </a:r>
            <a:r>
              <a:rPr lang="en-US" dirty="0"/>
              <a:t> Mausoleum , Multan , Pakistan</a:t>
            </a:r>
          </a:p>
        </p:txBody>
      </p:sp>
      <p:sp>
        <p:nvSpPr>
          <p:cNvPr id="2" name="Slide Number Placeholder 1">
            <a:extLst>
              <a:ext uri="{FF2B5EF4-FFF2-40B4-BE49-F238E27FC236}">
                <a16:creationId xmlns:a16="http://schemas.microsoft.com/office/drawing/2014/main" id="{5326D7A6-19E8-4300-9E82-754B98E12228}"/>
              </a:ext>
            </a:extLst>
          </p:cNvPr>
          <p:cNvSpPr>
            <a:spLocks noGrp="1"/>
          </p:cNvSpPr>
          <p:nvPr>
            <p:ph type="sldNum" sz="quarter" idx="12"/>
          </p:nvPr>
        </p:nvSpPr>
        <p:spPr/>
        <p:txBody>
          <a:bodyPr/>
          <a:lstStyle/>
          <a:p>
            <a:pPr>
              <a:defRPr/>
            </a:pPr>
            <a:fld id="{AB8F0DBC-8292-4B89-BDAE-5192A2AC0FB2}" type="slidenum">
              <a:rPr lang="fr-CA" smtClean="0"/>
              <a:pPr>
                <a:defRPr/>
              </a:pPr>
              <a:t>23</a:t>
            </a:fld>
            <a:endParaRPr lang="fr-CA"/>
          </a:p>
        </p:txBody>
      </p:sp>
    </p:spTree>
  </p:cSld>
  <p:clrMapOvr>
    <a:masterClrMapping/>
  </p:clrMapOvr>
  <p:transition spd="slow">
    <p:strips dir="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solidFill>
                  <a:schemeClr val="tx1"/>
                </a:solidFill>
              </a:rPr>
              <a:t>TERRACOTTA TILE</a:t>
            </a:r>
          </a:p>
        </p:txBody>
      </p:sp>
      <p:pic>
        <p:nvPicPr>
          <p:cNvPr id="2050" name="Picture 2"/>
          <p:cNvPicPr>
            <a:picLocks noGrp="1" noChangeAspect="1" noChangeArrowheads="1"/>
          </p:cNvPicPr>
          <p:nvPr>
            <p:ph type="pic" idx="1"/>
          </p:nvPr>
        </p:nvPicPr>
        <p:blipFill>
          <a:blip r:embed="rId2" cstate="print"/>
          <a:srcRect l="8999" t="32350" r="35445" b="15799"/>
          <a:stretch>
            <a:fillRect/>
          </a:stretch>
        </p:blipFill>
        <p:spPr bwMode="auto">
          <a:xfrm>
            <a:off x="0" y="0"/>
            <a:ext cx="9144000" cy="5143500"/>
          </a:xfrm>
          <a:prstGeom prst="rect">
            <a:avLst/>
          </a:prstGeom>
          <a:noFill/>
          <a:ln w="9525">
            <a:noFill/>
            <a:miter lim="800000"/>
            <a:headEnd/>
            <a:tailEnd/>
          </a:ln>
          <a:effectLst/>
        </p:spPr>
      </p:pic>
      <p:sp>
        <p:nvSpPr>
          <p:cNvPr id="7" name="Text Placeholder 6"/>
          <p:cNvSpPr>
            <a:spLocks noGrp="1"/>
          </p:cNvSpPr>
          <p:nvPr>
            <p:ph type="body" sz="half" idx="2"/>
          </p:nvPr>
        </p:nvSpPr>
        <p:spPr>
          <a:xfrm>
            <a:off x="0" y="0"/>
            <a:ext cx="3200400" cy="603647"/>
          </a:xfrm>
        </p:spPr>
        <p:txBody>
          <a:bodyPr/>
          <a:lstStyle/>
          <a:p>
            <a:pPr algn="ctr"/>
            <a:r>
              <a:rPr lang="en-US" b="0" dirty="0">
                <a:solidFill>
                  <a:schemeClr val="tx1"/>
                </a:solidFill>
              </a:rPr>
              <a:t>GLAZED TILE AND BRICK REVETMENTS, LIME PLASTER PANELS, TERRA-COTTA CERAMIC TILES</a:t>
            </a:r>
          </a:p>
        </p:txBody>
      </p:sp>
      <p:pic>
        <p:nvPicPr>
          <p:cNvPr id="2051" name="Picture 3"/>
          <p:cNvPicPr>
            <a:picLocks noChangeAspect="1" noChangeArrowheads="1"/>
          </p:cNvPicPr>
          <p:nvPr/>
        </p:nvPicPr>
        <p:blipFill>
          <a:blip r:embed="rId3" cstate="print"/>
          <a:srcRect l="7639" t="33102" r="34028" b="14120"/>
          <a:stretch>
            <a:fillRect/>
          </a:stretch>
        </p:blipFill>
        <p:spPr bwMode="auto">
          <a:xfrm>
            <a:off x="6112042" y="0"/>
            <a:ext cx="3031958" cy="2057400"/>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cstate="print"/>
          <a:srcRect l="8333" t="33333" r="39368" b="14815"/>
          <a:stretch>
            <a:fillRect/>
          </a:stretch>
        </p:blipFill>
        <p:spPr bwMode="auto">
          <a:xfrm>
            <a:off x="6096000" y="1962150"/>
            <a:ext cx="3048000" cy="2133600"/>
          </a:xfrm>
          <a:prstGeom prst="rect">
            <a:avLst/>
          </a:prstGeom>
          <a:noFill/>
          <a:ln w="9525">
            <a:noFill/>
            <a:miter lim="800000"/>
            <a:headEnd/>
            <a:tailEnd/>
          </a:ln>
          <a:effectLst/>
        </p:spPr>
      </p:pic>
      <p:sp>
        <p:nvSpPr>
          <p:cNvPr id="5" name="Titre 1"/>
          <p:cNvSpPr txBox="1">
            <a:spLocks/>
          </p:cNvSpPr>
          <p:nvPr/>
        </p:nvSpPr>
        <p:spPr bwMode="auto">
          <a:xfrm>
            <a:off x="6096000" y="4514850"/>
            <a:ext cx="6543675" cy="628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indent="0" defTabSz="914400" eaLnBrk="1" latinLnBrk="0" hangingPunct="1">
              <a:lnSpc>
                <a:spcPct val="100000"/>
              </a:lnSpc>
              <a:buClrTx/>
              <a:buSzTx/>
              <a:buFontTx/>
              <a:buNone/>
              <a:tabLst/>
              <a:defRPr/>
            </a:pPr>
            <a:r>
              <a:rPr lang="fr-CA" sz="2400" b="1" dirty="0">
                <a:solidFill>
                  <a:schemeClr val="accent3">
                    <a:lumMod val="50000"/>
                  </a:schemeClr>
                </a:solidFill>
                <a:latin typeface="+mj-lt"/>
                <a:ea typeface="+mj-ea"/>
                <a:cs typeface="+mj-cs"/>
              </a:rPr>
              <a:t>CERAMIC TILES </a:t>
            </a:r>
            <a:r>
              <a:rPr lang="fr-CA" sz="2400" b="1" dirty="0" err="1">
                <a:solidFill>
                  <a:schemeClr val="accent3">
                    <a:lumMod val="50000"/>
                  </a:schemeClr>
                </a:solidFill>
                <a:latin typeface="+mj-lt"/>
                <a:ea typeface="+mj-ea"/>
                <a:cs typeface="+mj-cs"/>
              </a:rPr>
              <a:t>cont</a:t>
            </a:r>
            <a:r>
              <a:rPr lang="fr-CA" sz="2400" b="1" dirty="0">
                <a:solidFill>
                  <a:schemeClr val="accent3">
                    <a:lumMod val="50000"/>
                  </a:schemeClr>
                </a:solidFill>
                <a:latin typeface="+mj-lt"/>
                <a:ea typeface="+mj-ea"/>
                <a:cs typeface="+mj-cs"/>
              </a:rPr>
              <a:t>..</a:t>
            </a:r>
            <a:endParaRPr lang="fr-FR" sz="2400" b="1" dirty="0">
              <a:solidFill>
                <a:schemeClr val="accent3">
                  <a:lumMod val="50000"/>
                </a:schemeClr>
              </a:solidFill>
              <a:latin typeface="+mj-lt"/>
              <a:ea typeface="+mj-ea"/>
              <a:cs typeface="+mj-cs"/>
            </a:endParaRPr>
          </a:p>
        </p:txBody>
      </p:sp>
      <p:sp>
        <p:nvSpPr>
          <p:cNvPr id="3" name="Slide Number Placeholder 2">
            <a:extLst>
              <a:ext uri="{FF2B5EF4-FFF2-40B4-BE49-F238E27FC236}">
                <a16:creationId xmlns:a16="http://schemas.microsoft.com/office/drawing/2014/main" id="{D4F5D95D-49E9-4345-9B40-A87A3B4C68A0}"/>
              </a:ext>
            </a:extLst>
          </p:cNvPr>
          <p:cNvSpPr>
            <a:spLocks noGrp="1"/>
          </p:cNvSpPr>
          <p:nvPr>
            <p:ph type="sldNum" sz="quarter" idx="12"/>
          </p:nvPr>
        </p:nvSpPr>
        <p:spPr/>
        <p:txBody>
          <a:bodyPr/>
          <a:lstStyle/>
          <a:p>
            <a:pPr>
              <a:defRPr/>
            </a:pPr>
            <a:fld id="{EE83E213-D68B-4B10-8E3C-C7DFA9ABC34F}" type="slidenum">
              <a:rPr lang="fr-CA" smtClean="0"/>
              <a:pPr>
                <a:defRPr/>
              </a:pPr>
              <a:t>24</a:t>
            </a:fld>
            <a:endParaRPr lang="fr-CA"/>
          </a:p>
        </p:txBody>
      </p:sp>
    </p:spTree>
  </p:cSld>
  <p:clrMapOvr>
    <a:masterClrMapping/>
  </p:clrMapOvr>
  <p:transition spd="slow">
    <p:strips dir="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2143125" y="205979"/>
            <a:ext cx="6543675" cy="857250"/>
          </a:xfrm>
        </p:spPr>
        <p:txBody>
          <a:bodyPr/>
          <a:lstStyle/>
          <a:p>
            <a:pPr algn="l"/>
            <a:r>
              <a:rPr lang="fr-CA" b="0" dirty="0">
                <a:solidFill>
                  <a:schemeClr val="tx1"/>
                </a:solidFill>
              </a:rPr>
              <a:t>CERAMIC TILE APPLICATION</a:t>
            </a:r>
            <a:endParaRPr lang="fr-FR" b="0" dirty="0">
              <a:solidFill>
                <a:schemeClr val="tx1"/>
              </a:solidFill>
            </a:endParaRPr>
          </a:p>
        </p:txBody>
      </p:sp>
      <p:sp>
        <p:nvSpPr>
          <p:cNvPr id="3075" name="Espace réservé du contenu 2"/>
          <p:cNvSpPr>
            <a:spLocks noGrp="1"/>
          </p:cNvSpPr>
          <p:nvPr>
            <p:ph idx="1"/>
          </p:nvPr>
        </p:nvSpPr>
        <p:spPr>
          <a:xfrm>
            <a:off x="990600" y="1028701"/>
            <a:ext cx="7848600" cy="3394472"/>
          </a:xfrm>
        </p:spPr>
        <p:txBody>
          <a:bodyPr/>
          <a:lstStyle/>
          <a:p>
            <a:pPr>
              <a:buFont typeface="Wingdings" pitchFamily="2" charset="2"/>
              <a:buChar char="q"/>
            </a:pPr>
            <a:r>
              <a:rPr lang="en-US" sz="2000" b="0" dirty="0" err="1">
                <a:solidFill>
                  <a:schemeClr val="tx1"/>
                </a:solidFill>
              </a:rPr>
              <a:t>Thinset</a:t>
            </a:r>
            <a:r>
              <a:rPr lang="en-US" sz="2000" b="0" dirty="0">
                <a:solidFill>
                  <a:schemeClr val="tx1"/>
                </a:solidFill>
              </a:rPr>
              <a:t> Process (or thin-bed) :In  the </a:t>
            </a:r>
            <a:r>
              <a:rPr lang="en-US" sz="2000" b="0" dirty="0" err="1">
                <a:solidFill>
                  <a:schemeClr val="tx1"/>
                </a:solidFill>
              </a:rPr>
              <a:t>thinset</a:t>
            </a:r>
            <a:r>
              <a:rPr lang="en-US" sz="2000" b="0" dirty="0">
                <a:solidFill>
                  <a:schemeClr val="tx1"/>
                </a:solidFill>
              </a:rPr>
              <a:t> process, ceramic tile is bonded to a continuous , stable backing with a thin coat of dry-set mortar</a:t>
            </a:r>
          </a:p>
          <a:p>
            <a:pPr>
              <a:buNone/>
            </a:pPr>
            <a:endParaRPr lang="en-US" sz="2000" b="0" dirty="0">
              <a:solidFill>
                <a:schemeClr val="tx1"/>
              </a:solidFill>
            </a:endParaRPr>
          </a:p>
          <a:p>
            <a:pPr lvl="1">
              <a:buBlip>
                <a:blip r:embed="rId2"/>
              </a:buBlip>
            </a:pPr>
            <a:r>
              <a:rPr lang="en-US" sz="2000" b="0" dirty="0" err="1">
                <a:solidFill>
                  <a:schemeClr val="tx1"/>
                </a:solidFill>
              </a:rPr>
              <a:t>Lartex-portland</a:t>
            </a:r>
            <a:r>
              <a:rPr lang="en-US" sz="2000" b="0" dirty="0">
                <a:solidFill>
                  <a:schemeClr val="tx1"/>
                </a:solidFill>
              </a:rPr>
              <a:t> cement mortar</a:t>
            </a:r>
          </a:p>
          <a:p>
            <a:pPr lvl="1">
              <a:buBlip>
                <a:blip r:embed="rId2"/>
              </a:buBlip>
            </a:pPr>
            <a:r>
              <a:rPr lang="en-US" sz="2000" b="0" dirty="0">
                <a:solidFill>
                  <a:schemeClr val="tx1"/>
                </a:solidFill>
              </a:rPr>
              <a:t>Epoxy mortar</a:t>
            </a:r>
          </a:p>
          <a:p>
            <a:pPr lvl="1">
              <a:buBlip>
                <a:blip r:embed="rId2"/>
              </a:buBlip>
            </a:pPr>
            <a:r>
              <a:rPr lang="en-US" sz="2000" b="0" dirty="0">
                <a:solidFill>
                  <a:schemeClr val="tx1"/>
                </a:solidFill>
              </a:rPr>
              <a:t>An organic adhesive</a:t>
            </a:r>
          </a:p>
          <a:p>
            <a:pPr lvl="1">
              <a:buBlip>
                <a:blip r:embed="rId2"/>
              </a:buBlip>
            </a:pPr>
            <a:endParaRPr lang="en-US" sz="2000" b="0" dirty="0">
              <a:solidFill>
                <a:schemeClr val="tx1"/>
              </a:solidFill>
            </a:endParaRPr>
          </a:p>
          <a:p>
            <a:pPr>
              <a:buFont typeface="Wingdings" pitchFamily="2" charset="2"/>
              <a:buChar char="q"/>
            </a:pPr>
            <a:r>
              <a:rPr lang="en-US" sz="2000" b="0" dirty="0">
                <a:solidFill>
                  <a:schemeClr val="tx1"/>
                </a:solidFill>
              </a:rPr>
              <a:t>Thickset Process(or thick-bed):: In the thickset process, ceramic tile is applied over a bed of Portland cement mortar. This relatively thick bed allows for accurate slopes and true planes in the finished work. The mortar bed is also not affected by prolonged contact with water.</a:t>
            </a:r>
            <a:endParaRPr lang="en-US" sz="3600" b="0" dirty="0">
              <a:solidFill>
                <a:schemeClr val="tx1"/>
              </a:solidFill>
            </a:endParaRPr>
          </a:p>
          <a:p>
            <a:pPr lvl="1">
              <a:buBlip>
                <a:blip r:embed="rId2"/>
              </a:buBlip>
            </a:pPr>
            <a:endParaRPr lang="en-US" sz="2000" b="0" dirty="0">
              <a:solidFill>
                <a:schemeClr val="tx1"/>
              </a:solidFill>
            </a:endParaRPr>
          </a:p>
        </p:txBody>
      </p:sp>
      <p:sp>
        <p:nvSpPr>
          <p:cNvPr id="2" name="Slide Number Placeholder 1">
            <a:extLst>
              <a:ext uri="{FF2B5EF4-FFF2-40B4-BE49-F238E27FC236}">
                <a16:creationId xmlns:a16="http://schemas.microsoft.com/office/drawing/2014/main" id="{C3C27588-99E6-4B05-BE17-1553E5E31A8A}"/>
              </a:ext>
            </a:extLst>
          </p:cNvPr>
          <p:cNvSpPr>
            <a:spLocks noGrp="1"/>
          </p:cNvSpPr>
          <p:nvPr>
            <p:ph type="sldNum" sz="quarter" idx="12"/>
          </p:nvPr>
        </p:nvSpPr>
        <p:spPr/>
        <p:txBody>
          <a:bodyPr/>
          <a:lstStyle/>
          <a:p>
            <a:pPr>
              <a:defRPr/>
            </a:pPr>
            <a:fld id="{0461D53A-B13D-45C8-8E30-443A73211BCF}" type="slidenum">
              <a:rPr lang="fr-CA" smtClean="0"/>
              <a:pPr>
                <a:defRPr/>
              </a:pPr>
              <a:t>25</a:t>
            </a:fld>
            <a:endParaRPr lang="fr-CA"/>
          </a:p>
        </p:txBody>
      </p:sp>
    </p:spTree>
  </p:cSld>
  <p:clrMapOvr>
    <a:masterClrMapping/>
  </p:clrMapOvr>
  <p:transition spd="slow">
    <p:strips dir="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2143125" y="205979"/>
            <a:ext cx="6543675" cy="857250"/>
          </a:xfrm>
        </p:spPr>
        <p:txBody>
          <a:bodyPr/>
          <a:lstStyle/>
          <a:p>
            <a:pPr algn="l"/>
            <a:r>
              <a:rPr lang="fr-CA" b="0" dirty="0">
                <a:solidFill>
                  <a:schemeClr val="tx1"/>
                </a:solidFill>
              </a:rPr>
              <a:t>FINISHES </a:t>
            </a:r>
            <a:br>
              <a:rPr lang="fr-CA" b="0" dirty="0">
                <a:solidFill>
                  <a:schemeClr val="tx1"/>
                </a:solidFill>
              </a:rPr>
            </a:br>
            <a:endParaRPr lang="fr-FR" b="0" dirty="0">
              <a:solidFill>
                <a:schemeClr val="tx1"/>
              </a:solidFill>
            </a:endParaRPr>
          </a:p>
        </p:txBody>
      </p:sp>
      <p:sp>
        <p:nvSpPr>
          <p:cNvPr id="3075" name="Espace réservé du contenu 2"/>
          <p:cNvSpPr>
            <a:spLocks noGrp="1"/>
          </p:cNvSpPr>
          <p:nvPr>
            <p:ph idx="1"/>
          </p:nvPr>
        </p:nvSpPr>
        <p:spPr>
          <a:xfrm>
            <a:off x="990600" y="1028701"/>
            <a:ext cx="7848600" cy="3394472"/>
          </a:xfrm>
        </p:spPr>
        <p:txBody>
          <a:bodyPr/>
          <a:lstStyle/>
          <a:p>
            <a:endParaRPr lang="en-US" sz="2000" dirty="0">
              <a:solidFill>
                <a:srgbClr val="80A331"/>
              </a:solidFill>
            </a:endParaRPr>
          </a:p>
        </p:txBody>
      </p:sp>
      <p:pic>
        <p:nvPicPr>
          <p:cNvPr id="9218" name="Picture 2"/>
          <p:cNvPicPr>
            <a:picLocks noChangeAspect="1" noChangeArrowheads="1"/>
          </p:cNvPicPr>
          <p:nvPr/>
        </p:nvPicPr>
        <p:blipFill>
          <a:blip r:embed="rId3" cstate="print">
            <a:lum bright="-42000"/>
          </a:blip>
          <a:srcRect/>
          <a:stretch>
            <a:fillRect/>
          </a:stretch>
        </p:blipFill>
        <p:spPr bwMode="auto">
          <a:xfrm>
            <a:off x="2" y="1"/>
            <a:ext cx="9143999" cy="5143499"/>
          </a:xfrm>
          <a:prstGeom prst="rect">
            <a:avLst/>
          </a:prstGeom>
          <a:noFill/>
          <a:ln w="9525">
            <a:noFill/>
            <a:miter lim="800000"/>
            <a:headEnd/>
            <a:tailEnd/>
          </a:ln>
        </p:spPr>
      </p:pic>
      <p:sp>
        <p:nvSpPr>
          <p:cNvPr id="5" name="Rectangle 4"/>
          <p:cNvSpPr/>
          <p:nvPr/>
        </p:nvSpPr>
        <p:spPr>
          <a:xfrm>
            <a:off x="6553201" y="514351"/>
            <a:ext cx="1510005" cy="646331"/>
          </a:xfrm>
          <a:prstGeom prst="rect">
            <a:avLst/>
          </a:prstGeom>
        </p:spPr>
        <p:txBody>
          <a:bodyPr wrap="square">
            <a:spAutoFit/>
          </a:bodyPr>
          <a:lstStyle/>
          <a:p>
            <a:r>
              <a:rPr lang="en-US" b="1" dirty="0" err="1"/>
              <a:t>Thinset</a:t>
            </a:r>
            <a:r>
              <a:rPr lang="en-US" b="1" dirty="0"/>
              <a:t> Process</a:t>
            </a:r>
            <a:endParaRPr lang="en-US" dirty="0"/>
          </a:p>
        </p:txBody>
      </p:sp>
      <p:sp>
        <p:nvSpPr>
          <p:cNvPr id="2" name="Slide Number Placeholder 1">
            <a:extLst>
              <a:ext uri="{FF2B5EF4-FFF2-40B4-BE49-F238E27FC236}">
                <a16:creationId xmlns:a16="http://schemas.microsoft.com/office/drawing/2014/main" id="{2F0BF6C4-84E5-49DD-B0D7-4E0B4768FFA3}"/>
              </a:ext>
            </a:extLst>
          </p:cNvPr>
          <p:cNvSpPr>
            <a:spLocks noGrp="1"/>
          </p:cNvSpPr>
          <p:nvPr>
            <p:ph type="sldNum" sz="quarter" idx="12"/>
          </p:nvPr>
        </p:nvSpPr>
        <p:spPr/>
        <p:txBody>
          <a:bodyPr/>
          <a:lstStyle/>
          <a:p>
            <a:pPr>
              <a:defRPr/>
            </a:pPr>
            <a:fld id="{0461D53A-B13D-45C8-8E30-443A73211BCF}" type="slidenum">
              <a:rPr lang="fr-CA" smtClean="0"/>
              <a:pPr>
                <a:defRPr/>
              </a:pPr>
              <a:t>26</a:t>
            </a:fld>
            <a:endParaRPr lang="fr-CA"/>
          </a:p>
        </p:txBody>
      </p:sp>
    </p:spTree>
  </p:cSld>
  <p:clrMapOvr>
    <a:masterClrMapping/>
  </p:clrMapOvr>
  <p:transition spd="slow">
    <p:strips dir="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2143125" y="205979"/>
            <a:ext cx="6543675" cy="857250"/>
          </a:xfrm>
        </p:spPr>
        <p:txBody>
          <a:bodyPr/>
          <a:lstStyle/>
          <a:p>
            <a:pPr algn="l"/>
            <a:r>
              <a:rPr lang="fr-CA" b="0" dirty="0">
                <a:solidFill>
                  <a:schemeClr val="tx1"/>
                </a:solidFill>
              </a:rPr>
              <a:t>FINISHES </a:t>
            </a:r>
            <a:br>
              <a:rPr lang="fr-CA" b="0" dirty="0">
                <a:solidFill>
                  <a:schemeClr val="tx1"/>
                </a:solidFill>
              </a:rPr>
            </a:br>
            <a:endParaRPr lang="fr-FR" b="0" dirty="0">
              <a:solidFill>
                <a:schemeClr val="tx1"/>
              </a:solidFill>
            </a:endParaRPr>
          </a:p>
        </p:txBody>
      </p:sp>
      <p:sp>
        <p:nvSpPr>
          <p:cNvPr id="3075" name="Espace réservé du contenu 2"/>
          <p:cNvSpPr>
            <a:spLocks noGrp="1"/>
          </p:cNvSpPr>
          <p:nvPr>
            <p:ph idx="1"/>
          </p:nvPr>
        </p:nvSpPr>
        <p:spPr>
          <a:xfrm>
            <a:off x="990600" y="1028701"/>
            <a:ext cx="7848600" cy="3394472"/>
          </a:xfrm>
        </p:spPr>
        <p:txBody>
          <a:bodyPr/>
          <a:lstStyle/>
          <a:p>
            <a:endParaRPr lang="en-US" sz="2000" dirty="0">
              <a:solidFill>
                <a:srgbClr val="80A331"/>
              </a:solidFill>
            </a:endParaRPr>
          </a:p>
        </p:txBody>
      </p:sp>
      <p:pic>
        <p:nvPicPr>
          <p:cNvPr id="10242" name="Picture 2"/>
          <p:cNvPicPr>
            <a:picLocks noChangeAspect="1" noChangeArrowheads="1"/>
          </p:cNvPicPr>
          <p:nvPr/>
        </p:nvPicPr>
        <p:blipFill>
          <a:blip r:embed="rId3" cstate="print">
            <a:lum bright="-42000"/>
          </a:blip>
          <a:srcRect/>
          <a:stretch>
            <a:fillRect/>
          </a:stretch>
        </p:blipFill>
        <p:spPr bwMode="auto">
          <a:xfrm>
            <a:off x="2" y="1"/>
            <a:ext cx="9143999" cy="5143499"/>
          </a:xfrm>
          <a:prstGeom prst="rect">
            <a:avLst/>
          </a:prstGeom>
          <a:noFill/>
          <a:ln w="9525">
            <a:noFill/>
            <a:miter lim="800000"/>
            <a:headEnd/>
            <a:tailEnd/>
          </a:ln>
        </p:spPr>
      </p:pic>
      <p:sp>
        <p:nvSpPr>
          <p:cNvPr id="5" name="Rectangle 4"/>
          <p:cNvSpPr/>
          <p:nvPr/>
        </p:nvSpPr>
        <p:spPr>
          <a:xfrm>
            <a:off x="381000" y="1485900"/>
            <a:ext cx="1371600" cy="646331"/>
          </a:xfrm>
          <a:prstGeom prst="rect">
            <a:avLst/>
          </a:prstGeom>
        </p:spPr>
        <p:txBody>
          <a:bodyPr wrap="square">
            <a:spAutoFit/>
          </a:bodyPr>
          <a:lstStyle/>
          <a:p>
            <a:r>
              <a:rPr lang="en-US" b="1" dirty="0"/>
              <a:t>Thickset Process</a:t>
            </a:r>
            <a:endParaRPr lang="en-US" dirty="0"/>
          </a:p>
        </p:txBody>
      </p:sp>
      <p:sp>
        <p:nvSpPr>
          <p:cNvPr id="2" name="Slide Number Placeholder 1">
            <a:extLst>
              <a:ext uri="{FF2B5EF4-FFF2-40B4-BE49-F238E27FC236}">
                <a16:creationId xmlns:a16="http://schemas.microsoft.com/office/drawing/2014/main" id="{A47591D5-C75A-4F02-8E0E-8F26D03BD261}"/>
              </a:ext>
            </a:extLst>
          </p:cNvPr>
          <p:cNvSpPr>
            <a:spLocks noGrp="1"/>
          </p:cNvSpPr>
          <p:nvPr>
            <p:ph type="sldNum" sz="quarter" idx="12"/>
          </p:nvPr>
        </p:nvSpPr>
        <p:spPr/>
        <p:txBody>
          <a:bodyPr/>
          <a:lstStyle/>
          <a:p>
            <a:pPr>
              <a:defRPr/>
            </a:pPr>
            <a:fld id="{0461D53A-B13D-45C8-8E30-443A73211BCF}" type="slidenum">
              <a:rPr lang="fr-CA" smtClean="0"/>
              <a:pPr>
                <a:defRPr/>
              </a:pPr>
              <a:t>27</a:t>
            </a:fld>
            <a:endParaRPr lang="fr-CA"/>
          </a:p>
        </p:txBody>
      </p:sp>
    </p:spTree>
  </p:cSld>
  <p:clrMapOvr>
    <a:masterClrMapping/>
  </p:clrMapOvr>
  <p:transition spd="slow">
    <p:strips dir="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b="0" dirty="0">
              <a:solidFill>
                <a:schemeClr val="tx1"/>
              </a:solidFill>
            </a:endParaRPr>
          </a:p>
        </p:txBody>
      </p:sp>
      <p:sp>
        <p:nvSpPr>
          <p:cNvPr id="3" name="Content Placeholder 2"/>
          <p:cNvSpPr>
            <a:spLocks noGrp="1"/>
          </p:cNvSpPr>
          <p:nvPr>
            <p:ph idx="1"/>
          </p:nvPr>
        </p:nvSpPr>
        <p:spPr/>
        <p:txBody>
          <a:bodyPr/>
          <a:lstStyle/>
          <a:p>
            <a:endParaRPr lang="en-US"/>
          </a:p>
        </p:txBody>
      </p:sp>
      <p:pic>
        <p:nvPicPr>
          <p:cNvPr id="14338" name="Picture 2"/>
          <p:cNvPicPr>
            <a:picLocks noChangeAspect="1" noChangeArrowheads="1"/>
          </p:cNvPicPr>
          <p:nvPr/>
        </p:nvPicPr>
        <p:blipFill>
          <a:blip r:embed="rId3" cstate="print"/>
          <a:srcRect/>
          <a:stretch>
            <a:fillRect/>
          </a:stretch>
        </p:blipFill>
        <p:spPr bwMode="auto">
          <a:xfrm>
            <a:off x="0" y="0"/>
            <a:ext cx="9296400" cy="5143500"/>
          </a:xfrm>
          <a:prstGeom prst="rect">
            <a:avLst/>
          </a:prstGeom>
          <a:noFill/>
          <a:ln w="9525">
            <a:noFill/>
            <a:miter lim="800000"/>
            <a:headEnd/>
            <a:tailEnd/>
          </a:ln>
        </p:spPr>
      </p:pic>
      <p:sp>
        <p:nvSpPr>
          <p:cNvPr id="6" name="Rectangle 5"/>
          <p:cNvSpPr/>
          <p:nvPr/>
        </p:nvSpPr>
        <p:spPr>
          <a:xfrm>
            <a:off x="3352800" y="3657600"/>
            <a:ext cx="5791200" cy="1477328"/>
          </a:xfrm>
          <a:prstGeom prst="rect">
            <a:avLst/>
          </a:prstGeom>
        </p:spPr>
        <p:txBody>
          <a:bodyPr wrap="square">
            <a:spAutoFit/>
          </a:bodyPr>
          <a:lstStyle/>
          <a:p>
            <a:r>
              <a:rPr lang="en-US" dirty="0"/>
              <a:t>Installation of tile using the thin-set method at an exterior building entrance.</a:t>
            </a:r>
          </a:p>
          <a:p>
            <a:r>
              <a:rPr lang="en-US" dirty="0"/>
              <a:t>(a) Latex-modified </a:t>
            </a:r>
            <a:r>
              <a:rPr lang="en-US" dirty="0" err="1"/>
              <a:t>portland</a:t>
            </a:r>
            <a:r>
              <a:rPr lang="en-US" dirty="0"/>
              <a:t> cement mortar being spread on a concrete slab using a notched trowel for a thin-set application. </a:t>
            </a:r>
          </a:p>
        </p:txBody>
      </p:sp>
      <p:sp>
        <p:nvSpPr>
          <p:cNvPr id="4" name="Slide Number Placeholder 3">
            <a:extLst>
              <a:ext uri="{FF2B5EF4-FFF2-40B4-BE49-F238E27FC236}">
                <a16:creationId xmlns:a16="http://schemas.microsoft.com/office/drawing/2014/main" id="{293FC829-E2E6-4486-A140-79291885521C}"/>
              </a:ext>
            </a:extLst>
          </p:cNvPr>
          <p:cNvSpPr>
            <a:spLocks noGrp="1"/>
          </p:cNvSpPr>
          <p:nvPr>
            <p:ph type="sldNum" sz="quarter" idx="12"/>
          </p:nvPr>
        </p:nvSpPr>
        <p:spPr/>
        <p:txBody>
          <a:bodyPr/>
          <a:lstStyle/>
          <a:p>
            <a:pPr>
              <a:defRPr/>
            </a:pPr>
            <a:fld id="{0461D53A-B13D-45C8-8E30-443A73211BCF}" type="slidenum">
              <a:rPr lang="fr-CA" smtClean="0"/>
              <a:pPr>
                <a:defRPr/>
              </a:pPr>
              <a:t>28</a:t>
            </a:fld>
            <a:endParaRPr lang="fr-CA"/>
          </a:p>
        </p:txBody>
      </p:sp>
    </p:spTree>
  </p:cSld>
  <p:clrMapOvr>
    <a:masterClrMapping/>
  </p:clrMapOvr>
  <p:transition spd="slow">
    <p:strips dir="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solidFill>
                  <a:schemeClr val="tx1"/>
                </a:solidFill>
              </a:rPr>
              <a:t> </a:t>
            </a:r>
          </a:p>
        </p:txBody>
      </p:sp>
      <p:sp>
        <p:nvSpPr>
          <p:cNvPr id="3" name="Content Placeholder 2"/>
          <p:cNvSpPr>
            <a:spLocks noGrp="1"/>
          </p:cNvSpPr>
          <p:nvPr>
            <p:ph idx="1"/>
          </p:nvPr>
        </p:nvSpPr>
        <p:spPr/>
        <p:txBody>
          <a:bodyPr/>
          <a:lstStyle/>
          <a:p>
            <a:endParaRPr lang="en-US"/>
          </a:p>
        </p:txBody>
      </p:sp>
      <p:pic>
        <p:nvPicPr>
          <p:cNvPr id="15362" name="Picture 2"/>
          <p:cNvPicPr>
            <a:picLocks noChangeAspect="1" noChangeArrowheads="1"/>
          </p:cNvPicPr>
          <p:nvPr/>
        </p:nvPicPr>
        <p:blipFill>
          <a:blip r:embed="rId2" cstate="print"/>
          <a:srcRect/>
          <a:stretch>
            <a:fillRect/>
          </a:stretch>
        </p:blipFill>
        <p:spPr bwMode="auto">
          <a:xfrm>
            <a:off x="-152400" y="-1"/>
            <a:ext cx="9296400" cy="5146894"/>
          </a:xfrm>
          <a:prstGeom prst="rect">
            <a:avLst/>
          </a:prstGeom>
          <a:noFill/>
          <a:ln w="9525">
            <a:noFill/>
            <a:miter lim="800000"/>
            <a:headEnd/>
            <a:tailEnd/>
          </a:ln>
        </p:spPr>
      </p:pic>
      <p:sp>
        <p:nvSpPr>
          <p:cNvPr id="5" name="Rectangle 4"/>
          <p:cNvSpPr/>
          <p:nvPr/>
        </p:nvSpPr>
        <p:spPr>
          <a:xfrm>
            <a:off x="3810000" y="3886200"/>
            <a:ext cx="5334000" cy="1200329"/>
          </a:xfrm>
          <a:prstGeom prst="rect">
            <a:avLst/>
          </a:prstGeom>
        </p:spPr>
        <p:txBody>
          <a:bodyPr wrap="square">
            <a:spAutoFit/>
          </a:bodyPr>
          <a:lstStyle/>
          <a:p>
            <a:r>
              <a:rPr lang="en-US" dirty="0"/>
              <a:t>(b) A tile being set into the mortar bed. The purpose of the notched trowel is so that the proper amount of mortar will be applied—when the tile is pressed down the mortar becomes evenly distributed. </a:t>
            </a:r>
          </a:p>
        </p:txBody>
      </p:sp>
      <p:sp>
        <p:nvSpPr>
          <p:cNvPr id="4" name="Slide Number Placeholder 3">
            <a:extLst>
              <a:ext uri="{FF2B5EF4-FFF2-40B4-BE49-F238E27FC236}">
                <a16:creationId xmlns:a16="http://schemas.microsoft.com/office/drawing/2014/main" id="{79350EC1-FF32-4B18-B944-3974ECE911C6}"/>
              </a:ext>
            </a:extLst>
          </p:cNvPr>
          <p:cNvSpPr>
            <a:spLocks noGrp="1"/>
          </p:cNvSpPr>
          <p:nvPr>
            <p:ph type="sldNum" sz="quarter" idx="12"/>
          </p:nvPr>
        </p:nvSpPr>
        <p:spPr/>
        <p:txBody>
          <a:bodyPr/>
          <a:lstStyle/>
          <a:p>
            <a:pPr>
              <a:defRPr/>
            </a:pPr>
            <a:fld id="{0461D53A-B13D-45C8-8E30-443A73211BCF}" type="slidenum">
              <a:rPr lang="fr-CA" smtClean="0"/>
              <a:pPr>
                <a:defRPr/>
              </a:pPr>
              <a:t>29</a:t>
            </a:fld>
            <a:endParaRPr lang="fr-CA"/>
          </a:p>
        </p:txBody>
      </p:sp>
    </p:spTree>
  </p:cSld>
  <p:clrMapOvr>
    <a:masterClrMapping/>
  </p:clrMapOvr>
  <p:transition spd="slow">
    <p:strips dir="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1"/>
          <p:cNvSpPr>
            <a:spLocks noGrp="1"/>
          </p:cNvSpPr>
          <p:nvPr>
            <p:ph type="title"/>
          </p:nvPr>
        </p:nvSpPr>
        <p:spPr>
          <a:xfrm>
            <a:off x="990600" y="666750"/>
            <a:ext cx="7758112" cy="688181"/>
          </a:xfrm>
        </p:spPr>
        <p:txBody>
          <a:bodyPr/>
          <a:lstStyle/>
          <a:p>
            <a:pPr algn="l"/>
            <a:r>
              <a:rPr lang="fr-CA" b="0" dirty="0">
                <a:solidFill>
                  <a:schemeClr val="tx1"/>
                </a:solidFill>
              </a:rPr>
              <a:t>FLOOR FINISHES </a:t>
            </a:r>
            <a:br>
              <a:rPr lang="fr-CA" b="0" dirty="0">
                <a:solidFill>
                  <a:schemeClr val="tx1"/>
                </a:solidFill>
              </a:rPr>
            </a:br>
            <a:endParaRPr lang="fr-FR" b="0" dirty="0">
              <a:solidFill>
                <a:schemeClr val="tx1"/>
              </a:solidFill>
            </a:endParaRPr>
          </a:p>
        </p:txBody>
      </p:sp>
      <p:sp>
        <p:nvSpPr>
          <p:cNvPr id="4099" name="Espace réservé du contenu 2"/>
          <p:cNvSpPr>
            <a:spLocks noGrp="1"/>
          </p:cNvSpPr>
          <p:nvPr>
            <p:ph idx="1"/>
          </p:nvPr>
        </p:nvSpPr>
        <p:spPr>
          <a:xfrm>
            <a:off x="457200" y="1428750"/>
            <a:ext cx="8229600" cy="3000375"/>
          </a:xfrm>
        </p:spPr>
        <p:txBody>
          <a:bodyPr/>
          <a:lstStyle/>
          <a:p>
            <a:r>
              <a:rPr lang="en-US" sz="2400" b="0" dirty="0">
                <a:solidFill>
                  <a:schemeClr val="tx1"/>
                </a:solidFill>
              </a:rPr>
              <a:t>Among the factor that will influence the selection of floor finishing are as follows:</a:t>
            </a:r>
          </a:p>
          <a:p>
            <a:pPr>
              <a:buFont typeface="Wingdings" pitchFamily="2" charset="2"/>
              <a:buNone/>
            </a:pPr>
            <a:r>
              <a:rPr lang="en-US" sz="2400" b="0" dirty="0">
                <a:solidFill>
                  <a:schemeClr val="tx1"/>
                </a:solidFill>
              </a:rPr>
              <a:t>   a) Function of the floor</a:t>
            </a:r>
          </a:p>
          <a:p>
            <a:pPr>
              <a:buFont typeface="Wingdings" pitchFamily="2" charset="2"/>
              <a:buNone/>
            </a:pPr>
            <a:r>
              <a:rPr lang="en-US" sz="2400" b="0" dirty="0">
                <a:solidFill>
                  <a:schemeClr val="tx1"/>
                </a:solidFill>
              </a:rPr>
              <a:t>   b) Price</a:t>
            </a:r>
          </a:p>
          <a:p>
            <a:pPr>
              <a:buFont typeface="Wingdings" pitchFamily="2" charset="2"/>
              <a:buNone/>
            </a:pPr>
            <a:r>
              <a:rPr lang="en-US" sz="2400" b="0" dirty="0">
                <a:solidFill>
                  <a:schemeClr val="tx1"/>
                </a:solidFill>
              </a:rPr>
              <a:t>   c) Maintenance</a:t>
            </a:r>
          </a:p>
          <a:p>
            <a:pPr>
              <a:buFont typeface="Wingdings" pitchFamily="2" charset="2"/>
              <a:buNone/>
            </a:pPr>
            <a:r>
              <a:rPr lang="en-US" sz="2400" b="0" dirty="0">
                <a:solidFill>
                  <a:schemeClr val="tx1"/>
                </a:solidFill>
              </a:rPr>
              <a:t>   d) Comfortable</a:t>
            </a:r>
          </a:p>
        </p:txBody>
      </p:sp>
      <p:sp>
        <p:nvSpPr>
          <p:cNvPr id="2" name="Slide Number Placeholder 1">
            <a:extLst>
              <a:ext uri="{FF2B5EF4-FFF2-40B4-BE49-F238E27FC236}">
                <a16:creationId xmlns:a16="http://schemas.microsoft.com/office/drawing/2014/main" id="{FCB6C059-E875-450D-B91C-68AF5F487115}"/>
              </a:ext>
            </a:extLst>
          </p:cNvPr>
          <p:cNvSpPr>
            <a:spLocks noGrp="1"/>
          </p:cNvSpPr>
          <p:nvPr>
            <p:ph type="sldNum" sz="quarter" idx="12"/>
          </p:nvPr>
        </p:nvSpPr>
        <p:spPr/>
        <p:txBody>
          <a:bodyPr/>
          <a:lstStyle/>
          <a:p>
            <a:pPr>
              <a:defRPr/>
            </a:pPr>
            <a:fld id="{0461D53A-B13D-45C8-8E30-443A73211BCF}" type="slidenum">
              <a:rPr lang="fr-CA" smtClean="0"/>
              <a:pPr>
                <a:defRPr/>
              </a:pPr>
              <a:t>3</a:t>
            </a:fld>
            <a:endParaRPr lang="fr-CA"/>
          </a:p>
        </p:txBody>
      </p:sp>
    </p:spTree>
  </p:cSld>
  <p:clrMapOvr>
    <a:masterClrMapping/>
  </p:clrMapOvr>
  <p:transition spd="slow">
    <p:strips dir="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b="0" dirty="0">
              <a:solidFill>
                <a:schemeClr val="tx1"/>
              </a:solidFill>
            </a:endParaRPr>
          </a:p>
        </p:txBody>
      </p:sp>
      <p:sp>
        <p:nvSpPr>
          <p:cNvPr id="3" name="Content Placeholder 2"/>
          <p:cNvSpPr>
            <a:spLocks noGrp="1"/>
          </p:cNvSpPr>
          <p:nvPr>
            <p:ph idx="1"/>
          </p:nvPr>
        </p:nvSpPr>
        <p:spPr/>
        <p:txBody>
          <a:bodyPr/>
          <a:lstStyle/>
          <a:p>
            <a:endParaRPr lang="en-US"/>
          </a:p>
        </p:txBody>
      </p:sp>
      <p:pic>
        <p:nvPicPr>
          <p:cNvPr id="16386" name="Picture 2"/>
          <p:cNvPicPr>
            <a:picLocks noChangeAspect="1" noChangeArrowheads="1"/>
          </p:cNvPicPr>
          <p:nvPr/>
        </p:nvPicPr>
        <p:blipFill>
          <a:blip r:embed="rId2" cstate="print"/>
          <a:srcRect l="2439"/>
          <a:stretch>
            <a:fillRect/>
          </a:stretch>
        </p:blipFill>
        <p:spPr bwMode="auto">
          <a:xfrm>
            <a:off x="0" y="0"/>
            <a:ext cx="9144000" cy="5143500"/>
          </a:xfrm>
          <a:prstGeom prst="rect">
            <a:avLst/>
          </a:prstGeom>
          <a:noFill/>
          <a:ln w="9525">
            <a:noFill/>
            <a:miter lim="800000"/>
            <a:headEnd/>
            <a:tailEnd/>
          </a:ln>
        </p:spPr>
      </p:pic>
      <p:sp>
        <p:nvSpPr>
          <p:cNvPr id="5" name="Rectangle 4"/>
          <p:cNvSpPr/>
          <p:nvPr/>
        </p:nvSpPr>
        <p:spPr>
          <a:xfrm>
            <a:off x="304800" y="4229100"/>
            <a:ext cx="4572000" cy="646331"/>
          </a:xfrm>
          <a:prstGeom prst="rect">
            <a:avLst/>
          </a:prstGeom>
        </p:spPr>
        <p:txBody>
          <a:bodyPr>
            <a:spAutoFit/>
          </a:bodyPr>
          <a:lstStyle/>
          <a:p>
            <a:r>
              <a:rPr lang="en-US" dirty="0"/>
              <a:t>(c) Grout being applied to the tile joints, usually 24 h after tile has been set.</a:t>
            </a:r>
          </a:p>
        </p:txBody>
      </p:sp>
      <p:sp>
        <p:nvSpPr>
          <p:cNvPr id="4" name="Slide Number Placeholder 3">
            <a:extLst>
              <a:ext uri="{FF2B5EF4-FFF2-40B4-BE49-F238E27FC236}">
                <a16:creationId xmlns:a16="http://schemas.microsoft.com/office/drawing/2014/main" id="{436FB5F5-8762-456E-812B-412B98BB3034}"/>
              </a:ext>
            </a:extLst>
          </p:cNvPr>
          <p:cNvSpPr>
            <a:spLocks noGrp="1"/>
          </p:cNvSpPr>
          <p:nvPr>
            <p:ph type="sldNum" sz="quarter" idx="12"/>
          </p:nvPr>
        </p:nvSpPr>
        <p:spPr/>
        <p:txBody>
          <a:bodyPr/>
          <a:lstStyle/>
          <a:p>
            <a:pPr>
              <a:defRPr/>
            </a:pPr>
            <a:fld id="{0461D53A-B13D-45C8-8E30-443A73211BCF}" type="slidenum">
              <a:rPr lang="fr-CA" smtClean="0"/>
              <a:pPr>
                <a:defRPr/>
              </a:pPr>
              <a:t>30</a:t>
            </a:fld>
            <a:endParaRPr lang="fr-CA"/>
          </a:p>
        </p:txBody>
      </p:sp>
    </p:spTree>
  </p:cSld>
  <p:clrMapOvr>
    <a:masterClrMapping/>
  </p:clrMapOvr>
  <p:transition spd="slow">
    <p:strips dir="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304800" y="-1162050"/>
            <a:ext cx="6543675" cy="857250"/>
          </a:xfrm>
        </p:spPr>
        <p:txBody>
          <a:bodyPr/>
          <a:lstStyle/>
          <a:p>
            <a:pPr algn="l"/>
            <a:r>
              <a:rPr lang="fr-CA" b="0" dirty="0">
                <a:solidFill>
                  <a:schemeClr val="tx1"/>
                </a:solidFill>
              </a:rPr>
              <a:t> </a:t>
            </a:r>
            <a:endParaRPr lang="fr-FR" b="0" dirty="0">
              <a:solidFill>
                <a:schemeClr val="tx1"/>
              </a:solidFill>
            </a:endParaRPr>
          </a:p>
        </p:txBody>
      </p:sp>
      <p:sp>
        <p:nvSpPr>
          <p:cNvPr id="3075" name="Espace réservé du contenu 2"/>
          <p:cNvSpPr>
            <a:spLocks noGrp="1"/>
          </p:cNvSpPr>
          <p:nvPr>
            <p:ph idx="1"/>
          </p:nvPr>
        </p:nvSpPr>
        <p:spPr>
          <a:xfrm>
            <a:off x="0" y="914400"/>
            <a:ext cx="4419600" cy="3657600"/>
          </a:xfrm>
        </p:spPr>
        <p:txBody>
          <a:bodyPr/>
          <a:lstStyle/>
          <a:p>
            <a:pPr algn="just">
              <a:buNone/>
            </a:pPr>
            <a:r>
              <a:rPr lang="en-US" b="0" dirty="0">
                <a:solidFill>
                  <a:schemeClr val="tx1"/>
                </a:solidFill>
              </a:rPr>
              <a:t>	</a:t>
            </a:r>
            <a:r>
              <a:rPr lang="en-US" sz="2000" b="0" dirty="0">
                <a:solidFill>
                  <a:schemeClr val="tx1"/>
                </a:solidFill>
              </a:rPr>
              <a:t>Terrazzo is a mosaic floor or paving composed of marble or other stone chips, set in a </a:t>
            </a:r>
            <a:r>
              <a:rPr lang="en-US" sz="2000" b="0" dirty="0" err="1">
                <a:solidFill>
                  <a:schemeClr val="tx1"/>
                </a:solidFill>
              </a:rPr>
              <a:t>cementitious</a:t>
            </a:r>
            <a:r>
              <a:rPr lang="en-US" sz="2000" b="0" dirty="0">
                <a:solidFill>
                  <a:schemeClr val="tx1"/>
                </a:solidFill>
              </a:rPr>
              <a:t> or resinous matrix and ground and polished when dry. It provides dense, extremely durable, smooth flooring surface whose mottled </a:t>
            </a:r>
            <a:r>
              <a:rPr lang="en-US" sz="2000" b="0" dirty="0" err="1">
                <a:solidFill>
                  <a:schemeClr val="tx1"/>
                </a:solidFill>
              </a:rPr>
              <a:t>colouring</a:t>
            </a:r>
            <a:r>
              <a:rPr lang="en-US" sz="2000" b="0" dirty="0">
                <a:solidFill>
                  <a:schemeClr val="tx1"/>
                </a:solidFill>
              </a:rPr>
              <a:t> is controlled by the size and </a:t>
            </a:r>
            <a:r>
              <a:rPr lang="en-US" sz="2000" b="0" dirty="0" err="1">
                <a:solidFill>
                  <a:schemeClr val="tx1"/>
                </a:solidFill>
              </a:rPr>
              <a:t>colours</a:t>
            </a:r>
            <a:r>
              <a:rPr lang="en-US" sz="2000" b="0" dirty="0">
                <a:solidFill>
                  <a:schemeClr val="tx1"/>
                </a:solidFill>
              </a:rPr>
              <a:t> of the aggregate and the color of the binder.</a:t>
            </a:r>
            <a:endParaRPr lang="en-US" sz="2400" b="0" dirty="0">
              <a:solidFill>
                <a:schemeClr val="tx1"/>
              </a:solidFill>
            </a:endParaRPr>
          </a:p>
          <a:p>
            <a:pPr algn="just"/>
            <a:endParaRPr lang="en-US" sz="2000" b="0" dirty="0">
              <a:solidFill>
                <a:schemeClr val="tx1"/>
              </a:solidFill>
            </a:endParaRPr>
          </a:p>
        </p:txBody>
      </p:sp>
      <p:pic>
        <p:nvPicPr>
          <p:cNvPr id="23554" name="Picture 2" descr="E:\BMC 1 and beyond\images.jpg"/>
          <p:cNvPicPr>
            <a:picLocks noChangeAspect="1" noChangeArrowheads="1"/>
          </p:cNvPicPr>
          <p:nvPr/>
        </p:nvPicPr>
        <p:blipFill>
          <a:blip r:embed="rId2" cstate="print"/>
          <a:srcRect/>
          <a:stretch>
            <a:fillRect/>
          </a:stretch>
        </p:blipFill>
        <p:spPr bwMode="auto">
          <a:xfrm>
            <a:off x="4572000" y="1257300"/>
            <a:ext cx="4572000" cy="3028950"/>
          </a:xfrm>
          <a:prstGeom prst="rect">
            <a:avLst/>
          </a:prstGeom>
          <a:noFill/>
        </p:spPr>
      </p:pic>
      <p:sp>
        <p:nvSpPr>
          <p:cNvPr id="5" name="Titre 1"/>
          <p:cNvSpPr txBox="1">
            <a:spLocks/>
          </p:cNvSpPr>
          <p:nvPr/>
        </p:nvSpPr>
        <p:spPr bwMode="auto">
          <a:xfrm>
            <a:off x="5562600" y="209550"/>
            <a:ext cx="6543675"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z="4400" b="1" dirty="0">
                <a:solidFill>
                  <a:schemeClr val="accent3">
                    <a:lumMod val="50000"/>
                  </a:schemeClr>
                </a:solidFill>
                <a:latin typeface="+mj-lt"/>
                <a:ea typeface="+mj-ea"/>
                <a:cs typeface="+mj-cs"/>
              </a:rPr>
              <a:t>6)TERRAZZO</a:t>
            </a:r>
            <a:endParaRPr kumimoji="0" lang="fr-FR" sz="4400" b="1" i="0" u="none" strike="noStrike" kern="1200" cap="none" spc="0" normalizeH="0" baseline="0" noProof="0" dirty="0">
              <a:ln>
                <a:noFill/>
              </a:ln>
              <a:solidFill>
                <a:schemeClr val="accent3">
                  <a:lumMod val="50000"/>
                </a:schemeClr>
              </a:solidFill>
              <a:effectLst/>
              <a:uLnTx/>
              <a:uFillTx/>
              <a:latin typeface="+mj-lt"/>
              <a:ea typeface="+mj-ea"/>
              <a:cs typeface="+mj-cs"/>
            </a:endParaRPr>
          </a:p>
        </p:txBody>
      </p:sp>
      <p:sp>
        <p:nvSpPr>
          <p:cNvPr id="2" name="Slide Number Placeholder 1">
            <a:extLst>
              <a:ext uri="{FF2B5EF4-FFF2-40B4-BE49-F238E27FC236}">
                <a16:creationId xmlns:a16="http://schemas.microsoft.com/office/drawing/2014/main" id="{905B4FDA-425B-4BB6-8E18-0CB9FE3DD0A0}"/>
              </a:ext>
            </a:extLst>
          </p:cNvPr>
          <p:cNvSpPr>
            <a:spLocks noGrp="1"/>
          </p:cNvSpPr>
          <p:nvPr>
            <p:ph type="sldNum" sz="quarter" idx="12"/>
          </p:nvPr>
        </p:nvSpPr>
        <p:spPr/>
        <p:txBody>
          <a:bodyPr/>
          <a:lstStyle/>
          <a:p>
            <a:pPr>
              <a:defRPr/>
            </a:pPr>
            <a:fld id="{0461D53A-B13D-45C8-8E30-443A73211BCF}" type="slidenum">
              <a:rPr lang="fr-CA" smtClean="0"/>
              <a:pPr>
                <a:defRPr/>
              </a:pPr>
              <a:t>31</a:t>
            </a:fld>
            <a:endParaRPr lang="fr-CA"/>
          </a:p>
        </p:txBody>
      </p:sp>
    </p:spTree>
  </p:cSld>
  <p:clrMapOvr>
    <a:masterClrMapping/>
  </p:clrMapOvr>
  <p:transition spd="slow">
    <p:strips dir="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2143125" y="205979"/>
            <a:ext cx="6543675" cy="857250"/>
          </a:xfrm>
        </p:spPr>
        <p:txBody>
          <a:bodyPr/>
          <a:lstStyle/>
          <a:p>
            <a:pPr algn="l"/>
            <a:r>
              <a:rPr lang="fr-CA" b="0" dirty="0">
                <a:solidFill>
                  <a:schemeClr val="tx1"/>
                </a:solidFill>
              </a:rPr>
              <a:t>FINISHES </a:t>
            </a:r>
            <a:br>
              <a:rPr lang="fr-CA" b="0" dirty="0">
                <a:solidFill>
                  <a:schemeClr val="tx1"/>
                </a:solidFill>
              </a:rPr>
            </a:br>
            <a:endParaRPr lang="fr-FR" b="0" dirty="0">
              <a:solidFill>
                <a:schemeClr val="tx1"/>
              </a:solidFill>
            </a:endParaRPr>
          </a:p>
        </p:txBody>
      </p:sp>
      <p:sp>
        <p:nvSpPr>
          <p:cNvPr id="3075" name="Espace réservé du contenu 2"/>
          <p:cNvSpPr>
            <a:spLocks noGrp="1"/>
          </p:cNvSpPr>
          <p:nvPr>
            <p:ph idx="1"/>
          </p:nvPr>
        </p:nvSpPr>
        <p:spPr>
          <a:xfrm>
            <a:off x="990600" y="1028701"/>
            <a:ext cx="7848600" cy="3394472"/>
          </a:xfrm>
        </p:spPr>
        <p:txBody>
          <a:bodyPr/>
          <a:lstStyle/>
          <a:p>
            <a:endParaRPr lang="en-US" sz="2000" dirty="0">
              <a:solidFill>
                <a:srgbClr val="80A331"/>
              </a:solidFill>
            </a:endParaRPr>
          </a:p>
        </p:txBody>
      </p:sp>
      <p:pic>
        <p:nvPicPr>
          <p:cNvPr id="11266" name="Picture 2"/>
          <p:cNvPicPr>
            <a:picLocks noChangeAspect="1" noChangeArrowheads="1"/>
          </p:cNvPicPr>
          <p:nvPr/>
        </p:nvPicPr>
        <p:blipFill>
          <a:blip r:embed="rId2" cstate="print">
            <a:lum bright="-42000"/>
          </a:blip>
          <a:srcRect/>
          <a:stretch>
            <a:fillRect/>
          </a:stretch>
        </p:blipFill>
        <p:spPr bwMode="auto">
          <a:xfrm>
            <a:off x="0" y="1"/>
            <a:ext cx="9144000" cy="5143499"/>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9CFEE811-4827-4F22-8838-50D32216D04F}"/>
              </a:ext>
            </a:extLst>
          </p:cNvPr>
          <p:cNvSpPr>
            <a:spLocks noGrp="1"/>
          </p:cNvSpPr>
          <p:nvPr>
            <p:ph type="sldNum" sz="quarter" idx="12"/>
          </p:nvPr>
        </p:nvSpPr>
        <p:spPr/>
        <p:txBody>
          <a:bodyPr/>
          <a:lstStyle/>
          <a:p>
            <a:pPr>
              <a:defRPr/>
            </a:pPr>
            <a:fld id="{0461D53A-B13D-45C8-8E30-443A73211BCF}" type="slidenum">
              <a:rPr lang="fr-CA" smtClean="0"/>
              <a:pPr>
                <a:defRPr/>
              </a:pPr>
              <a:t>32</a:t>
            </a:fld>
            <a:endParaRPr lang="fr-CA"/>
          </a:p>
        </p:txBody>
      </p:sp>
    </p:spTree>
  </p:cSld>
  <p:clrMapOvr>
    <a:masterClrMapping/>
  </p:clrMapOvr>
  <p:transition spd="slow">
    <p:strips dir="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Font typeface="Wingdings" pitchFamily="2" charset="2"/>
              <a:buChar char="q"/>
            </a:pPr>
            <a:r>
              <a:rPr lang="en-US" b="0" dirty="0">
                <a:solidFill>
                  <a:schemeClr val="tx1"/>
                </a:solidFill>
              </a:rPr>
              <a:t>Metal or plastic-tipped divider strips are used:</a:t>
            </a:r>
          </a:p>
          <a:p>
            <a:pPr lvl="1">
              <a:buBlip>
                <a:blip r:embed="rId2"/>
              </a:buBlip>
            </a:pPr>
            <a:r>
              <a:rPr lang="en-US" b="0" dirty="0">
                <a:solidFill>
                  <a:schemeClr val="tx1"/>
                </a:solidFill>
              </a:rPr>
              <a:t>To </a:t>
            </a:r>
            <a:r>
              <a:rPr lang="en-US" b="0" dirty="0" err="1">
                <a:solidFill>
                  <a:schemeClr val="tx1"/>
                </a:solidFill>
              </a:rPr>
              <a:t>lacalize</a:t>
            </a:r>
            <a:r>
              <a:rPr lang="en-US" b="0" dirty="0">
                <a:solidFill>
                  <a:schemeClr val="tx1"/>
                </a:solidFill>
              </a:rPr>
              <a:t> shrinkage cracking</a:t>
            </a:r>
          </a:p>
          <a:p>
            <a:pPr lvl="1">
              <a:buBlip>
                <a:blip r:embed="rId2"/>
              </a:buBlip>
            </a:pPr>
            <a:r>
              <a:rPr lang="en-US" b="0" dirty="0">
                <a:solidFill>
                  <a:schemeClr val="tx1"/>
                </a:solidFill>
              </a:rPr>
              <a:t>To serve as a construction joints</a:t>
            </a:r>
          </a:p>
          <a:p>
            <a:pPr lvl="1">
              <a:buBlip>
                <a:blip r:embed="rId2"/>
              </a:buBlip>
            </a:pPr>
            <a:r>
              <a:rPr lang="en-US" b="0" dirty="0">
                <a:solidFill>
                  <a:schemeClr val="tx1"/>
                </a:solidFill>
              </a:rPr>
              <a:t>To separate the different </a:t>
            </a:r>
            <a:r>
              <a:rPr lang="en-US" b="0" dirty="0" err="1">
                <a:solidFill>
                  <a:schemeClr val="tx1"/>
                </a:solidFill>
              </a:rPr>
              <a:t>colours</a:t>
            </a:r>
            <a:r>
              <a:rPr lang="en-US" b="0" dirty="0">
                <a:solidFill>
                  <a:schemeClr val="tx1"/>
                </a:solidFill>
              </a:rPr>
              <a:t> </a:t>
            </a:r>
            <a:r>
              <a:rPr lang="en-US" b="0" dirty="0" err="1">
                <a:solidFill>
                  <a:schemeClr val="tx1"/>
                </a:solidFill>
              </a:rPr>
              <a:t>ofa</a:t>
            </a:r>
            <a:r>
              <a:rPr lang="en-US" b="0" dirty="0">
                <a:solidFill>
                  <a:schemeClr val="tx1"/>
                </a:solidFill>
              </a:rPr>
              <a:t> floor pattern</a:t>
            </a:r>
          </a:p>
          <a:p>
            <a:pPr lvl="1">
              <a:buBlip>
                <a:blip r:embed="rId2"/>
              </a:buBlip>
            </a:pPr>
            <a:r>
              <a:rPr lang="en-US" b="0" dirty="0">
                <a:solidFill>
                  <a:schemeClr val="tx1"/>
                </a:solidFill>
              </a:rPr>
              <a:t>To act as a decorative elements</a:t>
            </a:r>
          </a:p>
          <a:p>
            <a:pPr>
              <a:buNone/>
            </a:pPr>
            <a:endParaRPr lang="en-US" b="0" dirty="0">
              <a:solidFill>
                <a:schemeClr val="tx1"/>
              </a:solidFill>
            </a:endParaRPr>
          </a:p>
        </p:txBody>
      </p:sp>
      <p:sp>
        <p:nvSpPr>
          <p:cNvPr id="7" name="Titre 1"/>
          <p:cNvSpPr>
            <a:spLocks noGrp="1"/>
          </p:cNvSpPr>
          <p:nvPr>
            <p:ph type="title"/>
          </p:nvPr>
        </p:nvSpPr>
        <p:spPr>
          <a:xfrm>
            <a:off x="4343401" y="228600"/>
            <a:ext cx="6543675" cy="857250"/>
          </a:xfrm>
        </p:spPr>
        <p:txBody>
          <a:bodyPr/>
          <a:lstStyle/>
          <a:p>
            <a:pPr algn="l"/>
            <a:r>
              <a:rPr lang="fr-CA" b="0" dirty="0">
                <a:solidFill>
                  <a:schemeClr val="tx1"/>
                </a:solidFill>
              </a:rPr>
              <a:t>TERRAZZO </a:t>
            </a:r>
            <a:r>
              <a:rPr lang="fr-CA" b="0" dirty="0" err="1">
                <a:solidFill>
                  <a:schemeClr val="tx1"/>
                </a:solidFill>
              </a:rPr>
              <a:t>cont</a:t>
            </a:r>
            <a:r>
              <a:rPr lang="fr-CA" b="0" dirty="0">
                <a:solidFill>
                  <a:schemeClr val="tx1"/>
                </a:solidFill>
              </a:rPr>
              <a:t>.. </a:t>
            </a:r>
            <a:endParaRPr lang="fr-FR" b="0" dirty="0">
              <a:solidFill>
                <a:schemeClr val="tx1"/>
              </a:solidFill>
            </a:endParaRPr>
          </a:p>
        </p:txBody>
      </p:sp>
      <p:sp>
        <p:nvSpPr>
          <p:cNvPr id="2" name="Slide Number Placeholder 1">
            <a:extLst>
              <a:ext uri="{FF2B5EF4-FFF2-40B4-BE49-F238E27FC236}">
                <a16:creationId xmlns:a16="http://schemas.microsoft.com/office/drawing/2014/main" id="{2E009D59-77DD-4679-8C68-1614BB597E6E}"/>
              </a:ext>
            </a:extLst>
          </p:cNvPr>
          <p:cNvSpPr>
            <a:spLocks noGrp="1"/>
          </p:cNvSpPr>
          <p:nvPr>
            <p:ph type="sldNum" sz="quarter" idx="12"/>
          </p:nvPr>
        </p:nvSpPr>
        <p:spPr/>
        <p:txBody>
          <a:bodyPr/>
          <a:lstStyle/>
          <a:p>
            <a:pPr>
              <a:defRPr/>
            </a:pPr>
            <a:fld id="{0461D53A-B13D-45C8-8E30-443A73211BCF}" type="slidenum">
              <a:rPr lang="fr-CA" smtClean="0"/>
              <a:pPr>
                <a:defRPr/>
              </a:pPr>
              <a:t>33</a:t>
            </a:fld>
            <a:endParaRPr lang="fr-CA"/>
          </a:p>
        </p:txBody>
      </p:sp>
    </p:spTree>
  </p:cSld>
  <p:clrMapOvr>
    <a:masterClrMapping/>
  </p:clrMapOvr>
  <p:transition spd="slow">
    <p:strips dir="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5105401" y="171450"/>
            <a:ext cx="6543675" cy="857250"/>
          </a:xfrm>
        </p:spPr>
        <p:txBody>
          <a:bodyPr/>
          <a:lstStyle/>
          <a:p>
            <a:pPr algn="l"/>
            <a:r>
              <a:rPr lang="fr-CA" b="0" dirty="0">
                <a:solidFill>
                  <a:schemeClr val="tx1"/>
                </a:solidFill>
              </a:rPr>
              <a:t>TERRAZZO </a:t>
            </a:r>
            <a:r>
              <a:rPr lang="fr-CA" b="0" dirty="0" err="1">
                <a:solidFill>
                  <a:schemeClr val="tx1"/>
                </a:solidFill>
              </a:rPr>
              <a:t>cont</a:t>
            </a:r>
            <a:r>
              <a:rPr lang="fr-CA" b="0" dirty="0">
                <a:solidFill>
                  <a:schemeClr val="tx1"/>
                </a:solidFill>
              </a:rPr>
              <a:t>.. </a:t>
            </a:r>
            <a:endParaRPr lang="fr-FR" b="0" dirty="0">
              <a:solidFill>
                <a:schemeClr val="tx1"/>
              </a:solidFill>
            </a:endParaRPr>
          </a:p>
        </p:txBody>
      </p:sp>
      <p:pic>
        <p:nvPicPr>
          <p:cNvPr id="24579" name="Picture 3" descr="E:\BMC 1 and beyond\images (2).jpg"/>
          <p:cNvPicPr>
            <a:picLocks noChangeAspect="1" noChangeArrowheads="1"/>
          </p:cNvPicPr>
          <p:nvPr/>
        </p:nvPicPr>
        <p:blipFill>
          <a:blip r:embed="rId3" cstate="print"/>
          <a:srcRect/>
          <a:stretch>
            <a:fillRect/>
          </a:stretch>
        </p:blipFill>
        <p:spPr bwMode="auto">
          <a:xfrm>
            <a:off x="0" y="0"/>
            <a:ext cx="4648200" cy="2522177"/>
          </a:xfrm>
          <a:prstGeom prst="rect">
            <a:avLst/>
          </a:prstGeom>
          <a:noFill/>
        </p:spPr>
      </p:pic>
      <p:pic>
        <p:nvPicPr>
          <p:cNvPr id="8" name="Picture 2" descr="E:\BMC 1 and beyond\terrazzo-medallion.jpg"/>
          <p:cNvPicPr>
            <a:picLocks noGrp="1" noChangeAspect="1" noChangeArrowheads="1"/>
          </p:cNvPicPr>
          <p:nvPr>
            <p:ph idx="1"/>
          </p:nvPr>
        </p:nvPicPr>
        <p:blipFill>
          <a:blip r:embed="rId4" cstate="print"/>
          <a:srcRect/>
          <a:stretch>
            <a:fillRect/>
          </a:stretch>
        </p:blipFill>
        <p:spPr bwMode="auto">
          <a:xfrm>
            <a:off x="0" y="2486025"/>
            <a:ext cx="4648200" cy="2657475"/>
          </a:xfrm>
          <a:prstGeom prst="rect">
            <a:avLst/>
          </a:prstGeom>
          <a:noFill/>
        </p:spPr>
      </p:pic>
      <p:pic>
        <p:nvPicPr>
          <p:cNvPr id="11266" name="Picture 2"/>
          <p:cNvPicPr>
            <a:picLocks noChangeAspect="1" noChangeArrowheads="1"/>
          </p:cNvPicPr>
          <p:nvPr/>
        </p:nvPicPr>
        <p:blipFill>
          <a:blip r:embed="rId5" cstate="print"/>
          <a:srcRect/>
          <a:stretch>
            <a:fillRect/>
          </a:stretch>
        </p:blipFill>
        <p:spPr bwMode="auto">
          <a:xfrm>
            <a:off x="4876800" y="1200150"/>
            <a:ext cx="4086225" cy="2819400"/>
          </a:xfrm>
          <a:prstGeom prst="rect">
            <a:avLst/>
          </a:prstGeom>
          <a:noFill/>
          <a:ln w="9525">
            <a:noFill/>
            <a:miter lim="800000"/>
            <a:headEnd/>
            <a:tailEnd/>
          </a:ln>
        </p:spPr>
      </p:pic>
      <p:sp>
        <p:nvSpPr>
          <p:cNvPr id="6" name="Rectangle 5"/>
          <p:cNvSpPr/>
          <p:nvPr/>
        </p:nvSpPr>
        <p:spPr>
          <a:xfrm>
            <a:off x="6019800" y="3943350"/>
            <a:ext cx="2362200" cy="646331"/>
          </a:xfrm>
          <a:prstGeom prst="rect">
            <a:avLst/>
          </a:prstGeom>
        </p:spPr>
        <p:txBody>
          <a:bodyPr wrap="square">
            <a:spAutoFit/>
          </a:bodyPr>
          <a:lstStyle/>
          <a:p>
            <a:pPr algn="ctr"/>
            <a:r>
              <a:rPr lang="en-US" dirty="0"/>
              <a:t>A section through</a:t>
            </a:r>
          </a:p>
          <a:p>
            <a:pPr algn="ctr"/>
            <a:r>
              <a:rPr lang="en-US" dirty="0" err="1"/>
              <a:t>cementitious</a:t>
            </a:r>
            <a:r>
              <a:rPr lang="en-US" dirty="0"/>
              <a:t> terrazzo.</a:t>
            </a:r>
          </a:p>
        </p:txBody>
      </p:sp>
      <p:sp>
        <p:nvSpPr>
          <p:cNvPr id="2" name="Slide Number Placeholder 1">
            <a:extLst>
              <a:ext uri="{FF2B5EF4-FFF2-40B4-BE49-F238E27FC236}">
                <a16:creationId xmlns:a16="http://schemas.microsoft.com/office/drawing/2014/main" id="{21F615A0-CFF4-481E-A676-9CF81A14F7B6}"/>
              </a:ext>
            </a:extLst>
          </p:cNvPr>
          <p:cNvSpPr>
            <a:spLocks noGrp="1"/>
          </p:cNvSpPr>
          <p:nvPr>
            <p:ph type="sldNum" sz="quarter" idx="12"/>
          </p:nvPr>
        </p:nvSpPr>
        <p:spPr/>
        <p:txBody>
          <a:bodyPr/>
          <a:lstStyle/>
          <a:p>
            <a:pPr>
              <a:defRPr/>
            </a:pPr>
            <a:fld id="{0461D53A-B13D-45C8-8E30-443A73211BCF}" type="slidenum">
              <a:rPr lang="fr-CA" smtClean="0"/>
              <a:pPr>
                <a:defRPr/>
              </a:pPr>
              <a:t>34</a:t>
            </a:fld>
            <a:endParaRPr lang="fr-CA"/>
          </a:p>
        </p:txBody>
      </p:sp>
    </p:spTree>
  </p:cSld>
  <p:clrMapOvr>
    <a:masterClrMapping/>
  </p:clrMapOvr>
  <p:transition spd="slow">
    <p:strips dir="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Espace réservé du contenu 2"/>
          <p:cNvSpPr>
            <a:spLocks noGrp="1"/>
          </p:cNvSpPr>
          <p:nvPr>
            <p:ph idx="1"/>
          </p:nvPr>
        </p:nvSpPr>
        <p:spPr>
          <a:xfrm>
            <a:off x="990600" y="1352550"/>
            <a:ext cx="7848600" cy="2286000"/>
          </a:xfrm>
        </p:spPr>
        <p:txBody>
          <a:bodyPr/>
          <a:lstStyle/>
          <a:p>
            <a:pPr algn="just">
              <a:buFont typeface="Wingdings" pitchFamily="2" charset="2"/>
              <a:buChar char="q"/>
            </a:pPr>
            <a:r>
              <a:rPr lang="en-US" sz="2000" b="0" dirty="0">
                <a:solidFill>
                  <a:schemeClr val="tx1"/>
                </a:solidFill>
              </a:rPr>
              <a:t>Wood flooring is valued in residential applications for the warmth and beauty it brings to a room. It is also used extensively for athletic floors, such as basketball, volleyball, and racquetball courts, as well as for theater and dance floors, where durability, hardness, and resiliency are highly desired.</a:t>
            </a:r>
          </a:p>
        </p:txBody>
      </p:sp>
      <p:sp>
        <p:nvSpPr>
          <p:cNvPr id="4" name="Titre 1"/>
          <p:cNvSpPr txBox="1">
            <a:spLocks/>
          </p:cNvSpPr>
          <p:nvPr/>
        </p:nvSpPr>
        <p:spPr bwMode="auto">
          <a:xfrm>
            <a:off x="4114800" y="209550"/>
            <a:ext cx="6543675"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z="4400" b="1" dirty="0">
                <a:solidFill>
                  <a:schemeClr val="accent3">
                    <a:lumMod val="50000"/>
                  </a:schemeClr>
                </a:solidFill>
                <a:latin typeface="+mj-lt"/>
                <a:ea typeface="+mj-ea"/>
                <a:cs typeface="+mj-cs"/>
              </a:rPr>
              <a:t>7)WOOD FLOORING</a:t>
            </a:r>
            <a:endParaRPr kumimoji="0" lang="fr-FR" sz="4400" b="1" i="0" u="none" strike="noStrike" kern="1200" cap="none" spc="0" normalizeH="0" baseline="0" noProof="0" dirty="0">
              <a:ln>
                <a:noFill/>
              </a:ln>
              <a:solidFill>
                <a:schemeClr val="accent3">
                  <a:lumMod val="50000"/>
                </a:schemeClr>
              </a:solidFill>
              <a:effectLst/>
              <a:uLnTx/>
              <a:uFillTx/>
              <a:latin typeface="+mj-lt"/>
              <a:ea typeface="+mj-ea"/>
              <a:cs typeface="+mj-cs"/>
            </a:endParaRPr>
          </a:p>
        </p:txBody>
      </p:sp>
      <p:sp>
        <p:nvSpPr>
          <p:cNvPr id="2" name="Slide Number Placeholder 1">
            <a:extLst>
              <a:ext uri="{FF2B5EF4-FFF2-40B4-BE49-F238E27FC236}">
                <a16:creationId xmlns:a16="http://schemas.microsoft.com/office/drawing/2014/main" id="{DE70CA6F-2041-4584-928F-F42E8B16E189}"/>
              </a:ext>
            </a:extLst>
          </p:cNvPr>
          <p:cNvSpPr>
            <a:spLocks noGrp="1"/>
          </p:cNvSpPr>
          <p:nvPr>
            <p:ph type="sldNum" sz="quarter" idx="12"/>
          </p:nvPr>
        </p:nvSpPr>
        <p:spPr/>
        <p:txBody>
          <a:bodyPr/>
          <a:lstStyle/>
          <a:p>
            <a:pPr>
              <a:defRPr/>
            </a:pPr>
            <a:fld id="{0461D53A-B13D-45C8-8E30-443A73211BCF}" type="slidenum">
              <a:rPr lang="fr-CA" smtClean="0"/>
              <a:pPr>
                <a:defRPr/>
              </a:pPr>
              <a:t>35</a:t>
            </a:fld>
            <a:endParaRPr lang="fr-CA"/>
          </a:p>
        </p:txBody>
      </p:sp>
    </p:spTree>
  </p:cSld>
  <p:clrMapOvr>
    <a:masterClrMapping/>
  </p:clrMapOvr>
  <p:transition spd="slow">
    <p:strips dir="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1066800" y="666750"/>
            <a:ext cx="7543800" cy="857250"/>
          </a:xfrm>
        </p:spPr>
        <p:txBody>
          <a:bodyPr/>
          <a:lstStyle/>
          <a:p>
            <a:pPr algn="l"/>
            <a:r>
              <a:rPr lang="en-US" sz="2400" b="0" dirty="0">
                <a:solidFill>
                  <a:schemeClr val="tx1"/>
                </a:solidFill>
              </a:rPr>
              <a:t>Most commonly used species of wood</a:t>
            </a:r>
            <a:endParaRPr lang="fr-FR" sz="2400" b="0" dirty="0">
              <a:solidFill>
                <a:schemeClr val="tx1"/>
              </a:solidFill>
            </a:endParaRPr>
          </a:p>
        </p:txBody>
      </p:sp>
      <p:sp>
        <p:nvSpPr>
          <p:cNvPr id="3075" name="Espace réservé du contenu 2"/>
          <p:cNvSpPr>
            <a:spLocks noGrp="1"/>
          </p:cNvSpPr>
          <p:nvPr>
            <p:ph idx="1"/>
          </p:nvPr>
        </p:nvSpPr>
        <p:spPr>
          <a:xfrm>
            <a:off x="914400" y="1352550"/>
            <a:ext cx="7848600" cy="3394472"/>
          </a:xfrm>
        </p:spPr>
        <p:txBody>
          <a:bodyPr/>
          <a:lstStyle/>
          <a:p>
            <a:pPr algn="just">
              <a:buFont typeface="Wingdings" pitchFamily="2" charset="2"/>
              <a:buChar char="q"/>
            </a:pPr>
            <a:r>
              <a:rPr lang="en-US" sz="2000" b="0" dirty="0">
                <a:solidFill>
                  <a:schemeClr val="tx1"/>
                </a:solidFill>
              </a:rPr>
              <a:t>Ash: White</a:t>
            </a:r>
          </a:p>
          <a:p>
            <a:pPr algn="just">
              <a:buFont typeface="Wingdings" pitchFamily="2" charset="2"/>
              <a:buChar char="q"/>
            </a:pPr>
            <a:r>
              <a:rPr lang="en-US" sz="2000" b="0" dirty="0">
                <a:solidFill>
                  <a:schemeClr val="tx1"/>
                </a:solidFill>
              </a:rPr>
              <a:t>Beech: American and red</a:t>
            </a:r>
          </a:p>
          <a:p>
            <a:pPr algn="just">
              <a:buFont typeface="Wingdings" pitchFamily="2" charset="2"/>
              <a:buChar char="q"/>
            </a:pPr>
            <a:r>
              <a:rPr lang="en-US" sz="2000" b="0" dirty="0">
                <a:solidFill>
                  <a:schemeClr val="tx1"/>
                </a:solidFill>
              </a:rPr>
              <a:t>Birch: Yellow</a:t>
            </a:r>
          </a:p>
          <a:p>
            <a:pPr algn="just">
              <a:buFont typeface="Wingdings" pitchFamily="2" charset="2"/>
              <a:buChar char="q"/>
            </a:pPr>
            <a:r>
              <a:rPr lang="en-US" sz="2000" b="0" dirty="0">
                <a:solidFill>
                  <a:schemeClr val="tx1"/>
                </a:solidFill>
              </a:rPr>
              <a:t>Cherry: African, black, and Brazilian</a:t>
            </a:r>
          </a:p>
          <a:p>
            <a:pPr algn="just">
              <a:buFont typeface="Wingdings" pitchFamily="2" charset="2"/>
              <a:buChar char="q"/>
            </a:pPr>
            <a:r>
              <a:rPr lang="en-US" sz="2000" b="0" dirty="0">
                <a:solidFill>
                  <a:schemeClr val="tx1"/>
                </a:solidFill>
              </a:rPr>
              <a:t>Hickory</a:t>
            </a:r>
          </a:p>
          <a:p>
            <a:pPr algn="just">
              <a:buFont typeface="Wingdings" pitchFamily="2" charset="2"/>
              <a:buChar char="q"/>
            </a:pPr>
            <a:r>
              <a:rPr lang="en-US" sz="2000" b="0" dirty="0">
                <a:solidFill>
                  <a:schemeClr val="tx1"/>
                </a:solidFill>
              </a:rPr>
              <a:t>Maple: Black and hard</a:t>
            </a:r>
          </a:p>
          <a:p>
            <a:pPr algn="just">
              <a:buFont typeface="Wingdings" pitchFamily="2" charset="2"/>
              <a:buChar char="q"/>
            </a:pPr>
            <a:r>
              <a:rPr lang="en-US" sz="2000" b="0" dirty="0">
                <a:solidFill>
                  <a:schemeClr val="tx1"/>
                </a:solidFill>
              </a:rPr>
              <a:t>Oak: Northern red, red Southern, and white</a:t>
            </a:r>
          </a:p>
          <a:p>
            <a:pPr algn="just">
              <a:buFont typeface="Wingdings" pitchFamily="2" charset="2"/>
              <a:buChar char="q"/>
            </a:pPr>
            <a:r>
              <a:rPr lang="en-US" sz="2000" b="0" dirty="0">
                <a:solidFill>
                  <a:schemeClr val="tx1"/>
                </a:solidFill>
              </a:rPr>
              <a:t>Pecan</a:t>
            </a:r>
          </a:p>
          <a:p>
            <a:pPr algn="just">
              <a:buFont typeface="Wingdings" pitchFamily="2" charset="2"/>
              <a:buChar char="q"/>
            </a:pPr>
            <a:r>
              <a:rPr lang="en-US" sz="2000" b="0" dirty="0">
                <a:solidFill>
                  <a:schemeClr val="tx1"/>
                </a:solidFill>
              </a:rPr>
              <a:t>Pine: Eastern white, Southern yellow, and heart</a:t>
            </a:r>
          </a:p>
          <a:p>
            <a:pPr algn="just">
              <a:buFont typeface="Wingdings" pitchFamily="2" charset="2"/>
              <a:buChar char="q"/>
            </a:pPr>
            <a:r>
              <a:rPr lang="en-US" sz="2000" b="0" dirty="0">
                <a:solidFill>
                  <a:schemeClr val="tx1"/>
                </a:solidFill>
              </a:rPr>
              <a:t>Walnut: African, black, Brazilian, and Peruvian</a:t>
            </a:r>
          </a:p>
          <a:p>
            <a:endParaRPr lang="en-US" sz="2000" b="0" dirty="0">
              <a:solidFill>
                <a:schemeClr val="tx1"/>
              </a:solidFill>
            </a:endParaRPr>
          </a:p>
        </p:txBody>
      </p:sp>
      <p:sp>
        <p:nvSpPr>
          <p:cNvPr id="4" name="Titre 1"/>
          <p:cNvSpPr txBox="1">
            <a:spLocks/>
          </p:cNvSpPr>
          <p:nvPr/>
        </p:nvSpPr>
        <p:spPr bwMode="auto">
          <a:xfrm>
            <a:off x="4800601" y="0"/>
            <a:ext cx="6543675"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3200" b="0" i="0" u="none" strike="noStrike" kern="1200" cap="none" spc="0" normalizeH="0" baseline="0" noProof="0" dirty="0">
                <a:ln>
                  <a:noFill/>
                </a:ln>
                <a:solidFill>
                  <a:srgbClr val="80A331"/>
                </a:solidFill>
                <a:effectLst/>
                <a:uLnTx/>
                <a:uFillTx/>
                <a:latin typeface="+mj-lt"/>
                <a:ea typeface="+mj-ea"/>
                <a:cs typeface="+mj-cs"/>
              </a:rPr>
              <a:t>WOOD FLOORING </a:t>
            </a:r>
            <a:r>
              <a:rPr kumimoji="0" lang="fr-CA" sz="3200" b="0" i="0" u="none" strike="noStrike" kern="1200" cap="none" spc="0" normalizeH="0" baseline="0" noProof="0" dirty="0" err="1">
                <a:ln>
                  <a:noFill/>
                </a:ln>
                <a:solidFill>
                  <a:srgbClr val="80A331"/>
                </a:solidFill>
                <a:effectLst/>
                <a:uLnTx/>
                <a:uFillTx/>
                <a:latin typeface="+mj-lt"/>
                <a:ea typeface="+mj-ea"/>
                <a:cs typeface="+mj-cs"/>
              </a:rPr>
              <a:t>cont</a:t>
            </a:r>
            <a:r>
              <a:rPr kumimoji="0" lang="fr-CA" sz="3200" b="0" i="0" u="none" strike="noStrike" kern="1200" cap="none" spc="0" normalizeH="0" baseline="0" noProof="0" dirty="0">
                <a:ln>
                  <a:noFill/>
                </a:ln>
                <a:solidFill>
                  <a:srgbClr val="80A331"/>
                </a:solidFill>
                <a:effectLst/>
                <a:uLnTx/>
                <a:uFillTx/>
                <a:latin typeface="+mj-lt"/>
                <a:ea typeface="+mj-ea"/>
                <a:cs typeface="+mj-cs"/>
              </a:rPr>
              <a:t>..</a:t>
            </a:r>
            <a:endParaRPr kumimoji="0" lang="fr-FR" sz="3200" b="0" i="0" u="none" strike="noStrike" kern="1200" cap="none" spc="0" normalizeH="0" baseline="0" noProof="0" dirty="0">
              <a:ln>
                <a:noFill/>
              </a:ln>
              <a:solidFill>
                <a:srgbClr val="80A331"/>
              </a:solidFill>
              <a:effectLst/>
              <a:uLnTx/>
              <a:uFillTx/>
              <a:latin typeface="+mj-lt"/>
              <a:ea typeface="+mj-ea"/>
              <a:cs typeface="+mj-cs"/>
            </a:endParaRPr>
          </a:p>
        </p:txBody>
      </p:sp>
      <p:sp>
        <p:nvSpPr>
          <p:cNvPr id="2" name="Slide Number Placeholder 1">
            <a:extLst>
              <a:ext uri="{FF2B5EF4-FFF2-40B4-BE49-F238E27FC236}">
                <a16:creationId xmlns:a16="http://schemas.microsoft.com/office/drawing/2014/main" id="{64F166C3-BC12-4346-A28E-89D8EE521B0B}"/>
              </a:ext>
            </a:extLst>
          </p:cNvPr>
          <p:cNvSpPr>
            <a:spLocks noGrp="1"/>
          </p:cNvSpPr>
          <p:nvPr>
            <p:ph type="sldNum" sz="quarter" idx="12"/>
          </p:nvPr>
        </p:nvSpPr>
        <p:spPr/>
        <p:txBody>
          <a:bodyPr/>
          <a:lstStyle/>
          <a:p>
            <a:pPr>
              <a:defRPr/>
            </a:pPr>
            <a:fld id="{0461D53A-B13D-45C8-8E30-443A73211BCF}" type="slidenum">
              <a:rPr lang="fr-CA" smtClean="0"/>
              <a:pPr>
                <a:defRPr/>
              </a:pPr>
              <a:t>36</a:t>
            </a:fld>
            <a:endParaRPr lang="fr-CA"/>
          </a:p>
        </p:txBody>
      </p:sp>
    </p:spTree>
  </p:cSld>
  <p:clrMapOvr>
    <a:masterClrMapping/>
  </p:clrMapOvr>
  <p:transition spd="slow">
    <p:strips dir="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Espace réservé du contenu 2"/>
          <p:cNvSpPr>
            <a:spLocks noGrp="1"/>
          </p:cNvSpPr>
          <p:nvPr>
            <p:ph idx="1"/>
          </p:nvPr>
        </p:nvSpPr>
        <p:spPr>
          <a:xfrm>
            <a:off x="990600" y="1028701"/>
            <a:ext cx="7848600" cy="3394472"/>
          </a:xfrm>
        </p:spPr>
        <p:txBody>
          <a:bodyPr/>
          <a:lstStyle/>
          <a:p>
            <a:pPr>
              <a:buFont typeface="Wingdings" pitchFamily="2" charset="2"/>
              <a:buChar char="q"/>
            </a:pPr>
            <a:r>
              <a:rPr lang="en-US" sz="2000" b="0" dirty="0">
                <a:solidFill>
                  <a:schemeClr val="tx1"/>
                </a:solidFill>
              </a:rPr>
              <a:t>Unlike the other floor coverings controlling the moisture content of wood flooring during fabrication and installation is imperative as it is a hygroscopic material.</a:t>
            </a:r>
          </a:p>
          <a:p>
            <a:pPr>
              <a:buFont typeface="Wingdings" pitchFamily="2" charset="2"/>
              <a:buChar char="q"/>
            </a:pPr>
            <a:endParaRPr lang="en-US" sz="2000" b="0" dirty="0">
              <a:solidFill>
                <a:schemeClr val="tx1"/>
              </a:solidFill>
            </a:endParaRPr>
          </a:p>
          <a:p>
            <a:pPr>
              <a:buFont typeface="Wingdings" pitchFamily="2" charset="2"/>
              <a:buChar char="q"/>
            </a:pPr>
            <a:r>
              <a:rPr lang="en-US" sz="2000" b="0" dirty="0">
                <a:solidFill>
                  <a:schemeClr val="tx1"/>
                </a:solidFill>
              </a:rPr>
              <a:t>Historically, strips and planks were installed over wood sleepers</a:t>
            </a:r>
          </a:p>
          <a:p>
            <a:pPr>
              <a:buFont typeface="Wingdings" pitchFamily="2" charset="2"/>
              <a:buChar char="q"/>
            </a:pPr>
            <a:endParaRPr lang="en-US" sz="2000" b="0" dirty="0">
              <a:solidFill>
                <a:schemeClr val="tx1"/>
              </a:solidFill>
            </a:endParaRPr>
          </a:p>
          <a:p>
            <a:pPr>
              <a:buFont typeface="Wingdings" pitchFamily="2" charset="2"/>
              <a:buChar char="q"/>
            </a:pPr>
            <a:r>
              <a:rPr lang="en-US" sz="2000" b="0" dirty="0">
                <a:solidFill>
                  <a:schemeClr val="tx1"/>
                </a:solidFill>
              </a:rPr>
              <a:t>Today, strips, planks, and parquet can be installed over a plywood  </a:t>
            </a:r>
            <a:r>
              <a:rPr lang="en-US" sz="2000" b="0" dirty="0" err="1">
                <a:solidFill>
                  <a:schemeClr val="tx1"/>
                </a:solidFill>
              </a:rPr>
              <a:t>subbase</a:t>
            </a:r>
            <a:r>
              <a:rPr lang="en-US" sz="2000" b="0" dirty="0">
                <a:solidFill>
                  <a:schemeClr val="tx1"/>
                </a:solidFill>
              </a:rPr>
              <a:t>, or directly to the subfloor. Nails, staples, and water-based adhesives are used to attach to wood subfloors, whereas adhesives are required for concrete.</a:t>
            </a:r>
          </a:p>
        </p:txBody>
      </p:sp>
      <p:sp>
        <p:nvSpPr>
          <p:cNvPr id="4" name="Titre 1"/>
          <p:cNvSpPr txBox="1">
            <a:spLocks/>
          </p:cNvSpPr>
          <p:nvPr/>
        </p:nvSpPr>
        <p:spPr bwMode="auto">
          <a:xfrm>
            <a:off x="4800601" y="0"/>
            <a:ext cx="6543675"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3200" b="0" i="0" u="none" strike="noStrike" kern="1200" cap="none" spc="0" normalizeH="0" baseline="0" noProof="0" dirty="0">
                <a:ln>
                  <a:noFill/>
                </a:ln>
                <a:solidFill>
                  <a:srgbClr val="80A331"/>
                </a:solidFill>
                <a:effectLst/>
                <a:uLnTx/>
                <a:uFillTx/>
                <a:latin typeface="+mj-lt"/>
                <a:ea typeface="+mj-ea"/>
                <a:cs typeface="+mj-cs"/>
              </a:rPr>
              <a:t>WOOD FLOORING </a:t>
            </a:r>
            <a:r>
              <a:rPr kumimoji="0" lang="fr-CA" sz="3200" b="0" i="0" u="none" strike="noStrike" kern="1200" cap="none" spc="0" normalizeH="0" baseline="0" noProof="0" dirty="0" err="1">
                <a:ln>
                  <a:noFill/>
                </a:ln>
                <a:solidFill>
                  <a:srgbClr val="80A331"/>
                </a:solidFill>
                <a:effectLst/>
                <a:uLnTx/>
                <a:uFillTx/>
                <a:latin typeface="+mj-lt"/>
                <a:ea typeface="+mj-ea"/>
                <a:cs typeface="+mj-cs"/>
              </a:rPr>
              <a:t>cont</a:t>
            </a:r>
            <a:r>
              <a:rPr kumimoji="0" lang="fr-CA" sz="3200" b="0" i="0" u="none" strike="noStrike" kern="1200" cap="none" spc="0" normalizeH="0" baseline="0" noProof="0" dirty="0">
                <a:ln>
                  <a:noFill/>
                </a:ln>
                <a:solidFill>
                  <a:srgbClr val="80A331"/>
                </a:solidFill>
                <a:effectLst/>
                <a:uLnTx/>
                <a:uFillTx/>
                <a:latin typeface="+mj-lt"/>
                <a:ea typeface="+mj-ea"/>
                <a:cs typeface="+mj-cs"/>
              </a:rPr>
              <a:t>..</a:t>
            </a:r>
            <a:endParaRPr kumimoji="0" lang="fr-FR" sz="3200" b="0" i="0" u="none" strike="noStrike" kern="1200" cap="none" spc="0" normalizeH="0" baseline="0" noProof="0" dirty="0">
              <a:ln>
                <a:noFill/>
              </a:ln>
              <a:solidFill>
                <a:srgbClr val="80A331"/>
              </a:solidFill>
              <a:effectLst/>
              <a:uLnTx/>
              <a:uFillTx/>
              <a:latin typeface="+mj-lt"/>
              <a:ea typeface="+mj-ea"/>
              <a:cs typeface="+mj-cs"/>
            </a:endParaRPr>
          </a:p>
        </p:txBody>
      </p:sp>
      <p:sp>
        <p:nvSpPr>
          <p:cNvPr id="2" name="Slide Number Placeholder 1">
            <a:extLst>
              <a:ext uri="{FF2B5EF4-FFF2-40B4-BE49-F238E27FC236}">
                <a16:creationId xmlns:a16="http://schemas.microsoft.com/office/drawing/2014/main" id="{CC19F682-7224-409C-9160-C351B7903FDB}"/>
              </a:ext>
            </a:extLst>
          </p:cNvPr>
          <p:cNvSpPr>
            <a:spLocks noGrp="1"/>
          </p:cNvSpPr>
          <p:nvPr>
            <p:ph type="sldNum" sz="quarter" idx="12"/>
          </p:nvPr>
        </p:nvSpPr>
        <p:spPr/>
        <p:txBody>
          <a:bodyPr/>
          <a:lstStyle/>
          <a:p>
            <a:pPr>
              <a:defRPr/>
            </a:pPr>
            <a:fld id="{0461D53A-B13D-45C8-8E30-443A73211BCF}" type="slidenum">
              <a:rPr lang="fr-CA" smtClean="0"/>
              <a:pPr>
                <a:defRPr/>
              </a:pPr>
              <a:t>37</a:t>
            </a:fld>
            <a:endParaRPr lang="fr-CA"/>
          </a:p>
        </p:txBody>
      </p:sp>
    </p:spTree>
  </p:cSld>
  <p:clrMapOvr>
    <a:masterClrMapping/>
  </p:clrMapOvr>
  <p:transition spd="slow">
    <p:strips dir="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2143125" y="205979"/>
            <a:ext cx="6543675" cy="857250"/>
          </a:xfrm>
        </p:spPr>
        <p:txBody>
          <a:bodyPr/>
          <a:lstStyle/>
          <a:p>
            <a:pPr algn="l"/>
            <a:r>
              <a:rPr lang="fr-CA" b="0" dirty="0">
                <a:solidFill>
                  <a:schemeClr val="tx1"/>
                </a:solidFill>
              </a:rPr>
              <a:t>FINISHES </a:t>
            </a:r>
            <a:br>
              <a:rPr lang="fr-CA" b="0" dirty="0">
                <a:solidFill>
                  <a:schemeClr val="tx1"/>
                </a:solidFill>
              </a:rPr>
            </a:br>
            <a:endParaRPr lang="fr-FR" b="0" dirty="0">
              <a:solidFill>
                <a:schemeClr val="tx1"/>
              </a:solidFill>
            </a:endParaRPr>
          </a:p>
        </p:txBody>
      </p:sp>
      <p:sp>
        <p:nvSpPr>
          <p:cNvPr id="3075" name="Espace réservé du contenu 2"/>
          <p:cNvSpPr>
            <a:spLocks noGrp="1"/>
          </p:cNvSpPr>
          <p:nvPr>
            <p:ph idx="1"/>
          </p:nvPr>
        </p:nvSpPr>
        <p:spPr>
          <a:xfrm>
            <a:off x="990600" y="1028701"/>
            <a:ext cx="7848600" cy="3394472"/>
          </a:xfrm>
        </p:spPr>
        <p:txBody>
          <a:bodyPr/>
          <a:lstStyle/>
          <a:p>
            <a:endParaRPr lang="en-US" sz="2000" dirty="0">
              <a:solidFill>
                <a:srgbClr val="80A331"/>
              </a:solidFill>
            </a:endParaRPr>
          </a:p>
        </p:txBody>
      </p:sp>
      <p:pic>
        <p:nvPicPr>
          <p:cNvPr id="18434" name="Picture 2"/>
          <p:cNvPicPr>
            <a:picLocks noChangeAspect="1" noChangeArrowheads="1"/>
          </p:cNvPicPr>
          <p:nvPr/>
        </p:nvPicPr>
        <p:blipFill>
          <a:blip r:embed="rId2" cstate="print">
            <a:lum bright="-42000"/>
          </a:blip>
          <a:srcRect/>
          <a:stretch>
            <a:fillRect/>
          </a:stretch>
        </p:blipFill>
        <p:spPr bwMode="auto">
          <a:xfrm>
            <a:off x="0" y="0"/>
            <a:ext cx="9144000" cy="5143500"/>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665BBB62-DA38-46AD-B372-3D870495472E}"/>
              </a:ext>
            </a:extLst>
          </p:cNvPr>
          <p:cNvSpPr>
            <a:spLocks noGrp="1"/>
          </p:cNvSpPr>
          <p:nvPr>
            <p:ph type="sldNum" sz="quarter" idx="12"/>
          </p:nvPr>
        </p:nvSpPr>
        <p:spPr/>
        <p:txBody>
          <a:bodyPr/>
          <a:lstStyle/>
          <a:p>
            <a:pPr>
              <a:defRPr/>
            </a:pPr>
            <a:fld id="{0461D53A-B13D-45C8-8E30-443A73211BCF}" type="slidenum">
              <a:rPr lang="fr-CA" smtClean="0"/>
              <a:pPr>
                <a:defRPr/>
              </a:pPr>
              <a:t>38</a:t>
            </a:fld>
            <a:endParaRPr lang="fr-CA"/>
          </a:p>
        </p:txBody>
      </p:sp>
    </p:spTree>
  </p:cSld>
  <p:clrMapOvr>
    <a:masterClrMapping/>
  </p:clrMapOvr>
  <p:transition spd="slow">
    <p:strips dir="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2143125" y="205979"/>
            <a:ext cx="6543675" cy="857250"/>
          </a:xfrm>
        </p:spPr>
        <p:txBody>
          <a:bodyPr/>
          <a:lstStyle/>
          <a:p>
            <a:pPr algn="l"/>
            <a:r>
              <a:rPr lang="fr-CA" b="0" dirty="0">
                <a:solidFill>
                  <a:schemeClr val="tx1"/>
                </a:solidFill>
              </a:rPr>
              <a:t>FINISHES </a:t>
            </a:r>
            <a:br>
              <a:rPr lang="fr-CA" b="0" dirty="0">
                <a:solidFill>
                  <a:schemeClr val="tx1"/>
                </a:solidFill>
              </a:rPr>
            </a:br>
            <a:endParaRPr lang="fr-FR" b="0" dirty="0">
              <a:solidFill>
                <a:schemeClr val="tx1"/>
              </a:solidFill>
            </a:endParaRPr>
          </a:p>
        </p:txBody>
      </p:sp>
      <p:sp>
        <p:nvSpPr>
          <p:cNvPr id="3075" name="Espace réservé du contenu 2"/>
          <p:cNvSpPr>
            <a:spLocks noGrp="1"/>
          </p:cNvSpPr>
          <p:nvPr>
            <p:ph idx="1"/>
          </p:nvPr>
        </p:nvSpPr>
        <p:spPr>
          <a:xfrm>
            <a:off x="990600" y="1028701"/>
            <a:ext cx="7848600" cy="3394472"/>
          </a:xfrm>
        </p:spPr>
        <p:txBody>
          <a:bodyPr/>
          <a:lstStyle/>
          <a:p>
            <a:endParaRPr lang="en-US" sz="2000" dirty="0">
              <a:solidFill>
                <a:srgbClr val="80A331"/>
              </a:solidFill>
            </a:endParaRPr>
          </a:p>
        </p:txBody>
      </p:sp>
      <p:pic>
        <p:nvPicPr>
          <p:cNvPr id="19458" name="Picture 2"/>
          <p:cNvPicPr>
            <a:picLocks noChangeAspect="1" noChangeArrowheads="1"/>
          </p:cNvPicPr>
          <p:nvPr/>
        </p:nvPicPr>
        <p:blipFill>
          <a:blip r:embed="rId2" cstate="print">
            <a:lum bright="-42000"/>
          </a:blip>
          <a:srcRect/>
          <a:stretch>
            <a:fillRect/>
          </a:stretch>
        </p:blipFill>
        <p:spPr bwMode="auto">
          <a:xfrm>
            <a:off x="0" y="0"/>
            <a:ext cx="9144000" cy="5143500"/>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5C62855C-41EE-489F-BE23-A4F65F310F72}"/>
              </a:ext>
            </a:extLst>
          </p:cNvPr>
          <p:cNvSpPr>
            <a:spLocks noGrp="1"/>
          </p:cNvSpPr>
          <p:nvPr>
            <p:ph type="sldNum" sz="quarter" idx="12"/>
          </p:nvPr>
        </p:nvSpPr>
        <p:spPr/>
        <p:txBody>
          <a:bodyPr/>
          <a:lstStyle/>
          <a:p>
            <a:pPr>
              <a:defRPr/>
            </a:pPr>
            <a:fld id="{0461D53A-B13D-45C8-8E30-443A73211BCF}" type="slidenum">
              <a:rPr lang="fr-CA" smtClean="0"/>
              <a:pPr>
                <a:defRPr/>
              </a:pPr>
              <a:t>39</a:t>
            </a:fld>
            <a:endParaRPr lang="fr-CA"/>
          </a:p>
        </p:txBody>
      </p:sp>
    </p:spTree>
  </p:cSld>
  <p:clrMapOvr>
    <a:masterClrMapping/>
  </p:clrMapOvr>
  <p:transition spd="slow">
    <p:strips dir="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solidFill>
                  <a:schemeClr val="tx1"/>
                </a:solidFill>
              </a:rPr>
              <a:t>WALL FINISHING</a:t>
            </a:r>
          </a:p>
        </p:txBody>
      </p:sp>
      <p:sp>
        <p:nvSpPr>
          <p:cNvPr id="3" name="Content Placeholder 2"/>
          <p:cNvSpPr>
            <a:spLocks noGrp="1"/>
          </p:cNvSpPr>
          <p:nvPr>
            <p:ph idx="1"/>
          </p:nvPr>
        </p:nvSpPr>
        <p:spPr/>
        <p:txBody>
          <a:bodyPr/>
          <a:lstStyle/>
          <a:p>
            <a:r>
              <a:rPr lang="en-US" sz="2400" b="0" dirty="0">
                <a:solidFill>
                  <a:schemeClr val="tx1"/>
                </a:solidFill>
              </a:rPr>
              <a:t>Among the factors that will influence the selection on types of finishing are as follows:</a:t>
            </a:r>
          </a:p>
          <a:p>
            <a:pPr>
              <a:buFont typeface="Wingdings" pitchFamily="2" charset="2"/>
              <a:buNone/>
            </a:pPr>
            <a:r>
              <a:rPr lang="en-US" sz="2400" b="0" dirty="0">
                <a:solidFill>
                  <a:schemeClr val="tx1"/>
                </a:solidFill>
              </a:rPr>
              <a:t>   a) Price</a:t>
            </a:r>
          </a:p>
          <a:p>
            <a:pPr>
              <a:buFont typeface="Wingdings" pitchFamily="2" charset="2"/>
              <a:buNone/>
            </a:pPr>
            <a:r>
              <a:rPr lang="en-US" sz="2400" b="0" dirty="0">
                <a:solidFill>
                  <a:schemeClr val="tx1"/>
                </a:solidFill>
              </a:rPr>
              <a:t>   b) Sound insulator, heat insulator</a:t>
            </a:r>
          </a:p>
          <a:p>
            <a:pPr>
              <a:buFont typeface="Wingdings" pitchFamily="2" charset="2"/>
              <a:buNone/>
            </a:pPr>
            <a:r>
              <a:rPr lang="en-US" sz="2400" b="0" dirty="0">
                <a:solidFill>
                  <a:schemeClr val="tx1"/>
                </a:solidFill>
              </a:rPr>
              <a:t>   c) Attractive / beautiful or not</a:t>
            </a:r>
          </a:p>
          <a:p>
            <a:pPr>
              <a:buFont typeface="Wingdings" pitchFamily="2" charset="2"/>
              <a:buNone/>
            </a:pPr>
            <a:r>
              <a:rPr lang="en-US" sz="2400" b="0" dirty="0">
                <a:solidFill>
                  <a:schemeClr val="tx1"/>
                </a:solidFill>
              </a:rPr>
              <a:t>   d) Durable / long lasting</a:t>
            </a:r>
          </a:p>
          <a:p>
            <a:pPr>
              <a:buFont typeface="Wingdings" pitchFamily="2" charset="2"/>
              <a:buNone/>
            </a:pPr>
            <a:r>
              <a:rPr lang="en-US" sz="2400" b="0" dirty="0">
                <a:solidFill>
                  <a:schemeClr val="tx1"/>
                </a:solidFill>
              </a:rPr>
              <a:t>   e) Resistant to chemical reaction</a:t>
            </a:r>
          </a:p>
        </p:txBody>
      </p:sp>
      <p:sp>
        <p:nvSpPr>
          <p:cNvPr id="4" name="Slide Number Placeholder 3">
            <a:extLst>
              <a:ext uri="{FF2B5EF4-FFF2-40B4-BE49-F238E27FC236}">
                <a16:creationId xmlns:a16="http://schemas.microsoft.com/office/drawing/2014/main" id="{12FF3F8D-B925-43E2-A2BE-AA93F11FA373}"/>
              </a:ext>
            </a:extLst>
          </p:cNvPr>
          <p:cNvSpPr>
            <a:spLocks noGrp="1"/>
          </p:cNvSpPr>
          <p:nvPr>
            <p:ph type="sldNum" sz="quarter" idx="12"/>
          </p:nvPr>
        </p:nvSpPr>
        <p:spPr/>
        <p:txBody>
          <a:bodyPr/>
          <a:lstStyle/>
          <a:p>
            <a:pPr>
              <a:defRPr/>
            </a:pPr>
            <a:fld id="{0461D53A-B13D-45C8-8E30-443A73211BCF}" type="slidenum">
              <a:rPr lang="fr-CA" smtClean="0"/>
              <a:pPr>
                <a:defRPr/>
              </a:pPr>
              <a:t>4</a:t>
            </a:fld>
            <a:endParaRPr lang="fr-CA"/>
          </a:p>
        </p:txBody>
      </p:sp>
    </p:spTree>
  </p:cSld>
  <p:clrMapOvr>
    <a:masterClrMapping/>
  </p:clrMapOvr>
  <p:transition spd="slow">
    <p:strips dir="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2143125" y="205979"/>
            <a:ext cx="6543675" cy="857250"/>
          </a:xfrm>
        </p:spPr>
        <p:txBody>
          <a:bodyPr/>
          <a:lstStyle/>
          <a:p>
            <a:pPr algn="l"/>
            <a:r>
              <a:rPr lang="fr-CA" b="0" dirty="0">
                <a:solidFill>
                  <a:schemeClr val="tx1"/>
                </a:solidFill>
              </a:rPr>
              <a:t>FINISHES </a:t>
            </a:r>
            <a:br>
              <a:rPr lang="fr-CA" b="0" dirty="0">
                <a:solidFill>
                  <a:schemeClr val="tx1"/>
                </a:solidFill>
              </a:rPr>
            </a:br>
            <a:endParaRPr lang="fr-FR" b="0" dirty="0">
              <a:solidFill>
                <a:schemeClr val="tx1"/>
              </a:solidFill>
            </a:endParaRPr>
          </a:p>
        </p:txBody>
      </p:sp>
      <p:pic>
        <p:nvPicPr>
          <p:cNvPr id="5" name="Picture 2"/>
          <p:cNvPicPr>
            <a:picLocks noGrp="1" noChangeAspect="1" noChangeArrowheads="1"/>
          </p:cNvPicPr>
          <p:nvPr>
            <p:ph idx="1"/>
          </p:nvPr>
        </p:nvPicPr>
        <p:blipFill>
          <a:blip r:embed="rId2" cstate="print">
            <a:lum bright="-42000"/>
          </a:blip>
          <a:srcRect/>
          <a:stretch>
            <a:fillRect/>
          </a:stretch>
        </p:blipFill>
        <p:spPr bwMode="auto">
          <a:xfrm>
            <a:off x="1" y="0"/>
            <a:ext cx="9143999" cy="5143500"/>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94C36AAD-AD3D-4A19-8013-E8DC1E1055EF}"/>
              </a:ext>
            </a:extLst>
          </p:cNvPr>
          <p:cNvSpPr>
            <a:spLocks noGrp="1"/>
          </p:cNvSpPr>
          <p:nvPr>
            <p:ph type="sldNum" sz="quarter" idx="12"/>
          </p:nvPr>
        </p:nvSpPr>
        <p:spPr/>
        <p:txBody>
          <a:bodyPr/>
          <a:lstStyle/>
          <a:p>
            <a:pPr>
              <a:defRPr/>
            </a:pPr>
            <a:fld id="{0461D53A-B13D-45C8-8E30-443A73211BCF}" type="slidenum">
              <a:rPr lang="fr-CA" smtClean="0"/>
              <a:pPr>
                <a:defRPr/>
              </a:pPr>
              <a:t>40</a:t>
            </a:fld>
            <a:endParaRPr lang="fr-CA"/>
          </a:p>
        </p:txBody>
      </p:sp>
    </p:spTree>
  </p:cSld>
  <p:clrMapOvr>
    <a:masterClrMapping/>
  </p:clrMapOvr>
  <p:transition spd="slow">
    <p:strips dir="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2143125" y="205979"/>
            <a:ext cx="6543675" cy="857250"/>
          </a:xfrm>
        </p:spPr>
        <p:txBody>
          <a:bodyPr/>
          <a:lstStyle/>
          <a:p>
            <a:pPr algn="l"/>
            <a:r>
              <a:rPr lang="fr-CA" b="0" dirty="0">
                <a:solidFill>
                  <a:schemeClr val="tx1"/>
                </a:solidFill>
              </a:rPr>
              <a:t>FINISHES </a:t>
            </a:r>
            <a:br>
              <a:rPr lang="fr-CA" b="0" dirty="0">
                <a:solidFill>
                  <a:schemeClr val="tx1"/>
                </a:solidFill>
              </a:rPr>
            </a:br>
            <a:endParaRPr lang="fr-FR" b="0" dirty="0">
              <a:solidFill>
                <a:schemeClr val="tx1"/>
              </a:solidFill>
            </a:endParaRPr>
          </a:p>
        </p:txBody>
      </p:sp>
      <p:pic>
        <p:nvPicPr>
          <p:cNvPr id="21506" name="Picture 2"/>
          <p:cNvPicPr>
            <a:picLocks noGrp="1" noChangeAspect="1" noChangeArrowheads="1"/>
          </p:cNvPicPr>
          <p:nvPr>
            <p:ph idx="1"/>
          </p:nvPr>
        </p:nvPicPr>
        <p:blipFill>
          <a:blip r:embed="rId2" cstate="print">
            <a:lum bright="-42000"/>
          </a:blip>
          <a:srcRect/>
          <a:stretch>
            <a:fillRect/>
          </a:stretch>
        </p:blipFill>
        <p:spPr bwMode="auto">
          <a:xfrm>
            <a:off x="1" y="0"/>
            <a:ext cx="9143999" cy="5143500"/>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BFB5DEA8-6DE1-484D-A548-E4607AB67F3D}"/>
              </a:ext>
            </a:extLst>
          </p:cNvPr>
          <p:cNvSpPr>
            <a:spLocks noGrp="1"/>
          </p:cNvSpPr>
          <p:nvPr>
            <p:ph type="sldNum" sz="quarter" idx="12"/>
          </p:nvPr>
        </p:nvSpPr>
        <p:spPr/>
        <p:txBody>
          <a:bodyPr/>
          <a:lstStyle/>
          <a:p>
            <a:pPr>
              <a:defRPr/>
            </a:pPr>
            <a:fld id="{0461D53A-B13D-45C8-8E30-443A73211BCF}" type="slidenum">
              <a:rPr lang="fr-CA" smtClean="0"/>
              <a:pPr>
                <a:defRPr/>
              </a:pPr>
              <a:t>41</a:t>
            </a:fld>
            <a:endParaRPr lang="fr-CA"/>
          </a:p>
        </p:txBody>
      </p:sp>
    </p:spTree>
  </p:cSld>
  <p:clrMapOvr>
    <a:masterClrMapping/>
  </p:clrMapOvr>
  <p:transition spd="slow">
    <p:strips dir="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2143125" y="205979"/>
            <a:ext cx="6543675" cy="857250"/>
          </a:xfrm>
        </p:spPr>
        <p:txBody>
          <a:bodyPr/>
          <a:lstStyle/>
          <a:p>
            <a:pPr algn="l"/>
            <a:r>
              <a:rPr lang="fr-CA" b="0" dirty="0">
                <a:solidFill>
                  <a:schemeClr val="tx1"/>
                </a:solidFill>
              </a:rPr>
              <a:t>FINISHES </a:t>
            </a:r>
            <a:br>
              <a:rPr lang="fr-CA" b="0" dirty="0">
                <a:solidFill>
                  <a:schemeClr val="tx1"/>
                </a:solidFill>
              </a:rPr>
            </a:br>
            <a:endParaRPr lang="fr-FR" b="0" dirty="0">
              <a:solidFill>
                <a:schemeClr val="tx1"/>
              </a:solidFill>
            </a:endParaRPr>
          </a:p>
        </p:txBody>
      </p:sp>
      <p:pic>
        <p:nvPicPr>
          <p:cNvPr id="34818" name="Picture 2" descr="E:\BMC 1 and beyond\Cost-to-Install-Hardwood-Floors.jpg"/>
          <p:cNvPicPr>
            <a:picLocks noGrp="1" noChangeAspect="1" noChangeArrowheads="1"/>
          </p:cNvPicPr>
          <p:nvPr>
            <p:ph idx="1"/>
          </p:nvPr>
        </p:nvPicPr>
        <p:blipFill>
          <a:blip r:embed="rId2" cstate="print"/>
          <a:srcRect/>
          <a:stretch>
            <a:fillRect/>
          </a:stretch>
        </p:blipFill>
        <p:spPr bwMode="auto">
          <a:xfrm>
            <a:off x="0" y="1"/>
            <a:ext cx="9144000" cy="5143500"/>
          </a:xfrm>
          <a:prstGeom prst="rect">
            <a:avLst/>
          </a:prstGeom>
          <a:noFill/>
        </p:spPr>
      </p:pic>
      <p:sp>
        <p:nvSpPr>
          <p:cNvPr id="2" name="Slide Number Placeholder 1">
            <a:extLst>
              <a:ext uri="{FF2B5EF4-FFF2-40B4-BE49-F238E27FC236}">
                <a16:creationId xmlns:a16="http://schemas.microsoft.com/office/drawing/2014/main" id="{7AE3D0BA-CD0A-41C6-A4CA-D0AC507FD4AA}"/>
              </a:ext>
            </a:extLst>
          </p:cNvPr>
          <p:cNvSpPr>
            <a:spLocks noGrp="1"/>
          </p:cNvSpPr>
          <p:nvPr>
            <p:ph type="sldNum" sz="quarter" idx="12"/>
          </p:nvPr>
        </p:nvSpPr>
        <p:spPr/>
        <p:txBody>
          <a:bodyPr/>
          <a:lstStyle/>
          <a:p>
            <a:pPr>
              <a:defRPr/>
            </a:pPr>
            <a:fld id="{0461D53A-B13D-45C8-8E30-443A73211BCF}" type="slidenum">
              <a:rPr lang="fr-CA" smtClean="0"/>
              <a:pPr>
                <a:defRPr/>
              </a:pPr>
              <a:t>42</a:t>
            </a:fld>
            <a:endParaRPr lang="fr-CA"/>
          </a:p>
        </p:txBody>
      </p:sp>
    </p:spTree>
  </p:cSld>
  <p:clrMapOvr>
    <a:masterClrMapping/>
  </p:clrMapOvr>
  <p:transition spd="slow">
    <p:strips dir="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Espace réservé du contenu 2"/>
          <p:cNvSpPr>
            <a:spLocks noGrp="1"/>
          </p:cNvSpPr>
          <p:nvPr>
            <p:ph idx="1"/>
          </p:nvPr>
        </p:nvSpPr>
        <p:spPr>
          <a:xfrm>
            <a:off x="685800" y="1371601"/>
            <a:ext cx="3581400" cy="3394472"/>
          </a:xfrm>
        </p:spPr>
        <p:txBody>
          <a:bodyPr/>
          <a:lstStyle/>
          <a:p>
            <a:pPr algn="just">
              <a:buFont typeface="Wingdings" pitchFamily="2" charset="2"/>
              <a:buChar char="q"/>
            </a:pPr>
            <a:r>
              <a:rPr lang="en-US" sz="2000" b="0" dirty="0">
                <a:solidFill>
                  <a:schemeClr val="tx1"/>
                </a:solidFill>
              </a:rPr>
              <a:t>Stone panels for flooring, also known as dimension stone, are natural stones that have been selected and fabricated (cut and trimmed) to specific shapes and sizes, with or without mechanical dressing of one or more surfaces</a:t>
            </a:r>
          </a:p>
          <a:p>
            <a:pPr algn="just">
              <a:buFont typeface="Wingdings" pitchFamily="2" charset="2"/>
              <a:buChar char="q"/>
            </a:pPr>
            <a:endParaRPr lang="en-US" sz="2000" b="0" dirty="0">
              <a:solidFill>
                <a:schemeClr val="tx1"/>
              </a:solidFill>
            </a:endParaRPr>
          </a:p>
        </p:txBody>
      </p:sp>
      <p:pic>
        <p:nvPicPr>
          <p:cNvPr id="10242" name="Picture 2"/>
          <p:cNvPicPr>
            <a:picLocks noChangeAspect="1" noChangeArrowheads="1"/>
          </p:cNvPicPr>
          <p:nvPr/>
        </p:nvPicPr>
        <p:blipFill>
          <a:blip r:embed="rId2" cstate="print">
            <a:lum bright="-42000"/>
          </a:blip>
          <a:srcRect/>
          <a:stretch>
            <a:fillRect/>
          </a:stretch>
        </p:blipFill>
        <p:spPr bwMode="auto">
          <a:xfrm>
            <a:off x="4953000" y="971550"/>
            <a:ext cx="3962400" cy="3955362"/>
          </a:xfrm>
          <a:prstGeom prst="rect">
            <a:avLst/>
          </a:prstGeom>
          <a:noFill/>
          <a:ln w="9525">
            <a:noFill/>
            <a:miter lim="800000"/>
            <a:headEnd/>
            <a:tailEnd/>
          </a:ln>
        </p:spPr>
      </p:pic>
      <p:sp>
        <p:nvSpPr>
          <p:cNvPr id="5" name="Titre 1"/>
          <p:cNvSpPr txBox="1">
            <a:spLocks/>
          </p:cNvSpPr>
          <p:nvPr/>
        </p:nvSpPr>
        <p:spPr bwMode="auto">
          <a:xfrm>
            <a:off x="4114800" y="209550"/>
            <a:ext cx="6543675"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z="4400" b="1" dirty="0">
                <a:solidFill>
                  <a:schemeClr val="accent3">
                    <a:lumMod val="50000"/>
                  </a:schemeClr>
                </a:solidFill>
                <a:latin typeface="+mj-lt"/>
                <a:ea typeface="+mj-ea"/>
                <a:cs typeface="+mj-cs"/>
              </a:rPr>
              <a:t>8)STONE TILES</a:t>
            </a:r>
            <a:endParaRPr kumimoji="0" lang="fr-FR" sz="4400" b="1" i="0" u="none" strike="noStrike" kern="1200" cap="none" spc="0" normalizeH="0" baseline="0" noProof="0" dirty="0">
              <a:ln>
                <a:noFill/>
              </a:ln>
              <a:solidFill>
                <a:schemeClr val="accent3">
                  <a:lumMod val="50000"/>
                </a:schemeClr>
              </a:solidFill>
              <a:effectLst/>
              <a:uLnTx/>
              <a:uFillTx/>
              <a:latin typeface="+mj-lt"/>
              <a:ea typeface="+mj-ea"/>
              <a:cs typeface="+mj-cs"/>
            </a:endParaRPr>
          </a:p>
        </p:txBody>
      </p:sp>
      <p:sp>
        <p:nvSpPr>
          <p:cNvPr id="2" name="Slide Number Placeholder 1">
            <a:extLst>
              <a:ext uri="{FF2B5EF4-FFF2-40B4-BE49-F238E27FC236}">
                <a16:creationId xmlns:a16="http://schemas.microsoft.com/office/drawing/2014/main" id="{78A0A21C-5AB8-4FBC-A46D-B280D719F83B}"/>
              </a:ext>
            </a:extLst>
          </p:cNvPr>
          <p:cNvSpPr>
            <a:spLocks noGrp="1"/>
          </p:cNvSpPr>
          <p:nvPr>
            <p:ph type="sldNum" sz="quarter" idx="12"/>
          </p:nvPr>
        </p:nvSpPr>
        <p:spPr/>
        <p:txBody>
          <a:bodyPr/>
          <a:lstStyle/>
          <a:p>
            <a:pPr>
              <a:defRPr/>
            </a:pPr>
            <a:fld id="{0461D53A-B13D-45C8-8E30-443A73211BCF}" type="slidenum">
              <a:rPr lang="fr-CA" smtClean="0"/>
              <a:pPr>
                <a:defRPr/>
              </a:pPr>
              <a:t>43</a:t>
            </a:fld>
            <a:endParaRPr lang="fr-CA"/>
          </a:p>
        </p:txBody>
      </p:sp>
    </p:spTree>
  </p:cSld>
  <p:clrMapOvr>
    <a:masterClrMapping/>
  </p:clrMapOvr>
  <p:transition spd="slow">
    <p:strips dir="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6248400" y="0"/>
            <a:ext cx="6543675" cy="857250"/>
          </a:xfrm>
        </p:spPr>
        <p:txBody>
          <a:bodyPr/>
          <a:lstStyle/>
          <a:p>
            <a:pPr algn="l"/>
            <a:r>
              <a:rPr lang="fr-CA" sz="2800" b="0" dirty="0">
                <a:solidFill>
                  <a:schemeClr val="tx1"/>
                </a:solidFill>
              </a:rPr>
              <a:t>STONE TILES </a:t>
            </a:r>
            <a:r>
              <a:rPr lang="fr-CA" sz="2800" b="0" dirty="0" err="1">
                <a:solidFill>
                  <a:schemeClr val="tx1"/>
                </a:solidFill>
              </a:rPr>
              <a:t>cont</a:t>
            </a:r>
            <a:r>
              <a:rPr lang="fr-CA" sz="2800" b="0" dirty="0">
                <a:solidFill>
                  <a:schemeClr val="tx1"/>
                </a:solidFill>
              </a:rPr>
              <a:t>..</a:t>
            </a:r>
            <a:endParaRPr lang="fr-FR" sz="2800" b="0" dirty="0">
              <a:solidFill>
                <a:schemeClr val="tx1"/>
              </a:solidFill>
            </a:endParaRPr>
          </a:p>
        </p:txBody>
      </p:sp>
      <p:sp>
        <p:nvSpPr>
          <p:cNvPr id="3075" name="Espace réservé du contenu 2"/>
          <p:cNvSpPr>
            <a:spLocks noGrp="1"/>
          </p:cNvSpPr>
          <p:nvPr>
            <p:ph idx="1"/>
          </p:nvPr>
        </p:nvSpPr>
        <p:spPr>
          <a:xfrm>
            <a:off x="381000" y="1028701"/>
            <a:ext cx="8458200" cy="3394472"/>
          </a:xfrm>
        </p:spPr>
        <p:txBody>
          <a:bodyPr/>
          <a:lstStyle/>
          <a:p>
            <a:pPr algn="just">
              <a:buFont typeface="Wingdings" pitchFamily="2" charset="2"/>
              <a:buChar char="q"/>
            </a:pPr>
            <a:r>
              <a:rPr lang="en-US" sz="1800" b="0" dirty="0">
                <a:solidFill>
                  <a:schemeClr val="tx1"/>
                </a:solidFill>
              </a:rPr>
              <a:t>It is important to note that the properties of stone critical for selecting stone for exterior cladding may not be important (or as important) for the stone used in floors. For example, </a:t>
            </a:r>
            <a:r>
              <a:rPr lang="en-US" sz="1800" b="0" dirty="0" err="1">
                <a:solidFill>
                  <a:schemeClr val="tx1"/>
                </a:solidFill>
              </a:rPr>
              <a:t>weatherability</a:t>
            </a:r>
            <a:r>
              <a:rPr lang="en-US" sz="1800" b="0" dirty="0">
                <a:solidFill>
                  <a:schemeClr val="tx1"/>
                </a:solidFill>
              </a:rPr>
              <a:t> and flexural strength of stone (important for exterior cladding) are less important for flooring, where stone’s compressive strength and abrasion resistance are extremely important.</a:t>
            </a:r>
          </a:p>
          <a:p>
            <a:pPr algn="just">
              <a:buFont typeface="Wingdings" pitchFamily="2" charset="2"/>
              <a:buChar char="q"/>
            </a:pPr>
            <a:r>
              <a:rPr lang="en-US" sz="1800" b="0" dirty="0">
                <a:solidFill>
                  <a:schemeClr val="tx1"/>
                </a:solidFill>
              </a:rPr>
              <a:t>Natural stone used for panel flooring include granite, marble, </a:t>
            </a:r>
            <a:r>
              <a:rPr lang="en-US" sz="1800" b="0" dirty="0" err="1">
                <a:solidFill>
                  <a:schemeClr val="tx1"/>
                </a:solidFill>
              </a:rPr>
              <a:t>limestone,slate</a:t>
            </a:r>
            <a:r>
              <a:rPr lang="en-US" sz="1800" b="0" dirty="0">
                <a:solidFill>
                  <a:schemeClr val="tx1"/>
                </a:solidFill>
              </a:rPr>
              <a:t>, and other quartz-based stones such as sandstones, </a:t>
            </a:r>
            <a:r>
              <a:rPr lang="en-US" sz="1800" b="0" dirty="0" err="1">
                <a:solidFill>
                  <a:schemeClr val="tx1"/>
                </a:solidFill>
              </a:rPr>
              <a:t>bluestones,and</a:t>
            </a:r>
            <a:r>
              <a:rPr lang="en-US" sz="1800" b="0" dirty="0">
                <a:solidFill>
                  <a:schemeClr val="tx1"/>
                </a:solidFill>
              </a:rPr>
              <a:t> </a:t>
            </a:r>
            <a:r>
              <a:rPr lang="en-US" sz="1800" b="0" dirty="0" err="1">
                <a:solidFill>
                  <a:schemeClr val="tx1"/>
                </a:solidFill>
              </a:rPr>
              <a:t>quartzities</a:t>
            </a:r>
            <a:r>
              <a:rPr lang="en-US" sz="1800" b="0" dirty="0">
                <a:solidFill>
                  <a:schemeClr val="tx1"/>
                </a:solidFill>
              </a:rPr>
              <a:t>.</a:t>
            </a:r>
          </a:p>
          <a:p>
            <a:pPr algn="just">
              <a:buFont typeface="Wingdings" pitchFamily="2" charset="2"/>
              <a:buChar char="q"/>
            </a:pPr>
            <a:r>
              <a:rPr lang="en-US" sz="1800" b="0" dirty="0">
                <a:solidFill>
                  <a:schemeClr val="tx1"/>
                </a:solidFill>
              </a:rPr>
              <a:t>Stone panels are uniformly fabricated on five faces, with the backs being left </a:t>
            </a:r>
            <a:r>
              <a:rPr lang="en-US" sz="1800" b="0" dirty="0" err="1">
                <a:solidFill>
                  <a:schemeClr val="tx1"/>
                </a:solidFill>
              </a:rPr>
              <a:t>ungauged</a:t>
            </a:r>
            <a:r>
              <a:rPr lang="en-US" sz="1800" b="0" dirty="0">
                <a:solidFill>
                  <a:schemeClr val="tx1"/>
                </a:solidFill>
              </a:rPr>
              <a:t> (cut in a way that does not allow for uniform thicknesses).The panels are actually slabs of stone and usually have large dimensions in one or both directions. Because the panels are not uniformly thick, they must be installed over a thick-set mortar bed.</a:t>
            </a:r>
          </a:p>
        </p:txBody>
      </p:sp>
      <p:sp>
        <p:nvSpPr>
          <p:cNvPr id="2" name="Slide Number Placeholder 1">
            <a:extLst>
              <a:ext uri="{FF2B5EF4-FFF2-40B4-BE49-F238E27FC236}">
                <a16:creationId xmlns:a16="http://schemas.microsoft.com/office/drawing/2014/main" id="{AC457A55-F4A4-4100-9254-90C5BB48AC15}"/>
              </a:ext>
            </a:extLst>
          </p:cNvPr>
          <p:cNvSpPr>
            <a:spLocks noGrp="1"/>
          </p:cNvSpPr>
          <p:nvPr>
            <p:ph type="sldNum" sz="quarter" idx="12"/>
          </p:nvPr>
        </p:nvSpPr>
        <p:spPr/>
        <p:txBody>
          <a:bodyPr/>
          <a:lstStyle/>
          <a:p>
            <a:pPr>
              <a:defRPr/>
            </a:pPr>
            <a:fld id="{0461D53A-B13D-45C8-8E30-443A73211BCF}" type="slidenum">
              <a:rPr lang="fr-CA" smtClean="0"/>
              <a:pPr>
                <a:defRPr/>
              </a:pPr>
              <a:t>44</a:t>
            </a:fld>
            <a:endParaRPr lang="fr-CA"/>
          </a:p>
        </p:txBody>
      </p:sp>
    </p:spTree>
  </p:cSld>
  <p:clrMapOvr>
    <a:masterClrMapping/>
  </p:clrMapOvr>
  <p:transition spd="slow">
    <p:strips dir="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cstate="print"/>
          <a:srcRect/>
          <a:stretch>
            <a:fillRect/>
          </a:stretch>
        </p:blipFill>
        <p:spPr bwMode="auto">
          <a:xfrm>
            <a:off x="0" y="0"/>
            <a:ext cx="5181600" cy="5143500"/>
          </a:xfrm>
          <a:prstGeom prst="rect">
            <a:avLst/>
          </a:prstGeom>
          <a:noFill/>
          <a:ln w="9525">
            <a:noFill/>
            <a:miter lim="800000"/>
            <a:headEnd/>
            <a:tailEnd/>
          </a:ln>
        </p:spPr>
      </p:pic>
      <p:sp>
        <p:nvSpPr>
          <p:cNvPr id="5" name="Rectangle 4"/>
          <p:cNvSpPr/>
          <p:nvPr/>
        </p:nvSpPr>
        <p:spPr>
          <a:xfrm>
            <a:off x="5486400" y="209550"/>
            <a:ext cx="3352800" cy="4801314"/>
          </a:xfrm>
          <a:prstGeom prst="rect">
            <a:avLst/>
          </a:prstGeom>
        </p:spPr>
        <p:txBody>
          <a:bodyPr wrap="square">
            <a:spAutoFit/>
          </a:bodyPr>
          <a:lstStyle/>
          <a:p>
            <a:r>
              <a:rPr lang="en-US" b="1" dirty="0"/>
              <a:t>Austin Hall at Harvard University (1881–1884), designed by Henry Hobson</a:t>
            </a:r>
          </a:p>
          <a:p>
            <a:r>
              <a:rPr lang="en-US" b="1" dirty="0"/>
              <a:t>Richardson, is a virtuoso performance in stone masonry. Notice the intricate carving</a:t>
            </a:r>
          </a:p>
          <a:p>
            <a:r>
              <a:rPr lang="en-US" b="1" dirty="0"/>
              <a:t>of the yellow Ohio sandstone capitals and arch components. The spandrels above the</a:t>
            </a:r>
          </a:p>
          <a:p>
            <a:r>
              <a:rPr lang="en-US" b="1" dirty="0"/>
              <a:t>arches are a mosaic of two colors of Longmeadow sandstone blocks. The depth of the</a:t>
            </a:r>
          </a:p>
          <a:p>
            <a:r>
              <a:rPr lang="en-US" b="1" dirty="0"/>
              <a:t>arches is intentionally exaggerated to impart a feeling of massiveness to the wall at</a:t>
            </a:r>
          </a:p>
          <a:p>
            <a:r>
              <a:rPr lang="en-US" b="1" dirty="0"/>
              <a:t>the entrance to the building. (</a:t>
            </a:r>
            <a:r>
              <a:rPr lang="en-US" b="1" i="1" dirty="0"/>
              <a:t>Photo by Steve Rosenthal )</a:t>
            </a:r>
            <a:endParaRPr lang="en-US" dirty="0"/>
          </a:p>
        </p:txBody>
      </p:sp>
      <p:sp>
        <p:nvSpPr>
          <p:cNvPr id="2" name="Slide Number Placeholder 1">
            <a:extLst>
              <a:ext uri="{FF2B5EF4-FFF2-40B4-BE49-F238E27FC236}">
                <a16:creationId xmlns:a16="http://schemas.microsoft.com/office/drawing/2014/main" id="{78C3ABAC-9EFD-4D9C-AFC2-F06E96B3E483}"/>
              </a:ext>
            </a:extLst>
          </p:cNvPr>
          <p:cNvSpPr>
            <a:spLocks noGrp="1"/>
          </p:cNvSpPr>
          <p:nvPr>
            <p:ph type="sldNum" sz="quarter" idx="12"/>
          </p:nvPr>
        </p:nvSpPr>
        <p:spPr/>
        <p:txBody>
          <a:bodyPr/>
          <a:lstStyle/>
          <a:p>
            <a:pPr>
              <a:defRPr/>
            </a:pPr>
            <a:fld id="{0461D53A-B13D-45C8-8E30-443A73211BCF}" type="slidenum">
              <a:rPr lang="fr-CA" smtClean="0"/>
              <a:pPr>
                <a:defRPr/>
              </a:pPr>
              <a:t>45</a:t>
            </a:fld>
            <a:endParaRPr lang="fr-CA"/>
          </a:p>
        </p:txBody>
      </p:sp>
    </p:spTree>
  </p:cSld>
  <p:clrMapOvr>
    <a:masterClrMapping/>
  </p:clrMapOvr>
  <p:transition spd="slow">
    <p:strips dir="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533401" y="228600"/>
            <a:ext cx="6543675" cy="857250"/>
          </a:xfrm>
        </p:spPr>
        <p:txBody>
          <a:bodyPr/>
          <a:lstStyle/>
          <a:p>
            <a:pPr algn="l"/>
            <a:r>
              <a:rPr lang="fr-CA" b="0" dirty="0">
                <a:solidFill>
                  <a:schemeClr val="tx1"/>
                </a:solidFill>
              </a:rPr>
              <a:t>STONE TILES</a:t>
            </a:r>
            <a:endParaRPr lang="fr-FR" b="0" dirty="0">
              <a:solidFill>
                <a:schemeClr val="tx1"/>
              </a:solidFill>
            </a:endParaRPr>
          </a:p>
        </p:txBody>
      </p:sp>
      <p:sp>
        <p:nvSpPr>
          <p:cNvPr id="3075" name="Espace réservé du contenu 2"/>
          <p:cNvSpPr>
            <a:spLocks noGrp="1"/>
          </p:cNvSpPr>
          <p:nvPr>
            <p:ph idx="1"/>
          </p:nvPr>
        </p:nvSpPr>
        <p:spPr>
          <a:xfrm>
            <a:off x="228600" y="1028701"/>
            <a:ext cx="3886200" cy="3394472"/>
          </a:xfrm>
        </p:spPr>
        <p:txBody>
          <a:bodyPr/>
          <a:lstStyle/>
          <a:p>
            <a:pPr algn="just">
              <a:buNone/>
            </a:pPr>
            <a:r>
              <a:rPr lang="en-US" sz="2000" b="0" dirty="0">
                <a:solidFill>
                  <a:schemeClr val="tx1"/>
                </a:solidFill>
              </a:rPr>
              <a:t>	The tiles or slab may be laid irregular or irregular patterns over </a:t>
            </a:r>
            <a:r>
              <a:rPr lang="en-US" sz="2000" b="0" dirty="0" err="1">
                <a:solidFill>
                  <a:schemeClr val="tx1"/>
                </a:solidFill>
              </a:rPr>
              <a:t>portland</a:t>
            </a:r>
            <a:r>
              <a:rPr lang="en-US" sz="2000" b="0" dirty="0">
                <a:solidFill>
                  <a:schemeClr val="tx1"/>
                </a:solidFill>
              </a:rPr>
              <a:t> cement mortar bed in a manner similar to the installation of ceramic tile flooring. Thin stone flooring may also be applied using the </a:t>
            </a:r>
            <a:r>
              <a:rPr lang="en-US" sz="2000" b="0" dirty="0" err="1">
                <a:solidFill>
                  <a:schemeClr val="tx1"/>
                </a:solidFill>
              </a:rPr>
              <a:t>thinset</a:t>
            </a:r>
            <a:r>
              <a:rPr lang="en-US" sz="2000" b="0" dirty="0">
                <a:solidFill>
                  <a:schemeClr val="tx1"/>
                </a:solidFill>
              </a:rPr>
              <a:t> process</a:t>
            </a:r>
          </a:p>
          <a:p>
            <a:pPr algn="just">
              <a:buFont typeface="Wingdings" pitchFamily="2" charset="2"/>
              <a:buChar char="q"/>
            </a:pPr>
            <a:endParaRPr lang="en-US" sz="2000" b="0" dirty="0">
              <a:solidFill>
                <a:schemeClr val="tx1"/>
              </a:solidFill>
            </a:endParaRPr>
          </a:p>
        </p:txBody>
      </p:sp>
      <p:pic>
        <p:nvPicPr>
          <p:cNvPr id="29698" name="Picture 2" descr="E:\BMC 1 and beyond\IMG_9519.JPG"/>
          <p:cNvPicPr>
            <a:picLocks noChangeAspect="1" noChangeArrowheads="1"/>
          </p:cNvPicPr>
          <p:nvPr/>
        </p:nvPicPr>
        <p:blipFill>
          <a:blip r:embed="rId2" cstate="print"/>
          <a:srcRect/>
          <a:stretch>
            <a:fillRect/>
          </a:stretch>
        </p:blipFill>
        <p:spPr bwMode="auto">
          <a:xfrm>
            <a:off x="4570572" y="0"/>
            <a:ext cx="4573429" cy="5143500"/>
          </a:xfrm>
          <a:prstGeom prst="rect">
            <a:avLst/>
          </a:prstGeom>
          <a:noFill/>
        </p:spPr>
      </p:pic>
      <p:sp>
        <p:nvSpPr>
          <p:cNvPr id="2" name="Slide Number Placeholder 1">
            <a:extLst>
              <a:ext uri="{FF2B5EF4-FFF2-40B4-BE49-F238E27FC236}">
                <a16:creationId xmlns:a16="http://schemas.microsoft.com/office/drawing/2014/main" id="{8EE82CB8-5F05-4945-8B88-155A9081BBF1}"/>
              </a:ext>
            </a:extLst>
          </p:cNvPr>
          <p:cNvSpPr>
            <a:spLocks noGrp="1"/>
          </p:cNvSpPr>
          <p:nvPr>
            <p:ph type="sldNum" sz="quarter" idx="12"/>
          </p:nvPr>
        </p:nvSpPr>
        <p:spPr/>
        <p:txBody>
          <a:bodyPr/>
          <a:lstStyle/>
          <a:p>
            <a:pPr>
              <a:defRPr/>
            </a:pPr>
            <a:fld id="{0461D53A-B13D-45C8-8E30-443A73211BCF}" type="slidenum">
              <a:rPr lang="fr-CA" smtClean="0"/>
              <a:pPr>
                <a:defRPr/>
              </a:pPr>
              <a:t>46</a:t>
            </a:fld>
            <a:endParaRPr lang="fr-CA"/>
          </a:p>
        </p:txBody>
      </p:sp>
    </p:spTree>
  </p:cSld>
  <p:clrMapOvr>
    <a:masterClrMapping/>
  </p:clrMapOvr>
  <p:transition spd="slow">
    <p:strips dir="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1219200" y="4095750"/>
            <a:ext cx="3657600" cy="857250"/>
          </a:xfrm>
        </p:spPr>
        <p:txBody>
          <a:bodyPr/>
          <a:lstStyle/>
          <a:p>
            <a:pPr algn="l"/>
            <a:r>
              <a:rPr lang="fr-FR" sz="2000" b="0" dirty="0">
                <a:solidFill>
                  <a:schemeClr val="tx1"/>
                </a:solidFill>
              </a:rPr>
              <a:t>PINK MARBLE WALL</a:t>
            </a:r>
          </a:p>
        </p:txBody>
      </p:sp>
      <p:pic>
        <p:nvPicPr>
          <p:cNvPr id="26626" name="Picture 2" descr="E:\BMC 1 and beyond\Getty-Villa-Inlaid-Marble-Floor-Alice-Joyce-photo.jpg"/>
          <p:cNvPicPr>
            <a:picLocks noGrp="1" noChangeAspect="1" noChangeArrowheads="1"/>
          </p:cNvPicPr>
          <p:nvPr>
            <p:ph idx="1"/>
          </p:nvPr>
        </p:nvPicPr>
        <p:blipFill>
          <a:blip r:embed="rId2" cstate="print"/>
          <a:srcRect/>
          <a:stretch>
            <a:fillRect/>
          </a:stretch>
        </p:blipFill>
        <p:spPr bwMode="auto">
          <a:xfrm>
            <a:off x="228600" y="361950"/>
            <a:ext cx="4427010" cy="2509069"/>
          </a:xfrm>
          <a:prstGeom prst="rect">
            <a:avLst/>
          </a:prstGeom>
          <a:noFill/>
        </p:spPr>
      </p:pic>
      <p:pic>
        <p:nvPicPr>
          <p:cNvPr id="5" name="Picture 2" descr="E:\BMC 1 and beyond\pink_marble_7.jpg"/>
          <p:cNvPicPr>
            <a:picLocks noChangeAspect="1" noChangeArrowheads="1"/>
          </p:cNvPicPr>
          <p:nvPr/>
        </p:nvPicPr>
        <p:blipFill>
          <a:blip r:embed="rId3" cstate="print"/>
          <a:srcRect/>
          <a:stretch>
            <a:fillRect/>
          </a:stretch>
        </p:blipFill>
        <p:spPr bwMode="auto">
          <a:xfrm>
            <a:off x="3657600" y="1962150"/>
            <a:ext cx="5181600" cy="2914650"/>
          </a:xfrm>
          <a:prstGeom prst="rect">
            <a:avLst/>
          </a:prstGeom>
          <a:noFill/>
          <a:ln w="9525">
            <a:noFill/>
            <a:miter lim="800000"/>
            <a:headEnd/>
            <a:tailEnd/>
          </a:ln>
        </p:spPr>
      </p:pic>
      <p:sp>
        <p:nvSpPr>
          <p:cNvPr id="6" name="Titre 1"/>
          <p:cNvSpPr txBox="1">
            <a:spLocks/>
          </p:cNvSpPr>
          <p:nvPr/>
        </p:nvSpPr>
        <p:spPr bwMode="auto">
          <a:xfrm>
            <a:off x="4800600" y="361950"/>
            <a:ext cx="3657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sz="2000" dirty="0">
                <a:latin typeface="+mj-lt"/>
                <a:ea typeface="+mj-ea"/>
                <a:cs typeface="+mj-cs"/>
              </a:rPr>
              <a:t>FLOOR WITH DIFFERENT TYPES OF MARBLES</a:t>
            </a:r>
            <a:endParaRPr kumimoji="0" lang="fr-FR" sz="2000" b="0" i="0" u="none" strike="noStrike" kern="1200" cap="none" spc="0" normalizeH="0" baseline="0" noProof="0" dirty="0">
              <a:ln>
                <a:noFill/>
              </a:ln>
              <a:solidFill>
                <a:schemeClr val="tx1"/>
              </a:solidFill>
              <a:effectLst/>
              <a:uLnTx/>
              <a:uFillTx/>
              <a:latin typeface="+mj-lt"/>
              <a:ea typeface="+mj-ea"/>
              <a:cs typeface="+mj-cs"/>
            </a:endParaRPr>
          </a:p>
        </p:txBody>
      </p:sp>
      <p:sp>
        <p:nvSpPr>
          <p:cNvPr id="2" name="Slide Number Placeholder 1">
            <a:extLst>
              <a:ext uri="{FF2B5EF4-FFF2-40B4-BE49-F238E27FC236}">
                <a16:creationId xmlns:a16="http://schemas.microsoft.com/office/drawing/2014/main" id="{4A89622D-2C96-46A6-A941-B6B8E95B5424}"/>
              </a:ext>
            </a:extLst>
          </p:cNvPr>
          <p:cNvSpPr>
            <a:spLocks noGrp="1"/>
          </p:cNvSpPr>
          <p:nvPr>
            <p:ph type="sldNum" sz="quarter" idx="12"/>
          </p:nvPr>
        </p:nvSpPr>
        <p:spPr/>
        <p:txBody>
          <a:bodyPr/>
          <a:lstStyle/>
          <a:p>
            <a:pPr>
              <a:defRPr/>
            </a:pPr>
            <a:fld id="{0461D53A-B13D-45C8-8E30-443A73211BCF}" type="slidenum">
              <a:rPr lang="fr-CA" smtClean="0"/>
              <a:pPr>
                <a:defRPr/>
              </a:pPr>
              <a:t>47</a:t>
            </a:fld>
            <a:endParaRPr lang="fr-CA"/>
          </a:p>
        </p:txBody>
      </p:sp>
    </p:spTree>
  </p:cSld>
  <p:clrMapOvr>
    <a:masterClrMapping/>
  </p:clrMapOvr>
  <p:transition spd="slow">
    <p:strips dir="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2143125" y="205979"/>
            <a:ext cx="6543675" cy="857250"/>
          </a:xfrm>
        </p:spPr>
        <p:txBody>
          <a:bodyPr/>
          <a:lstStyle/>
          <a:p>
            <a:pPr algn="l"/>
            <a:r>
              <a:rPr lang="fr-CA" b="0" dirty="0">
                <a:solidFill>
                  <a:schemeClr val="tx1"/>
                </a:solidFill>
              </a:rPr>
              <a:t>FINISHES </a:t>
            </a:r>
            <a:br>
              <a:rPr lang="fr-CA" b="0" dirty="0">
                <a:solidFill>
                  <a:schemeClr val="tx1"/>
                </a:solidFill>
              </a:rPr>
            </a:br>
            <a:endParaRPr lang="fr-FR" b="0" dirty="0">
              <a:solidFill>
                <a:schemeClr val="tx1"/>
              </a:solidFill>
            </a:endParaRPr>
          </a:p>
        </p:txBody>
      </p:sp>
      <p:sp>
        <p:nvSpPr>
          <p:cNvPr id="3075" name="Espace réservé du contenu 2"/>
          <p:cNvSpPr>
            <a:spLocks noGrp="1"/>
          </p:cNvSpPr>
          <p:nvPr>
            <p:ph idx="1"/>
          </p:nvPr>
        </p:nvSpPr>
        <p:spPr>
          <a:xfrm>
            <a:off x="990600" y="1028701"/>
            <a:ext cx="7848600" cy="3394472"/>
          </a:xfrm>
        </p:spPr>
        <p:txBody>
          <a:bodyPr/>
          <a:lstStyle/>
          <a:p>
            <a:endParaRPr lang="en-US" sz="2000" dirty="0">
              <a:solidFill>
                <a:srgbClr val="80A331"/>
              </a:solidFill>
            </a:endParaRPr>
          </a:p>
        </p:txBody>
      </p:sp>
      <p:pic>
        <p:nvPicPr>
          <p:cNvPr id="30722" name="Picture 2" descr="E:\BMC 1 and beyond\Granite-Finishes.jpg"/>
          <p:cNvPicPr>
            <a:picLocks noChangeAspect="1" noChangeArrowheads="1"/>
          </p:cNvPicPr>
          <p:nvPr/>
        </p:nvPicPr>
        <p:blipFill>
          <a:blip r:embed="rId2" cstate="print"/>
          <a:srcRect/>
          <a:stretch>
            <a:fillRect/>
          </a:stretch>
        </p:blipFill>
        <p:spPr bwMode="auto">
          <a:xfrm>
            <a:off x="304800" y="142875"/>
            <a:ext cx="8610600" cy="5000625"/>
          </a:xfrm>
          <a:prstGeom prst="rect">
            <a:avLst/>
          </a:prstGeom>
          <a:noFill/>
        </p:spPr>
      </p:pic>
      <p:sp>
        <p:nvSpPr>
          <p:cNvPr id="2" name="Slide Number Placeholder 1">
            <a:extLst>
              <a:ext uri="{FF2B5EF4-FFF2-40B4-BE49-F238E27FC236}">
                <a16:creationId xmlns:a16="http://schemas.microsoft.com/office/drawing/2014/main" id="{1448321C-A6CC-41F0-A9DD-39BEA34B21FA}"/>
              </a:ext>
            </a:extLst>
          </p:cNvPr>
          <p:cNvSpPr>
            <a:spLocks noGrp="1"/>
          </p:cNvSpPr>
          <p:nvPr>
            <p:ph type="sldNum" sz="quarter" idx="12"/>
          </p:nvPr>
        </p:nvSpPr>
        <p:spPr/>
        <p:txBody>
          <a:bodyPr/>
          <a:lstStyle/>
          <a:p>
            <a:pPr>
              <a:defRPr/>
            </a:pPr>
            <a:fld id="{0461D53A-B13D-45C8-8E30-443A73211BCF}" type="slidenum">
              <a:rPr lang="fr-CA" smtClean="0"/>
              <a:pPr>
                <a:defRPr/>
              </a:pPr>
              <a:t>48</a:t>
            </a:fld>
            <a:endParaRPr lang="fr-CA"/>
          </a:p>
        </p:txBody>
      </p:sp>
    </p:spTree>
  </p:cSld>
  <p:clrMapOvr>
    <a:masterClrMapping/>
  </p:clrMapOvr>
  <p:transition spd="slow">
    <p:strips dir="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just"/>
            <a:r>
              <a:rPr lang="en-US" sz="2400" b="0" dirty="0">
                <a:solidFill>
                  <a:schemeClr val="tx1"/>
                </a:solidFill>
              </a:rPr>
              <a:t>The most </a:t>
            </a:r>
            <a:r>
              <a:rPr lang="en-US" sz="2400" b="0" dirty="0" err="1">
                <a:solidFill>
                  <a:schemeClr val="tx1"/>
                </a:solidFill>
              </a:rPr>
              <a:t>tactily</a:t>
            </a:r>
            <a:r>
              <a:rPr lang="en-US" sz="2400" b="0" dirty="0">
                <a:solidFill>
                  <a:schemeClr val="tx1"/>
                </a:solidFill>
              </a:rPr>
              <a:t> comforting floor covering is carpet. With a centuries-long history of exquisite rugs and carpets, carpet continues to be the covering of choice due to its softness, contribution to quietness, and emotional feeling of comfort. Carpet is also used extensively for rooms where a quiet environment is necessary or desired.</a:t>
            </a:r>
          </a:p>
          <a:p>
            <a:pPr algn="just"/>
            <a:r>
              <a:rPr lang="en-US" sz="2400" b="0" dirty="0">
                <a:solidFill>
                  <a:schemeClr val="tx1"/>
                </a:solidFill>
              </a:rPr>
              <a:t>Fibers, the basic component of carpet, are either natural or synthetic. The most common fibers are made of </a:t>
            </a:r>
            <a:r>
              <a:rPr lang="en-US" sz="2400" b="0" i="1" dirty="0">
                <a:solidFill>
                  <a:schemeClr val="tx1"/>
                </a:solidFill>
              </a:rPr>
              <a:t>Nylon, Polypropylene or  Wool</a:t>
            </a:r>
            <a:endParaRPr lang="en-US" sz="2400" b="0" dirty="0">
              <a:solidFill>
                <a:schemeClr val="tx1"/>
              </a:solidFill>
            </a:endParaRPr>
          </a:p>
        </p:txBody>
      </p:sp>
      <p:sp>
        <p:nvSpPr>
          <p:cNvPr id="4" name="Titre 1"/>
          <p:cNvSpPr txBox="1">
            <a:spLocks/>
          </p:cNvSpPr>
          <p:nvPr/>
        </p:nvSpPr>
        <p:spPr bwMode="auto">
          <a:xfrm>
            <a:off x="4953000" y="285750"/>
            <a:ext cx="6543675"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z="4400" b="1" dirty="0">
                <a:solidFill>
                  <a:schemeClr val="accent3">
                    <a:lumMod val="50000"/>
                  </a:schemeClr>
                </a:solidFill>
                <a:latin typeface="+mj-lt"/>
                <a:ea typeface="+mj-ea"/>
                <a:cs typeface="+mj-cs"/>
              </a:rPr>
              <a:t>9)CARPETING</a:t>
            </a:r>
            <a:endParaRPr kumimoji="0" lang="fr-FR" sz="4400" b="1" i="0" u="none" strike="noStrike" kern="1200" cap="none" spc="0" normalizeH="0" baseline="0" noProof="0" dirty="0">
              <a:ln>
                <a:noFill/>
              </a:ln>
              <a:solidFill>
                <a:schemeClr val="accent3">
                  <a:lumMod val="50000"/>
                </a:schemeClr>
              </a:solidFill>
              <a:effectLst/>
              <a:uLnTx/>
              <a:uFillTx/>
              <a:latin typeface="+mj-lt"/>
              <a:ea typeface="+mj-ea"/>
              <a:cs typeface="+mj-cs"/>
            </a:endParaRPr>
          </a:p>
        </p:txBody>
      </p:sp>
      <p:sp>
        <p:nvSpPr>
          <p:cNvPr id="2" name="Slide Number Placeholder 1">
            <a:extLst>
              <a:ext uri="{FF2B5EF4-FFF2-40B4-BE49-F238E27FC236}">
                <a16:creationId xmlns:a16="http://schemas.microsoft.com/office/drawing/2014/main" id="{681B18CB-5585-409C-956F-496C166D59E8}"/>
              </a:ext>
            </a:extLst>
          </p:cNvPr>
          <p:cNvSpPr>
            <a:spLocks noGrp="1"/>
          </p:cNvSpPr>
          <p:nvPr>
            <p:ph type="sldNum" sz="quarter" idx="12"/>
          </p:nvPr>
        </p:nvSpPr>
        <p:spPr/>
        <p:txBody>
          <a:bodyPr/>
          <a:lstStyle/>
          <a:p>
            <a:pPr>
              <a:defRPr/>
            </a:pPr>
            <a:fld id="{0461D53A-B13D-45C8-8E30-443A73211BCF}" type="slidenum">
              <a:rPr lang="fr-CA" smtClean="0"/>
              <a:pPr>
                <a:defRPr/>
              </a:pPr>
              <a:t>49</a:t>
            </a:fld>
            <a:endParaRPr lang="fr-CA"/>
          </a:p>
        </p:txBody>
      </p:sp>
    </p:spTree>
  </p:cSld>
  <p:clrMapOvr>
    <a:masterClrMapping/>
  </p:clrMapOvr>
  <p:transition spd="slow">
    <p:strips dir="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1"/>
          <p:cNvSpPr>
            <a:spLocks noGrp="1"/>
          </p:cNvSpPr>
          <p:nvPr>
            <p:ph type="title"/>
          </p:nvPr>
        </p:nvSpPr>
        <p:spPr>
          <a:xfrm>
            <a:off x="914400" y="285751"/>
            <a:ext cx="7758112" cy="688181"/>
          </a:xfrm>
        </p:spPr>
        <p:txBody>
          <a:bodyPr/>
          <a:lstStyle/>
          <a:p>
            <a:pPr algn="l"/>
            <a:r>
              <a:rPr lang="en-US" b="0" dirty="0">
                <a:solidFill>
                  <a:schemeClr val="tx1"/>
                </a:solidFill>
              </a:rPr>
              <a:t>ROOF FINISHING</a:t>
            </a:r>
            <a:endParaRPr lang="fr-FR" b="0" dirty="0">
              <a:solidFill>
                <a:schemeClr val="tx1"/>
              </a:solidFill>
            </a:endParaRPr>
          </a:p>
        </p:txBody>
      </p:sp>
      <p:sp>
        <p:nvSpPr>
          <p:cNvPr id="4099" name="Espace réservé du contenu 2"/>
          <p:cNvSpPr>
            <a:spLocks noGrp="1"/>
          </p:cNvSpPr>
          <p:nvPr>
            <p:ph idx="1"/>
          </p:nvPr>
        </p:nvSpPr>
        <p:spPr>
          <a:xfrm>
            <a:off x="457200" y="1028700"/>
            <a:ext cx="8229600" cy="3000375"/>
          </a:xfrm>
        </p:spPr>
        <p:txBody>
          <a:bodyPr/>
          <a:lstStyle/>
          <a:p>
            <a:r>
              <a:rPr lang="en-US" sz="2400" b="0" dirty="0">
                <a:solidFill>
                  <a:schemeClr val="tx1"/>
                </a:solidFill>
              </a:rPr>
              <a:t>Factors influence the selection of roof finishing depends on</a:t>
            </a:r>
          </a:p>
          <a:p>
            <a:pPr>
              <a:buFont typeface="Wingdings" pitchFamily="2" charset="2"/>
              <a:buNone/>
            </a:pPr>
            <a:r>
              <a:rPr lang="en-US" sz="2400" b="0" dirty="0">
                <a:solidFill>
                  <a:schemeClr val="tx1"/>
                </a:solidFill>
              </a:rPr>
              <a:t>   a) strong or not</a:t>
            </a:r>
          </a:p>
          <a:p>
            <a:pPr>
              <a:buFont typeface="Wingdings" pitchFamily="2" charset="2"/>
              <a:buNone/>
            </a:pPr>
            <a:r>
              <a:rPr lang="en-US" sz="2400" b="0" dirty="0">
                <a:solidFill>
                  <a:schemeClr val="tx1"/>
                </a:solidFill>
              </a:rPr>
              <a:t>   b) load of the roof</a:t>
            </a:r>
          </a:p>
          <a:p>
            <a:pPr>
              <a:buFont typeface="Wingdings" pitchFamily="2" charset="2"/>
              <a:buNone/>
            </a:pPr>
            <a:r>
              <a:rPr lang="en-US" sz="2400" b="0" dirty="0">
                <a:solidFill>
                  <a:schemeClr val="tx1"/>
                </a:solidFill>
              </a:rPr>
              <a:t>   c) Able to inverse light</a:t>
            </a:r>
          </a:p>
          <a:p>
            <a:pPr>
              <a:buFont typeface="Wingdings" pitchFamily="2" charset="2"/>
              <a:buNone/>
            </a:pPr>
            <a:r>
              <a:rPr lang="en-US" sz="2400" b="0" dirty="0">
                <a:solidFill>
                  <a:schemeClr val="tx1"/>
                </a:solidFill>
              </a:rPr>
              <a:t>   d) Beautiful / attractive</a:t>
            </a:r>
          </a:p>
          <a:p>
            <a:pPr>
              <a:buFont typeface="Wingdings" pitchFamily="2" charset="2"/>
              <a:buNone/>
            </a:pPr>
            <a:r>
              <a:rPr lang="en-US" sz="2400" b="0" dirty="0">
                <a:solidFill>
                  <a:schemeClr val="tx1"/>
                </a:solidFill>
              </a:rPr>
              <a:t>   e) Cost ( cheap &amp; big )</a:t>
            </a:r>
          </a:p>
          <a:p>
            <a:endParaRPr lang="fr-FR" sz="2400" b="0" dirty="0">
              <a:solidFill>
                <a:schemeClr val="tx1"/>
              </a:solidFill>
            </a:endParaRPr>
          </a:p>
        </p:txBody>
      </p:sp>
      <p:sp>
        <p:nvSpPr>
          <p:cNvPr id="2" name="Slide Number Placeholder 1">
            <a:extLst>
              <a:ext uri="{FF2B5EF4-FFF2-40B4-BE49-F238E27FC236}">
                <a16:creationId xmlns:a16="http://schemas.microsoft.com/office/drawing/2014/main" id="{B83F9C30-AA88-4970-8F55-49EFD7749355}"/>
              </a:ext>
            </a:extLst>
          </p:cNvPr>
          <p:cNvSpPr>
            <a:spLocks noGrp="1"/>
          </p:cNvSpPr>
          <p:nvPr>
            <p:ph type="sldNum" sz="quarter" idx="12"/>
          </p:nvPr>
        </p:nvSpPr>
        <p:spPr/>
        <p:txBody>
          <a:bodyPr/>
          <a:lstStyle/>
          <a:p>
            <a:pPr>
              <a:defRPr/>
            </a:pPr>
            <a:fld id="{0461D53A-B13D-45C8-8E30-443A73211BCF}" type="slidenum">
              <a:rPr lang="fr-CA" smtClean="0"/>
              <a:pPr>
                <a:defRPr/>
              </a:pPr>
              <a:t>5</a:t>
            </a:fld>
            <a:endParaRPr lang="fr-CA"/>
          </a:p>
        </p:txBody>
      </p:sp>
    </p:spTree>
  </p:cSld>
  <p:clrMapOvr>
    <a:masterClrMapping/>
  </p:clrMapOvr>
  <p:transition spd="slow">
    <p:strips dir="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200150"/>
            <a:ext cx="7620000" cy="3943349"/>
          </a:xfrm>
        </p:spPr>
        <p:txBody>
          <a:bodyPr/>
          <a:lstStyle/>
          <a:p>
            <a:pPr lvl="0" algn="just">
              <a:buBlip>
                <a:blip r:embed="rId2"/>
              </a:buBlip>
              <a:defRPr/>
            </a:pPr>
            <a:r>
              <a:rPr lang="en-US" sz="2000" b="0" dirty="0">
                <a:solidFill>
                  <a:schemeClr val="tx1"/>
                </a:solidFill>
              </a:rPr>
              <a:t>Carpeting provides floors with both visual and textural softness, resilience , and warmth in a wide range of </a:t>
            </a:r>
            <a:r>
              <a:rPr lang="en-US" sz="2000" b="0" dirty="0" err="1">
                <a:solidFill>
                  <a:schemeClr val="tx1"/>
                </a:solidFill>
              </a:rPr>
              <a:t>colours</a:t>
            </a:r>
            <a:r>
              <a:rPr lang="en-US" sz="2000" b="0" dirty="0">
                <a:solidFill>
                  <a:schemeClr val="tx1"/>
                </a:solidFill>
              </a:rPr>
              <a:t> and patterns. These qualities in turn , enable carpeting to absorb sound, reduce impact noise, and provide a comfortable and safe surface to walk on. As a group , carpeting is fairly easy to maintain.</a:t>
            </a:r>
          </a:p>
          <a:p>
            <a:pPr lvl="0" algn="just">
              <a:buBlip>
                <a:blip r:embed="rId2"/>
              </a:buBlip>
              <a:defRPr/>
            </a:pPr>
            <a:r>
              <a:rPr lang="en-US" sz="2000" b="0" dirty="0">
                <a:solidFill>
                  <a:schemeClr val="tx1"/>
                </a:solidFill>
              </a:rPr>
              <a:t>Carpeting is normally installed wall to  wall ,covering the entire floor of a room. It can be laid directly over a subfloor and underlayment pad, obviating the need for a finish floor. It can also be laid over an existing floor</a:t>
            </a:r>
          </a:p>
        </p:txBody>
      </p:sp>
      <p:sp>
        <p:nvSpPr>
          <p:cNvPr id="5" name="Titre 1"/>
          <p:cNvSpPr txBox="1">
            <a:spLocks/>
          </p:cNvSpPr>
          <p:nvPr/>
        </p:nvSpPr>
        <p:spPr bwMode="auto">
          <a:xfrm>
            <a:off x="5872162" y="209550"/>
            <a:ext cx="6543675"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z="2400" b="1" dirty="0">
                <a:solidFill>
                  <a:schemeClr val="accent3">
                    <a:lumMod val="50000"/>
                  </a:schemeClr>
                </a:solidFill>
                <a:latin typeface="+mj-lt"/>
                <a:ea typeface="+mj-ea"/>
                <a:cs typeface="+mj-cs"/>
              </a:rPr>
              <a:t>CARPETING cont..</a:t>
            </a:r>
            <a:endParaRPr kumimoji="0" lang="fr-FR" sz="2400" b="1" i="0" u="none" strike="noStrike" kern="1200" cap="none" spc="0" normalizeH="0" baseline="0" noProof="0" dirty="0">
              <a:ln>
                <a:noFill/>
              </a:ln>
              <a:solidFill>
                <a:schemeClr val="accent3">
                  <a:lumMod val="50000"/>
                </a:schemeClr>
              </a:solidFill>
              <a:effectLst/>
              <a:uLnTx/>
              <a:uFillTx/>
              <a:latin typeface="+mj-lt"/>
              <a:ea typeface="+mj-ea"/>
              <a:cs typeface="+mj-cs"/>
            </a:endParaRPr>
          </a:p>
        </p:txBody>
      </p:sp>
      <p:sp>
        <p:nvSpPr>
          <p:cNvPr id="2" name="Slide Number Placeholder 1">
            <a:extLst>
              <a:ext uri="{FF2B5EF4-FFF2-40B4-BE49-F238E27FC236}">
                <a16:creationId xmlns:a16="http://schemas.microsoft.com/office/drawing/2014/main" id="{A6FB350A-E13C-47CB-B242-792A2A1C3D2A}"/>
              </a:ext>
            </a:extLst>
          </p:cNvPr>
          <p:cNvSpPr>
            <a:spLocks noGrp="1"/>
          </p:cNvSpPr>
          <p:nvPr>
            <p:ph type="sldNum" sz="quarter" idx="12"/>
          </p:nvPr>
        </p:nvSpPr>
        <p:spPr/>
        <p:txBody>
          <a:bodyPr/>
          <a:lstStyle/>
          <a:p>
            <a:pPr>
              <a:defRPr/>
            </a:pPr>
            <a:fld id="{0461D53A-B13D-45C8-8E30-443A73211BCF}" type="slidenum">
              <a:rPr lang="fr-CA" smtClean="0"/>
              <a:pPr>
                <a:defRPr/>
              </a:pPr>
              <a:t>50</a:t>
            </a:fld>
            <a:endParaRPr lang="fr-CA"/>
          </a:p>
        </p:txBody>
      </p:sp>
    </p:spTree>
  </p:cSld>
  <p:clrMapOvr>
    <a:masterClrMapping/>
  </p:clrMapOvr>
  <p:transition spd="slow">
    <p:strips dir="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3200400" cy="857250"/>
          </a:xfrm>
        </p:spPr>
        <p:txBody>
          <a:bodyPr/>
          <a:lstStyle/>
          <a:p>
            <a:r>
              <a:rPr lang="en-US" sz="2400" b="0" dirty="0">
                <a:solidFill>
                  <a:schemeClr val="tx1"/>
                </a:solidFill>
              </a:rPr>
              <a:t>CARPET CONSTRUCTION TYPES</a:t>
            </a:r>
          </a:p>
        </p:txBody>
      </p:sp>
      <p:pic>
        <p:nvPicPr>
          <p:cNvPr id="8194" name="Picture 2"/>
          <p:cNvPicPr>
            <a:picLocks noGrp="1" noChangeAspect="1" noChangeArrowheads="1"/>
          </p:cNvPicPr>
          <p:nvPr>
            <p:ph idx="1"/>
          </p:nvPr>
        </p:nvPicPr>
        <p:blipFill>
          <a:blip r:embed="rId2" cstate="print"/>
          <a:srcRect/>
          <a:stretch>
            <a:fillRect/>
          </a:stretch>
        </p:blipFill>
        <p:spPr bwMode="auto">
          <a:xfrm>
            <a:off x="990600" y="1200150"/>
            <a:ext cx="2112252" cy="3394075"/>
          </a:xfrm>
          <a:prstGeom prst="rect">
            <a:avLst/>
          </a:prstGeom>
          <a:noFill/>
          <a:ln w="9525">
            <a:noFill/>
            <a:miter lim="800000"/>
            <a:headEnd/>
            <a:tailEnd/>
          </a:ln>
        </p:spPr>
      </p:pic>
      <p:sp>
        <p:nvSpPr>
          <p:cNvPr id="5" name="Title 1"/>
          <p:cNvSpPr txBox="1">
            <a:spLocks/>
          </p:cNvSpPr>
          <p:nvPr/>
        </p:nvSpPr>
        <p:spPr bwMode="auto">
          <a:xfrm>
            <a:off x="4267200" y="285750"/>
            <a:ext cx="39624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a:r>
              <a:rPr lang="en-US" sz="2400" b="1" dirty="0"/>
              <a:t>CARPET FACE CONSTRUCTIONS</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pic>
        <p:nvPicPr>
          <p:cNvPr id="8195" name="Picture 3"/>
          <p:cNvPicPr>
            <a:picLocks noChangeAspect="1" noChangeArrowheads="1"/>
          </p:cNvPicPr>
          <p:nvPr/>
        </p:nvPicPr>
        <p:blipFill>
          <a:blip r:embed="rId3" cstate="print"/>
          <a:srcRect/>
          <a:stretch>
            <a:fillRect/>
          </a:stretch>
        </p:blipFill>
        <p:spPr bwMode="auto">
          <a:xfrm>
            <a:off x="5181600" y="1123950"/>
            <a:ext cx="1828800" cy="3689968"/>
          </a:xfrm>
          <a:prstGeom prst="rect">
            <a:avLst/>
          </a:prstGeom>
          <a:noFill/>
          <a:ln w="9525">
            <a:noFill/>
            <a:miter lim="800000"/>
            <a:headEnd/>
            <a:tailEnd/>
          </a:ln>
        </p:spPr>
      </p:pic>
      <p:sp>
        <p:nvSpPr>
          <p:cNvPr id="6" name="Titre 1"/>
          <p:cNvSpPr txBox="1">
            <a:spLocks/>
          </p:cNvSpPr>
          <p:nvPr/>
        </p:nvSpPr>
        <p:spPr bwMode="auto">
          <a:xfrm>
            <a:off x="6934200" y="4286250"/>
            <a:ext cx="6543675"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z="2400" b="1" dirty="0">
                <a:solidFill>
                  <a:schemeClr val="accent3">
                    <a:lumMod val="50000"/>
                  </a:schemeClr>
                </a:solidFill>
                <a:latin typeface="+mj-lt"/>
                <a:ea typeface="+mj-ea"/>
                <a:cs typeface="+mj-cs"/>
              </a:rPr>
              <a:t>CARPETING cont..</a:t>
            </a:r>
            <a:endParaRPr kumimoji="0" lang="fr-FR" sz="2400" b="1" i="0" u="none" strike="noStrike" kern="1200" cap="none" spc="0" normalizeH="0" baseline="0" noProof="0" dirty="0">
              <a:ln>
                <a:noFill/>
              </a:ln>
              <a:solidFill>
                <a:schemeClr val="accent3">
                  <a:lumMod val="50000"/>
                </a:schemeClr>
              </a:solidFill>
              <a:effectLst/>
              <a:uLnTx/>
              <a:uFillTx/>
              <a:latin typeface="+mj-lt"/>
              <a:ea typeface="+mj-ea"/>
              <a:cs typeface="+mj-cs"/>
            </a:endParaRPr>
          </a:p>
        </p:txBody>
      </p:sp>
      <p:sp>
        <p:nvSpPr>
          <p:cNvPr id="3" name="Slide Number Placeholder 2">
            <a:extLst>
              <a:ext uri="{FF2B5EF4-FFF2-40B4-BE49-F238E27FC236}">
                <a16:creationId xmlns:a16="http://schemas.microsoft.com/office/drawing/2014/main" id="{202F76D9-00F0-484B-A8B8-814FCA1CDE14}"/>
              </a:ext>
            </a:extLst>
          </p:cNvPr>
          <p:cNvSpPr>
            <a:spLocks noGrp="1"/>
          </p:cNvSpPr>
          <p:nvPr>
            <p:ph type="sldNum" sz="quarter" idx="12"/>
          </p:nvPr>
        </p:nvSpPr>
        <p:spPr/>
        <p:txBody>
          <a:bodyPr/>
          <a:lstStyle/>
          <a:p>
            <a:pPr>
              <a:defRPr/>
            </a:pPr>
            <a:fld id="{0461D53A-B13D-45C8-8E30-443A73211BCF}" type="slidenum">
              <a:rPr lang="fr-CA" smtClean="0"/>
              <a:pPr>
                <a:defRPr/>
              </a:pPr>
              <a:t>51</a:t>
            </a:fld>
            <a:endParaRPr lang="fr-CA"/>
          </a:p>
        </p:txBody>
      </p:sp>
    </p:spTree>
  </p:cSld>
  <p:clrMapOvr>
    <a:masterClrMapping/>
  </p:clrMapOvr>
  <p:transition spd="slow">
    <p:strips dir="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0"/>
            <a:ext cx="3962400" cy="3394075"/>
          </a:xfrm>
        </p:spPr>
        <p:txBody>
          <a:bodyPr/>
          <a:lstStyle/>
          <a:p>
            <a:r>
              <a:rPr lang="en-US" b="0" dirty="0">
                <a:solidFill>
                  <a:schemeClr val="tx1"/>
                </a:solidFill>
              </a:rPr>
              <a:t>INSTALLATION</a:t>
            </a:r>
          </a:p>
          <a:p>
            <a:pPr lvl="1"/>
            <a:r>
              <a:rPr lang="en-US" b="0" i="1" dirty="0">
                <a:solidFill>
                  <a:schemeClr val="tx1"/>
                </a:solidFill>
              </a:rPr>
              <a:t>Stretch-In</a:t>
            </a:r>
          </a:p>
          <a:p>
            <a:pPr lvl="1"/>
            <a:r>
              <a:rPr lang="en-US" b="0" i="1" dirty="0">
                <a:solidFill>
                  <a:schemeClr val="tx1"/>
                </a:solidFill>
              </a:rPr>
              <a:t>Direct Glue-Down</a:t>
            </a:r>
          </a:p>
          <a:p>
            <a:pPr lvl="1"/>
            <a:r>
              <a:rPr lang="en-US" b="0" i="1" dirty="0">
                <a:solidFill>
                  <a:schemeClr val="tx1"/>
                </a:solidFill>
              </a:rPr>
              <a:t>Double Glue-Down</a:t>
            </a:r>
          </a:p>
          <a:p>
            <a:pPr lvl="1"/>
            <a:r>
              <a:rPr lang="en-US" b="0" i="1" dirty="0">
                <a:solidFill>
                  <a:schemeClr val="tx1"/>
                </a:solidFill>
              </a:rPr>
              <a:t>Other Methods</a:t>
            </a:r>
            <a:endParaRPr lang="en-US" b="0" dirty="0">
              <a:solidFill>
                <a:schemeClr val="tx1"/>
              </a:solidFill>
            </a:endParaRPr>
          </a:p>
        </p:txBody>
      </p:sp>
      <p:pic>
        <p:nvPicPr>
          <p:cNvPr id="9218" name="Picture 2"/>
          <p:cNvPicPr>
            <a:picLocks noChangeAspect="1" noChangeArrowheads="1"/>
          </p:cNvPicPr>
          <p:nvPr/>
        </p:nvPicPr>
        <p:blipFill>
          <a:blip r:embed="rId3" cstate="print"/>
          <a:srcRect l="1772" r="2547" b="5459"/>
          <a:stretch>
            <a:fillRect/>
          </a:stretch>
        </p:blipFill>
        <p:spPr bwMode="auto">
          <a:xfrm>
            <a:off x="4572000" y="819150"/>
            <a:ext cx="4114800" cy="3505201"/>
          </a:xfrm>
          <a:prstGeom prst="rect">
            <a:avLst/>
          </a:prstGeom>
          <a:noFill/>
          <a:ln w="9525">
            <a:noFill/>
            <a:miter lim="800000"/>
            <a:headEnd/>
            <a:tailEnd/>
          </a:ln>
        </p:spPr>
      </p:pic>
      <p:sp>
        <p:nvSpPr>
          <p:cNvPr id="5" name="Rectangle 4"/>
          <p:cNvSpPr/>
          <p:nvPr/>
        </p:nvSpPr>
        <p:spPr>
          <a:xfrm>
            <a:off x="4267200" y="4248150"/>
            <a:ext cx="4572000" cy="646331"/>
          </a:xfrm>
          <a:prstGeom prst="rect">
            <a:avLst/>
          </a:prstGeom>
        </p:spPr>
        <p:txBody>
          <a:bodyPr>
            <a:spAutoFit/>
          </a:bodyPr>
          <a:lstStyle/>
          <a:p>
            <a:r>
              <a:rPr lang="en-US" dirty="0"/>
              <a:t>General characteristics of knitted and woven carpets.</a:t>
            </a:r>
          </a:p>
        </p:txBody>
      </p:sp>
      <p:sp>
        <p:nvSpPr>
          <p:cNvPr id="6" name="Titre 1"/>
          <p:cNvSpPr txBox="1">
            <a:spLocks/>
          </p:cNvSpPr>
          <p:nvPr/>
        </p:nvSpPr>
        <p:spPr bwMode="auto">
          <a:xfrm>
            <a:off x="5872162" y="209550"/>
            <a:ext cx="6543675"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z="2400" b="1" dirty="0">
                <a:solidFill>
                  <a:schemeClr val="accent3">
                    <a:lumMod val="50000"/>
                  </a:schemeClr>
                </a:solidFill>
                <a:latin typeface="+mj-lt"/>
                <a:ea typeface="+mj-ea"/>
                <a:cs typeface="+mj-cs"/>
              </a:rPr>
              <a:t>CARPETING cont..</a:t>
            </a:r>
            <a:endParaRPr kumimoji="0" lang="fr-FR" sz="2400" b="1" i="0" u="none" strike="noStrike" kern="1200" cap="none" spc="0" normalizeH="0" baseline="0" noProof="0" dirty="0">
              <a:ln>
                <a:noFill/>
              </a:ln>
              <a:solidFill>
                <a:schemeClr val="accent3">
                  <a:lumMod val="50000"/>
                </a:schemeClr>
              </a:solidFill>
              <a:effectLst/>
              <a:uLnTx/>
              <a:uFillTx/>
              <a:latin typeface="+mj-lt"/>
              <a:ea typeface="+mj-ea"/>
              <a:cs typeface="+mj-cs"/>
            </a:endParaRPr>
          </a:p>
        </p:txBody>
      </p:sp>
      <p:sp>
        <p:nvSpPr>
          <p:cNvPr id="2" name="Slide Number Placeholder 1">
            <a:extLst>
              <a:ext uri="{FF2B5EF4-FFF2-40B4-BE49-F238E27FC236}">
                <a16:creationId xmlns:a16="http://schemas.microsoft.com/office/drawing/2014/main" id="{E4D7A437-BAB4-4ED4-B157-89E5E4BAF773}"/>
              </a:ext>
            </a:extLst>
          </p:cNvPr>
          <p:cNvSpPr>
            <a:spLocks noGrp="1"/>
          </p:cNvSpPr>
          <p:nvPr>
            <p:ph type="sldNum" sz="quarter" idx="12"/>
          </p:nvPr>
        </p:nvSpPr>
        <p:spPr/>
        <p:txBody>
          <a:bodyPr/>
          <a:lstStyle/>
          <a:p>
            <a:pPr>
              <a:defRPr/>
            </a:pPr>
            <a:fld id="{0461D53A-B13D-45C8-8E30-443A73211BCF}" type="slidenum">
              <a:rPr lang="fr-CA" smtClean="0"/>
              <a:pPr>
                <a:defRPr/>
              </a:pPr>
              <a:t>52</a:t>
            </a:fld>
            <a:endParaRPr lang="fr-CA"/>
          </a:p>
        </p:txBody>
      </p:sp>
    </p:spTree>
  </p:cSld>
  <p:clrMapOvr>
    <a:masterClrMapping/>
  </p:clrMapOvr>
  <p:transition spd="slow">
    <p:strips dir="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02.jpg"/>
          <p:cNvPicPr>
            <a:picLocks noGrp="1" noChangeAspect="1"/>
          </p:cNvPicPr>
          <p:nvPr>
            <p:ph idx="1"/>
          </p:nvPr>
        </p:nvPicPr>
        <p:blipFill>
          <a:blip r:embed="rId3" cstate="print"/>
          <a:srcRect/>
          <a:stretch>
            <a:fillRect/>
          </a:stretch>
        </p:blipFill>
        <p:spPr bwMode="auto">
          <a:xfrm>
            <a:off x="0" y="1733551"/>
            <a:ext cx="4800600" cy="3409950"/>
          </a:xfrm>
          <a:prstGeom prst="rect">
            <a:avLst/>
          </a:prstGeom>
          <a:noFill/>
          <a:ln w="9525">
            <a:noFill/>
            <a:miter lim="800000"/>
            <a:headEnd/>
            <a:tailEnd/>
          </a:ln>
        </p:spPr>
      </p:pic>
      <p:pic>
        <p:nvPicPr>
          <p:cNvPr id="5" name="Picture 4" descr="02.tiff"/>
          <p:cNvPicPr>
            <a:picLocks noChangeAspect="1"/>
          </p:cNvPicPr>
          <p:nvPr/>
        </p:nvPicPr>
        <p:blipFill>
          <a:blip r:embed="rId4" cstate="print"/>
          <a:srcRect/>
          <a:stretch>
            <a:fillRect/>
          </a:stretch>
        </p:blipFill>
        <p:spPr bwMode="auto">
          <a:xfrm>
            <a:off x="4800600" y="0"/>
            <a:ext cx="4343400" cy="3076575"/>
          </a:xfrm>
          <a:prstGeom prst="rect">
            <a:avLst/>
          </a:prstGeom>
          <a:noFill/>
          <a:ln w="9525">
            <a:noFill/>
            <a:miter lim="800000"/>
            <a:headEnd/>
            <a:tailEnd/>
          </a:ln>
        </p:spPr>
      </p:pic>
      <p:sp>
        <p:nvSpPr>
          <p:cNvPr id="6" name="Rectangle 5"/>
          <p:cNvSpPr/>
          <p:nvPr/>
        </p:nvSpPr>
        <p:spPr>
          <a:xfrm>
            <a:off x="4953000" y="4019550"/>
            <a:ext cx="4191000" cy="954107"/>
          </a:xfrm>
          <a:prstGeom prst="rect">
            <a:avLst/>
          </a:prstGeom>
        </p:spPr>
        <p:txBody>
          <a:bodyPr wrap="square">
            <a:spAutoFit/>
          </a:bodyPr>
          <a:lstStyle/>
          <a:p>
            <a:r>
              <a:rPr lang="en-US" sz="2800" dirty="0"/>
              <a:t>Carpet applied to the walls of a room</a:t>
            </a:r>
          </a:p>
        </p:txBody>
      </p:sp>
      <p:sp>
        <p:nvSpPr>
          <p:cNvPr id="7" name="Rectangle 6"/>
          <p:cNvSpPr/>
          <p:nvPr/>
        </p:nvSpPr>
        <p:spPr>
          <a:xfrm>
            <a:off x="228600" y="209550"/>
            <a:ext cx="4495800" cy="954107"/>
          </a:xfrm>
          <a:prstGeom prst="rect">
            <a:avLst/>
          </a:prstGeom>
        </p:spPr>
        <p:txBody>
          <a:bodyPr wrap="square">
            <a:spAutoFit/>
          </a:bodyPr>
          <a:lstStyle/>
          <a:p>
            <a:r>
              <a:rPr lang="en-US" sz="2800" dirty="0"/>
              <a:t>Carpet applied to floor of a room</a:t>
            </a:r>
          </a:p>
        </p:txBody>
      </p:sp>
      <p:sp>
        <p:nvSpPr>
          <p:cNvPr id="2" name="Slide Number Placeholder 1">
            <a:extLst>
              <a:ext uri="{FF2B5EF4-FFF2-40B4-BE49-F238E27FC236}">
                <a16:creationId xmlns:a16="http://schemas.microsoft.com/office/drawing/2014/main" id="{D8559C1B-6215-4B69-8DA2-885419A5E81B}"/>
              </a:ext>
            </a:extLst>
          </p:cNvPr>
          <p:cNvSpPr>
            <a:spLocks noGrp="1"/>
          </p:cNvSpPr>
          <p:nvPr>
            <p:ph type="sldNum" sz="quarter" idx="12"/>
          </p:nvPr>
        </p:nvSpPr>
        <p:spPr/>
        <p:txBody>
          <a:bodyPr/>
          <a:lstStyle/>
          <a:p>
            <a:pPr>
              <a:defRPr/>
            </a:pPr>
            <a:fld id="{0461D53A-B13D-45C8-8E30-443A73211BCF}" type="slidenum">
              <a:rPr lang="fr-CA" smtClean="0"/>
              <a:pPr>
                <a:defRPr/>
              </a:pPr>
              <a:t>53</a:t>
            </a:fld>
            <a:endParaRPr lang="fr-CA"/>
          </a:p>
        </p:txBody>
      </p:sp>
    </p:spTree>
  </p:cSld>
  <p:clrMapOvr>
    <a:masterClrMapping/>
  </p:clrMapOvr>
  <p:transition spd="slow">
    <p:strips dir="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E:\BMC 1 and beyond\1223023403414_us_myalibaba_web8_1763.jpg"/>
          <p:cNvPicPr>
            <a:picLocks noChangeAspect="1" noChangeArrowheads="1"/>
          </p:cNvPicPr>
          <p:nvPr/>
        </p:nvPicPr>
        <p:blipFill>
          <a:blip r:embed="rId2" cstate="print"/>
          <a:srcRect/>
          <a:stretch>
            <a:fillRect/>
          </a:stretch>
        </p:blipFill>
        <p:spPr bwMode="auto">
          <a:xfrm>
            <a:off x="0" y="2454696"/>
            <a:ext cx="4800600" cy="2458139"/>
          </a:xfrm>
          <a:prstGeom prst="rect">
            <a:avLst/>
          </a:prstGeom>
          <a:noFill/>
        </p:spPr>
      </p:pic>
      <p:pic>
        <p:nvPicPr>
          <p:cNvPr id="31746" name="Picture 2" descr="E:\BMC 1 and beyond\Glass-Tile-Backsplash-4.jpg"/>
          <p:cNvPicPr>
            <a:picLocks noGrp="1" noChangeAspect="1" noChangeArrowheads="1"/>
          </p:cNvPicPr>
          <p:nvPr>
            <p:ph idx="1"/>
          </p:nvPr>
        </p:nvPicPr>
        <p:blipFill>
          <a:blip r:embed="rId3" cstate="print"/>
          <a:srcRect/>
          <a:stretch>
            <a:fillRect/>
          </a:stretch>
        </p:blipFill>
        <p:spPr bwMode="auto">
          <a:xfrm>
            <a:off x="228600" y="857250"/>
            <a:ext cx="4267200" cy="1524476"/>
          </a:xfrm>
          <a:prstGeom prst="rect">
            <a:avLst/>
          </a:prstGeom>
          <a:noFill/>
        </p:spPr>
      </p:pic>
      <p:pic>
        <p:nvPicPr>
          <p:cNvPr id="31747" name="Picture 3" descr="E:\BMC 1 and beyond\simple-bathroom-tiles-3.jpg"/>
          <p:cNvPicPr>
            <a:picLocks noChangeAspect="1" noChangeArrowheads="1"/>
          </p:cNvPicPr>
          <p:nvPr/>
        </p:nvPicPr>
        <p:blipFill>
          <a:blip r:embed="rId4" cstate="print"/>
          <a:srcRect/>
          <a:stretch>
            <a:fillRect/>
          </a:stretch>
        </p:blipFill>
        <p:spPr bwMode="auto">
          <a:xfrm>
            <a:off x="4876800" y="1028701"/>
            <a:ext cx="3810000" cy="3679031"/>
          </a:xfrm>
          <a:prstGeom prst="rect">
            <a:avLst/>
          </a:prstGeom>
          <a:noFill/>
        </p:spPr>
      </p:pic>
      <p:sp>
        <p:nvSpPr>
          <p:cNvPr id="6" name="Titre 1"/>
          <p:cNvSpPr txBox="1">
            <a:spLocks/>
          </p:cNvSpPr>
          <p:nvPr/>
        </p:nvSpPr>
        <p:spPr bwMode="auto">
          <a:xfrm>
            <a:off x="5410200" y="209550"/>
            <a:ext cx="6543675"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z="4400" b="1" dirty="0">
                <a:solidFill>
                  <a:schemeClr val="accent3">
                    <a:lumMod val="50000"/>
                  </a:schemeClr>
                </a:solidFill>
                <a:latin typeface="+mj-lt"/>
                <a:ea typeface="+mj-ea"/>
                <a:cs typeface="+mj-cs"/>
              </a:rPr>
              <a:t>10)GLASS TILES</a:t>
            </a:r>
            <a:endParaRPr kumimoji="0" lang="fr-FR" sz="4400" b="1" i="0" u="none" strike="noStrike" kern="1200" cap="none" spc="0" normalizeH="0" baseline="0" noProof="0" dirty="0">
              <a:ln>
                <a:noFill/>
              </a:ln>
              <a:solidFill>
                <a:schemeClr val="accent3">
                  <a:lumMod val="50000"/>
                </a:schemeClr>
              </a:solidFill>
              <a:effectLst/>
              <a:uLnTx/>
              <a:uFillTx/>
              <a:latin typeface="+mj-lt"/>
              <a:ea typeface="+mj-ea"/>
              <a:cs typeface="+mj-cs"/>
            </a:endParaRPr>
          </a:p>
        </p:txBody>
      </p:sp>
      <p:sp>
        <p:nvSpPr>
          <p:cNvPr id="2" name="Slide Number Placeholder 1">
            <a:extLst>
              <a:ext uri="{FF2B5EF4-FFF2-40B4-BE49-F238E27FC236}">
                <a16:creationId xmlns:a16="http://schemas.microsoft.com/office/drawing/2014/main" id="{43E938BE-2F3A-4F5E-85C8-EF2CFBA2A2B9}"/>
              </a:ext>
            </a:extLst>
          </p:cNvPr>
          <p:cNvSpPr>
            <a:spLocks noGrp="1"/>
          </p:cNvSpPr>
          <p:nvPr>
            <p:ph type="sldNum" sz="quarter" idx="12"/>
          </p:nvPr>
        </p:nvSpPr>
        <p:spPr/>
        <p:txBody>
          <a:bodyPr/>
          <a:lstStyle/>
          <a:p>
            <a:pPr>
              <a:defRPr/>
            </a:pPr>
            <a:fld id="{0461D53A-B13D-45C8-8E30-443A73211BCF}" type="slidenum">
              <a:rPr lang="fr-CA" smtClean="0"/>
              <a:pPr>
                <a:defRPr/>
              </a:pPr>
              <a:t>54</a:t>
            </a:fld>
            <a:endParaRPr lang="fr-CA"/>
          </a:p>
        </p:txBody>
      </p:sp>
    </p:spTree>
  </p:cSld>
  <p:clrMapOvr>
    <a:masterClrMapping/>
  </p:clrMapOvr>
  <p:transition spd="slow">
    <p:strips dir="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E:\BMC 1 and beyond\13_4_orig.jpg"/>
          <p:cNvPicPr>
            <a:picLocks noGrp="1" noChangeAspect="1" noChangeArrowheads="1"/>
          </p:cNvPicPr>
          <p:nvPr>
            <p:ph idx="1"/>
          </p:nvPr>
        </p:nvPicPr>
        <p:blipFill>
          <a:blip r:embed="rId2" cstate="print"/>
          <a:srcRect/>
          <a:stretch>
            <a:fillRect/>
          </a:stretch>
        </p:blipFill>
        <p:spPr bwMode="auto">
          <a:xfrm>
            <a:off x="0" y="0"/>
            <a:ext cx="9143999" cy="5143500"/>
          </a:xfrm>
          <a:prstGeom prst="rect">
            <a:avLst/>
          </a:prstGeom>
          <a:noFill/>
        </p:spPr>
      </p:pic>
      <p:sp>
        <p:nvSpPr>
          <p:cNvPr id="2" name="Slide Number Placeholder 1">
            <a:extLst>
              <a:ext uri="{FF2B5EF4-FFF2-40B4-BE49-F238E27FC236}">
                <a16:creationId xmlns:a16="http://schemas.microsoft.com/office/drawing/2014/main" id="{E338AECF-DD58-40C8-883C-3086C00C18EE}"/>
              </a:ext>
            </a:extLst>
          </p:cNvPr>
          <p:cNvSpPr>
            <a:spLocks noGrp="1"/>
          </p:cNvSpPr>
          <p:nvPr>
            <p:ph type="sldNum" sz="quarter" idx="12"/>
          </p:nvPr>
        </p:nvSpPr>
        <p:spPr/>
        <p:txBody>
          <a:bodyPr/>
          <a:lstStyle/>
          <a:p>
            <a:pPr>
              <a:defRPr/>
            </a:pPr>
            <a:fld id="{0461D53A-B13D-45C8-8E30-443A73211BCF}" type="slidenum">
              <a:rPr lang="fr-CA" smtClean="0"/>
              <a:pPr>
                <a:defRPr/>
              </a:pPr>
              <a:t>55</a:t>
            </a:fld>
            <a:endParaRPr lang="fr-CA"/>
          </a:p>
        </p:txBody>
      </p:sp>
    </p:spTree>
  </p:cSld>
  <p:clrMapOvr>
    <a:masterClrMapping/>
  </p:clrMapOvr>
  <p:transition spd="slow">
    <p:strips dir="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0" y="1276350"/>
            <a:ext cx="8001000" cy="2677656"/>
          </a:xfrm>
          <a:prstGeom prst="rect">
            <a:avLst/>
          </a:prstGeom>
        </p:spPr>
        <p:txBody>
          <a:bodyPr wrap="square">
            <a:spAutoFit/>
          </a:bodyPr>
          <a:lstStyle/>
          <a:p>
            <a:pPr algn="just"/>
            <a:r>
              <a:rPr lang="en-US" sz="2400" dirty="0"/>
              <a:t>Resilient flooring materials provide</a:t>
            </a:r>
            <a:r>
              <a:rPr lang="en-US" sz="2400" baseline="0" dirty="0"/>
              <a:t> an economical , relatively dense, nonabsorbent flooring surface that is durable and easy to maintain. Their degree of resistance enables them to resist permanent indentation and contributes to their quietness and comfort underfoot. How comfortable a resilient covering is , however depends not only on its resilience but also on its backing and the hardness of the supporting substrate.</a:t>
            </a:r>
            <a:endParaRPr lang="en-US" sz="2400" dirty="0"/>
          </a:p>
        </p:txBody>
      </p:sp>
      <p:sp>
        <p:nvSpPr>
          <p:cNvPr id="4" name="Titre 1"/>
          <p:cNvSpPr txBox="1">
            <a:spLocks/>
          </p:cNvSpPr>
          <p:nvPr/>
        </p:nvSpPr>
        <p:spPr bwMode="auto">
          <a:xfrm>
            <a:off x="3352800" y="209550"/>
            <a:ext cx="6543675"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z="4400" b="1" dirty="0">
                <a:solidFill>
                  <a:schemeClr val="accent3">
                    <a:lumMod val="50000"/>
                  </a:schemeClr>
                </a:solidFill>
                <a:latin typeface="+mj-lt"/>
                <a:ea typeface="+mj-ea"/>
                <a:cs typeface="+mj-cs"/>
              </a:rPr>
              <a:t>11) RESILIENT FLOORING</a:t>
            </a:r>
            <a:endParaRPr kumimoji="0" lang="fr-FR" sz="4400" b="1" i="0" u="none" strike="noStrike" kern="1200" cap="none" spc="0" normalizeH="0" baseline="0" noProof="0" dirty="0">
              <a:ln>
                <a:noFill/>
              </a:ln>
              <a:solidFill>
                <a:schemeClr val="accent3">
                  <a:lumMod val="50000"/>
                </a:schemeClr>
              </a:solidFill>
              <a:effectLst/>
              <a:uLnTx/>
              <a:uFillTx/>
              <a:latin typeface="+mj-lt"/>
              <a:ea typeface="+mj-ea"/>
              <a:cs typeface="+mj-cs"/>
            </a:endParaRPr>
          </a:p>
        </p:txBody>
      </p:sp>
      <p:sp>
        <p:nvSpPr>
          <p:cNvPr id="2" name="Slide Number Placeholder 1">
            <a:extLst>
              <a:ext uri="{FF2B5EF4-FFF2-40B4-BE49-F238E27FC236}">
                <a16:creationId xmlns:a16="http://schemas.microsoft.com/office/drawing/2014/main" id="{C2EF26A5-6EEE-4A18-82A6-02DD75E0189C}"/>
              </a:ext>
            </a:extLst>
          </p:cNvPr>
          <p:cNvSpPr>
            <a:spLocks noGrp="1"/>
          </p:cNvSpPr>
          <p:nvPr>
            <p:ph type="sldNum" sz="quarter" idx="12"/>
          </p:nvPr>
        </p:nvSpPr>
        <p:spPr/>
        <p:txBody>
          <a:bodyPr/>
          <a:lstStyle/>
          <a:p>
            <a:pPr>
              <a:defRPr/>
            </a:pPr>
            <a:fld id="{0461D53A-B13D-45C8-8E30-443A73211BCF}" type="slidenum">
              <a:rPr lang="fr-CA" smtClean="0"/>
              <a:pPr>
                <a:defRPr/>
              </a:pPr>
              <a:t>56</a:t>
            </a:fld>
            <a:endParaRPr lang="fr-CA"/>
          </a:p>
        </p:txBody>
      </p:sp>
    </p:spTree>
  </p:cSld>
  <p:clrMapOvr>
    <a:masterClrMapping/>
  </p:clrMapOvr>
  <p:transition spd="slow">
    <p:strips dir="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19150"/>
            <a:ext cx="8229600" cy="3775075"/>
          </a:xfrm>
        </p:spPr>
        <p:txBody>
          <a:bodyPr/>
          <a:lstStyle/>
          <a:p>
            <a:pPr algn="just">
              <a:buNone/>
            </a:pPr>
            <a:r>
              <a:rPr lang="en-US" sz="2000" b="0" dirty="0">
                <a:solidFill>
                  <a:schemeClr val="tx1"/>
                </a:solidFill>
              </a:rPr>
              <a:t>FORMS OF RESILIENT FLOORING</a:t>
            </a:r>
          </a:p>
          <a:p>
            <a:pPr algn="just">
              <a:buFont typeface="Wingdings" pitchFamily="2" charset="2"/>
              <a:buChar char="q"/>
            </a:pPr>
            <a:r>
              <a:rPr lang="en-US" sz="2000" b="0" dirty="0">
                <a:solidFill>
                  <a:schemeClr val="tx1"/>
                </a:solidFill>
              </a:rPr>
              <a:t>There are two forms of resilient flooring: tiles and sheets. Resilient tiles are uniformly sized after manufacturing, most commonly 12 in. square; however, other sizes and shapes are available.</a:t>
            </a:r>
          </a:p>
          <a:p>
            <a:pPr algn="just">
              <a:buFont typeface="Wingdings" pitchFamily="2" charset="2"/>
              <a:buChar char="q"/>
            </a:pPr>
            <a:r>
              <a:rPr lang="en-US" sz="2000" b="0" dirty="0">
                <a:solidFill>
                  <a:schemeClr val="tx1"/>
                </a:solidFill>
              </a:rPr>
              <a:t> Tiles are usually more economical and are used when joints are not objectionable or there is a desire to create a particular pattern with different color tiles. </a:t>
            </a:r>
          </a:p>
          <a:p>
            <a:pPr algn="just">
              <a:buFont typeface="Wingdings" pitchFamily="2" charset="2"/>
              <a:buChar char="q"/>
            </a:pPr>
            <a:r>
              <a:rPr lang="en-US" sz="2000" b="0" dirty="0">
                <a:solidFill>
                  <a:schemeClr val="tx1"/>
                </a:solidFill>
              </a:rPr>
              <a:t>Resilient sheets are available in rolls of continuous length, which are typically 6 or 12 ft in width. Sheets are used when there is either a desire to cover as much of the floor as possible without joints or there is a desire to create a larger pattern that cannot be accomplished by tiles.</a:t>
            </a:r>
          </a:p>
        </p:txBody>
      </p:sp>
      <p:sp>
        <p:nvSpPr>
          <p:cNvPr id="4" name="Titre 1"/>
          <p:cNvSpPr txBox="1">
            <a:spLocks/>
          </p:cNvSpPr>
          <p:nvPr/>
        </p:nvSpPr>
        <p:spPr bwMode="auto">
          <a:xfrm>
            <a:off x="5562600" y="0"/>
            <a:ext cx="6543675"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z="2400" b="1" dirty="0">
                <a:solidFill>
                  <a:schemeClr val="accent3">
                    <a:lumMod val="50000"/>
                  </a:schemeClr>
                </a:solidFill>
                <a:latin typeface="+mj-lt"/>
                <a:ea typeface="+mj-ea"/>
                <a:cs typeface="+mj-cs"/>
              </a:rPr>
              <a:t>RESILIENT FLOORING cont..</a:t>
            </a:r>
            <a:endParaRPr kumimoji="0" lang="fr-FR" sz="2400" b="1" i="0" u="none" strike="noStrike" kern="1200" cap="none" spc="0" normalizeH="0" baseline="0" noProof="0" dirty="0">
              <a:ln>
                <a:noFill/>
              </a:ln>
              <a:solidFill>
                <a:schemeClr val="accent3">
                  <a:lumMod val="50000"/>
                </a:schemeClr>
              </a:solidFill>
              <a:effectLst/>
              <a:uLnTx/>
              <a:uFillTx/>
              <a:latin typeface="+mj-lt"/>
              <a:ea typeface="+mj-ea"/>
              <a:cs typeface="+mj-cs"/>
            </a:endParaRPr>
          </a:p>
        </p:txBody>
      </p:sp>
      <p:sp>
        <p:nvSpPr>
          <p:cNvPr id="2" name="Slide Number Placeholder 1">
            <a:extLst>
              <a:ext uri="{FF2B5EF4-FFF2-40B4-BE49-F238E27FC236}">
                <a16:creationId xmlns:a16="http://schemas.microsoft.com/office/drawing/2014/main" id="{A665FB1F-7329-49AC-BC3B-EBE929C95C54}"/>
              </a:ext>
            </a:extLst>
          </p:cNvPr>
          <p:cNvSpPr>
            <a:spLocks noGrp="1"/>
          </p:cNvSpPr>
          <p:nvPr>
            <p:ph type="sldNum" sz="quarter" idx="12"/>
          </p:nvPr>
        </p:nvSpPr>
        <p:spPr/>
        <p:txBody>
          <a:bodyPr/>
          <a:lstStyle/>
          <a:p>
            <a:pPr>
              <a:defRPr/>
            </a:pPr>
            <a:fld id="{0461D53A-B13D-45C8-8E30-443A73211BCF}" type="slidenum">
              <a:rPr lang="fr-CA" smtClean="0"/>
              <a:pPr>
                <a:defRPr/>
              </a:pPr>
              <a:t>57</a:t>
            </a:fld>
            <a:endParaRPr lang="fr-CA"/>
          </a:p>
        </p:txBody>
      </p:sp>
    </p:spTree>
  </p:cSld>
  <p:clrMapOvr>
    <a:masterClrMapping/>
  </p:clrMapOvr>
  <p:transition spd="slow">
    <p:strips dir="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71550"/>
            <a:ext cx="8229600" cy="3394075"/>
          </a:xfrm>
        </p:spPr>
        <p:txBody>
          <a:bodyPr/>
          <a:lstStyle/>
          <a:p>
            <a:pPr>
              <a:buNone/>
            </a:pPr>
            <a:r>
              <a:rPr lang="en-US" b="0" dirty="0">
                <a:solidFill>
                  <a:schemeClr val="tx1"/>
                </a:solidFill>
              </a:rPr>
              <a:t>TYPES OF RESILIENT FLOORING MATERIAL</a:t>
            </a:r>
          </a:p>
          <a:p>
            <a:r>
              <a:rPr lang="en-US" b="0" dirty="0">
                <a:solidFill>
                  <a:schemeClr val="tx1"/>
                </a:solidFill>
              </a:rPr>
              <a:t>SOLID VINYL TILES</a:t>
            </a:r>
          </a:p>
          <a:p>
            <a:r>
              <a:rPr lang="en-US" b="0" dirty="0">
                <a:solidFill>
                  <a:schemeClr val="tx1"/>
                </a:solidFill>
              </a:rPr>
              <a:t>VINYL COMPOSITION TILES (VCT)</a:t>
            </a:r>
          </a:p>
          <a:p>
            <a:r>
              <a:rPr lang="en-US" b="0" dirty="0">
                <a:solidFill>
                  <a:schemeClr val="tx1"/>
                </a:solidFill>
              </a:rPr>
              <a:t>RUBBER TILES</a:t>
            </a:r>
          </a:p>
          <a:p>
            <a:r>
              <a:rPr lang="en-US" b="0" dirty="0">
                <a:solidFill>
                  <a:schemeClr val="tx1"/>
                </a:solidFill>
              </a:rPr>
              <a:t>SHEET VINYL</a:t>
            </a:r>
          </a:p>
          <a:p>
            <a:r>
              <a:rPr lang="en-US" b="0" dirty="0">
                <a:solidFill>
                  <a:schemeClr val="tx1"/>
                </a:solidFill>
              </a:rPr>
              <a:t>LINOLEUM TILES AND SHEETS</a:t>
            </a:r>
          </a:p>
          <a:p>
            <a:r>
              <a:rPr lang="en-US" b="0" dirty="0">
                <a:solidFill>
                  <a:schemeClr val="tx1"/>
                </a:solidFill>
              </a:rPr>
              <a:t>CORK TILES</a:t>
            </a:r>
          </a:p>
        </p:txBody>
      </p:sp>
      <p:sp>
        <p:nvSpPr>
          <p:cNvPr id="4" name="Titre 1"/>
          <p:cNvSpPr txBox="1">
            <a:spLocks/>
          </p:cNvSpPr>
          <p:nvPr/>
        </p:nvSpPr>
        <p:spPr bwMode="auto">
          <a:xfrm>
            <a:off x="5562600" y="0"/>
            <a:ext cx="6543675"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z="2400" b="1" dirty="0">
                <a:solidFill>
                  <a:schemeClr val="accent3">
                    <a:lumMod val="50000"/>
                  </a:schemeClr>
                </a:solidFill>
                <a:latin typeface="+mj-lt"/>
                <a:ea typeface="+mj-ea"/>
                <a:cs typeface="+mj-cs"/>
              </a:rPr>
              <a:t>RESILIENT FLOORING cont..</a:t>
            </a:r>
            <a:endParaRPr kumimoji="0" lang="fr-FR" sz="2400" b="1" i="0" u="none" strike="noStrike" kern="1200" cap="none" spc="0" normalizeH="0" baseline="0" noProof="0" dirty="0">
              <a:ln>
                <a:noFill/>
              </a:ln>
              <a:solidFill>
                <a:schemeClr val="accent3">
                  <a:lumMod val="50000"/>
                </a:schemeClr>
              </a:solidFill>
              <a:effectLst/>
              <a:uLnTx/>
              <a:uFillTx/>
              <a:latin typeface="+mj-lt"/>
              <a:ea typeface="+mj-ea"/>
              <a:cs typeface="+mj-cs"/>
            </a:endParaRPr>
          </a:p>
        </p:txBody>
      </p:sp>
      <p:sp>
        <p:nvSpPr>
          <p:cNvPr id="2" name="Slide Number Placeholder 1">
            <a:extLst>
              <a:ext uri="{FF2B5EF4-FFF2-40B4-BE49-F238E27FC236}">
                <a16:creationId xmlns:a16="http://schemas.microsoft.com/office/drawing/2014/main" id="{50B15111-1B43-4DB8-9035-39C38C6E94D8}"/>
              </a:ext>
            </a:extLst>
          </p:cNvPr>
          <p:cNvSpPr>
            <a:spLocks noGrp="1"/>
          </p:cNvSpPr>
          <p:nvPr>
            <p:ph type="sldNum" sz="quarter" idx="12"/>
          </p:nvPr>
        </p:nvSpPr>
        <p:spPr/>
        <p:txBody>
          <a:bodyPr/>
          <a:lstStyle/>
          <a:p>
            <a:pPr>
              <a:defRPr/>
            </a:pPr>
            <a:fld id="{0461D53A-B13D-45C8-8E30-443A73211BCF}" type="slidenum">
              <a:rPr lang="fr-CA" smtClean="0"/>
              <a:pPr>
                <a:defRPr/>
              </a:pPr>
              <a:t>58</a:t>
            </a:fld>
            <a:endParaRPr lang="fr-CA"/>
          </a:p>
        </p:txBody>
      </p:sp>
    </p:spTree>
  </p:cSld>
  <p:clrMapOvr>
    <a:masterClrMapping/>
  </p:clrMapOvr>
  <p:transition spd="slow">
    <p:strips dir="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01.jpg"/>
          <p:cNvPicPr>
            <a:picLocks noGrp="1" noChangeAspect="1"/>
          </p:cNvPicPr>
          <p:nvPr>
            <p:ph idx="1"/>
          </p:nvPr>
        </p:nvPicPr>
        <p:blipFill>
          <a:blip r:embed="rId3" cstate="print"/>
          <a:srcRect/>
          <a:stretch>
            <a:fillRect/>
          </a:stretch>
        </p:blipFill>
        <p:spPr bwMode="auto">
          <a:xfrm>
            <a:off x="0" y="0"/>
            <a:ext cx="4419600" cy="5143500"/>
          </a:xfrm>
          <a:prstGeom prst="rect">
            <a:avLst/>
          </a:prstGeom>
          <a:noFill/>
          <a:ln w="9525">
            <a:noFill/>
            <a:miter lim="800000"/>
            <a:headEnd/>
            <a:tailEnd/>
          </a:ln>
        </p:spPr>
      </p:pic>
      <p:sp>
        <p:nvSpPr>
          <p:cNvPr id="5" name="Rectangle 4"/>
          <p:cNvSpPr/>
          <p:nvPr/>
        </p:nvSpPr>
        <p:spPr>
          <a:xfrm>
            <a:off x="5334000" y="1504950"/>
            <a:ext cx="2177914" cy="1569660"/>
          </a:xfrm>
          <a:prstGeom prst="rect">
            <a:avLst/>
          </a:prstGeom>
        </p:spPr>
        <p:txBody>
          <a:bodyPr wrap="square">
            <a:spAutoFit/>
          </a:bodyPr>
          <a:lstStyle/>
          <a:p>
            <a:r>
              <a:rPr lang="en-US" sz="2400" dirty="0"/>
              <a:t>A high performance vinyl composite floor tile </a:t>
            </a:r>
          </a:p>
        </p:txBody>
      </p:sp>
      <p:sp>
        <p:nvSpPr>
          <p:cNvPr id="3" name="Slide Number Placeholder 2">
            <a:extLst>
              <a:ext uri="{FF2B5EF4-FFF2-40B4-BE49-F238E27FC236}">
                <a16:creationId xmlns:a16="http://schemas.microsoft.com/office/drawing/2014/main" id="{3D5132BD-B502-4824-8773-534AC4027BDF}"/>
              </a:ext>
            </a:extLst>
          </p:cNvPr>
          <p:cNvSpPr>
            <a:spLocks noGrp="1"/>
          </p:cNvSpPr>
          <p:nvPr>
            <p:ph type="sldNum" sz="quarter" idx="12"/>
          </p:nvPr>
        </p:nvSpPr>
        <p:spPr/>
        <p:txBody>
          <a:bodyPr/>
          <a:lstStyle/>
          <a:p>
            <a:pPr>
              <a:defRPr/>
            </a:pPr>
            <a:fld id="{0461D53A-B13D-45C8-8E30-443A73211BCF}" type="slidenum">
              <a:rPr lang="fr-CA" smtClean="0"/>
              <a:pPr>
                <a:defRPr/>
              </a:pPr>
              <a:t>59</a:t>
            </a:fld>
            <a:endParaRPr lang="fr-CA"/>
          </a:p>
        </p:txBody>
      </p:sp>
    </p:spTree>
  </p:cSld>
  <p:clrMapOvr>
    <a:masterClrMapping/>
  </p:clrMapOvr>
  <p:transition spd="slow">
    <p:strips dir="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6172200" y="209550"/>
            <a:ext cx="6543675" cy="857250"/>
          </a:xfrm>
        </p:spPr>
        <p:txBody>
          <a:bodyPr/>
          <a:lstStyle/>
          <a:p>
            <a:pPr algn="l"/>
            <a:r>
              <a:rPr lang="en-US" b="0" dirty="0">
                <a:solidFill>
                  <a:schemeClr val="tx1"/>
                </a:solidFill>
              </a:rPr>
              <a:t>1)  PAINT</a:t>
            </a:r>
            <a:endParaRPr lang="fr-FR" b="0" dirty="0">
              <a:solidFill>
                <a:schemeClr val="tx1"/>
              </a:solidFill>
            </a:endParaRPr>
          </a:p>
        </p:txBody>
      </p:sp>
      <p:sp>
        <p:nvSpPr>
          <p:cNvPr id="3075" name="Espace réservé du contenu 2"/>
          <p:cNvSpPr>
            <a:spLocks noGrp="1"/>
          </p:cNvSpPr>
          <p:nvPr>
            <p:ph idx="1"/>
          </p:nvPr>
        </p:nvSpPr>
        <p:spPr>
          <a:xfrm>
            <a:off x="762000" y="1047750"/>
            <a:ext cx="7848600" cy="3394472"/>
          </a:xfrm>
        </p:spPr>
        <p:txBody>
          <a:bodyPr/>
          <a:lstStyle/>
          <a:p>
            <a:pPr>
              <a:buNone/>
            </a:pPr>
            <a:r>
              <a:rPr lang="en-US" sz="2400" b="0" dirty="0">
                <a:solidFill>
                  <a:schemeClr val="tx1"/>
                </a:solidFill>
              </a:rPr>
              <a:t>Can be used for material made of wood, steel, concrete and bricks.</a:t>
            </a:r>
          </a:p>
          <a:p>
            <a:pPr>
              <a:buNone/>
            </a:pPr>
            <a:r>
              <a:rPr lang="en-US" sz="2400" b="0" dirty="0">
                <a:solidFill>
                  <a:schemeClr val="tx1"/>
                </a:solidFill>
              </a:rPr>
              <a:t>Function of paint is</a:t>
            </a:r>
          </a:p>
          <a:p>
            <a:pPr>
              <a:buNone/>
            </a:pPr>
            <a:r>
              <a:rPr lang="en-US" sz="2400" b="0" dirty="0">
                <a:solidFill>
                  <a:schemeClr val="tx1"/>
                </a:solidFill>
              </a:rPr>
              <a:t>a) to protect the material from weathering, oxidation process and  damages by insects.</a:t>
            </a:r>
          </a:p>
          <a:p>
            <a:pPr>
              <a:buNone/>
            </a:pPr>
            <a:r>
              <a:rPr lang="en-US" sz="2400" b="0" dirty="0">
                <a:solidFill>
                  <a:schemeClr val="tx1"/>
                </a:solidFill>
              </a:rPr>
              <a:t>b) to improve the beauty of the material</a:t>
            </a:r>
          </a:p>
          <a:p>
            <a:pPr>
              <a:buNone/>
            </a:pPr>
            <a:r>
              <a:rPr lang="en-US" sz="2400" b="0" dirty="0">
                <a:solidFill>
                  <a:schemeClr val="tx1"/>
                </a:solidFill>
              </a:rPr>
              <a:t>c) to facilitate the cleaning process of the     surface</a:t>
            </a:r>
          </a:p>
          <a:p>
            <a:endParaRPr lang="en-US" sz="2400" b="0" dirty="0">
              <a:solidFill>
                <a:schemeClr val="tx1"/>
              </a:solidFill>
            </a:endParaRPr>
          </a:p>
        </p:txBody>
      </p:sp>
      <p:sp>
        <p:nvSpPr>
          <p:cNvPr id="2" name="Slide Number Placeholder 1">
            <a:extLst>
              <a:ext uri="{FF2B5EF4-FFF2-40B4-BE49-F238E27FC236}">
                <a16:creationId xmlns:a16="http://schemas.microsoft.com/office/drawing/2014/main" id="{D069C1CB-E881-4458-B402-63BC1DCA3E87}"/>
              </a:ext>
            </a:extLst>
          </p:cNvPr>
          <p:cNvSpPr>
            <a:spLocks noGrp="1"/>
          </p:cNvSpPr>
          <p:nvPr>
            <p:ph type="sldNum" sz="quarter" idx="12"/>
          </p:nvPr>
        </p:nvSpPr>
        <p:spPr/>
        <p:txBody>
          <a:bodyPr/>
          <a:lstStyle/>
          <a:p>
            <a:pPr>
              <a:defRPr/>
            </a:pPr>
            <a:fld id="{0461D53A-B13D-45C8-8E30-443A73211BCF}" type="slidenum">
              <a:rPr lang="fr-CA" smtClean="0"/>
              <a:pPr>
                <a:defRPr/>
              </a:pPr>
              <a:t>6</a:t>
            </a:fld>
            <a:endParaRPr lang="fr-CA"/>
          </a:p>
        </p:txBody>
      </p:sp>
    </p:spTree>
  </p:cSld>
  <p:clrMapOvr>
    <a:masterClrMapping/>
  </p:clrMapOvr>
  <p:transition spd="slow">
    <p:strips dir="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b="0" dirty="0">
              <a:solidFill>
                <a:schemeClr val="tx1"/>
              </a:solidFill>
            </a:endParaRPr>
          </a:p>
        </p:txBody>
      </p:sp>
      <p:pic>
        <p:nvPicPr>
          <p:cNvPr id="4098" name="Picture 2"/>
          <p:cNvPicPr>
            <a:picLocks noGrp="1" noChangeAspect="1" noChangeArrowheads="1"/>
          </p:cNvPicPr>
          <p:nvPr>
            <p:ph idx="1"/>
          </p:nvPr>
        </p:nvPicPr>
        <p:blipFill>
          <a:blip r:embed="rId2" cstate="print"/>
          <a:srcRect l="1850" t="24696" r="66838" b="34892"/>
          <a:stretch>
            <a:fillRect/>
          </a:stretch>
        </p:blipFill>
        <p:spPr bwMode="auto">
          <a:xfrm>
            <a:off x="381000" y="1352550"/>
            <a:ext cx="3505200" cy="3392905"/>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cstate="print"/>
          <a:srcRect l="1389" t="23148" r="65278" b="42593"/>
          <a:stretch>
            <a:fillRect/>
          </a:stretch>
        </p:blipFill>
        <p:spPr bwMode="auto">
          <a:xfrm>
            <a:off x="4187470" y="1352550"/>
            <a:ext cx="4053016" cy="3429000"/>
          </a:xfrm>
          <a:prstGeom prst="rect">
            <a:avLst/>
          </a:prstGeom>
          <a:noFill/>
          <a:ln w="9525">
            <a:noFill/>
            <a:miter lim="800000"/>
            <a:headEnd/>
            <a:tailEnd/>
          </a:ln>
          <a:effectLst/>
        </p:spPr>
      </p:pic>
      <p:sp>
        <p:nvSpPr>
          <p:cNvPr id="3" name="Slide Number Placeholder 2">
            <a:extLst>
              <a:ext uri="{FF2B5EF4-FFF2-40B4-BE49-F238E27FC236}">
                <a16:creationId xmlns:a16="http://schemas.microsoft.com/office/drawing/2014/main" id="{879100B6-8ECB-4E41-819D-64D678BDC689}"/>
              </a:ext>
            </a:extLst>
          </p:cNvPr>
          <p:cNvSpPr>
            <a:spLocks noGrp="1"/>
          </p:cNvSpPr>
          <p:nvPr>
            <p:ph type="sldNum" sz="quarter" idx="12"/>
          </p:nvPr>
        </p:nvSpPr>
        <p:spPr/>
        <p:txBody>
          <a:bodyPr/>
          <a:lstStyle/>
          <a:p>
            <a:pPr>
              <a:defRPr/>
            </a:pPr>
            <a:fld id="{0461D53A-B13D-45C8-8E30-443A73211BCF}" type="slidenum">
              <a:rPr lang="fr-CA" smtClean="0"/>
              <a:pPr>
                <a:defRPr/>
              </a:pPr>
              <a:t>60</a:t>
            </a:fld>
            <a:endParaRPr lang="fr-CA"/>
          </a:p>
        </p:txBody>
      </p:sp>
    </p:spTree>
  </p:cSld>
  <p:clrMapOvr>
    <a:masterClrMapping/>
  </p:clrMapOvr>
  <p:transition spd="slow">
    <p:strips dir="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b="0" dirty="0">
              <a:solidFill>
                <a:schemeClr val="tx1"/>
              </a:solidFill>
            </a:endParaRPr>
          </a:p>
        </p:txBody>
      </p:sp>
      <p:pic>
        <p:nvPicPr>
          <p:cNvPr id="13314" name="Picture 2"/>
          <p:cNvPicPr>
            <a:picLocks noGrp="1" noChangeAspect="1" noChangeArrowheads="1"/>
          </p:cNvPicPr>
          <p:nvPr>
            <p:ph idx="1"/>
          </p:nvPr>
        </p:nvPicPr>
        <p:blipFill>
          <a:blip r:embed="rId3" cstate="print">
            <a:lum bright="-42000"/>
          </a:blip>
          <a:srcRect/>
          <a:stretch>
            <a:fillRect/>
          </a:stretch>
        </p:blipFill>
        <p:spPr bwMode="auto">
          <a:xfrm>
            <a:off x="0" y="0"/>
            <a:ext cx="9144000" cy="5143500"/>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C6929B24-481B-4CC0-B919-785C41971DF6}"/>
              </a:ext>
            </a:extLst>
          </p:cNvPr>
          <p:cNvSpPr>
            <a:spLocks noGrp="1"/>
          </p:cNvSpPr>
          <p:nvPr>
            <p:ph type="sldNum" sz="quarter" idx="12"/>
          </p:nvPr>
        </p:nvSpPr>
        <p:spPr/>
        <p:txBody>
          <a:bodyPr/>
          <a:lstStyle/>
          <a:p>
            <a:pPr>
              <a:defRPr/>
            </a:pPr>
            <a:fld id="{0461D53A-B13D-45C8-8E30-443A73211BCF}" type="slidenum">
              <a:rPr lang="fr-CA" smtClean="0"/>
              <a:pPr>
                <a:defRPr/>
              </a:pPr>
              <a:t>61</a:t>
            </a:fld>
            <a:endParaRPr lang="fr-CA"/>
          </a:p>
        </p:txBody>
      </p:sp>
    </p:spTree>
  </p:cSld>
  <p:clrMapOvr>
    <a:masterClrMapping/>
  </p:clrMapOvr>
  <p:transition spd="slow">
    <p:strips dir="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1800" b="0" i="1" dirty="0">
                <a:solidFill>
                  <a:schemeClr val="tx1"/>
                </a:solidFill>
              </a:rPr>
              <a:t>Brick</a:t>
            </a:r>
          </a:p>
          <a:p>
            <a:r>
              <a:rPr lang="en-US" sz="1800" b="0" i="1" dirty="0">
                <a:solidFill>
                  <a:schemeClr val="tx1"/>
                </a:solidFill>
              </a:rPr>
              <a:t>Concrete Staining</a:t>
            </a:r>
          </a:p>
          <a:p>
            <a:r>
              <a:rPr lang="en-US" sz="1800" b="0" i="1" dirty="0">
                <a:solidFill>
                  <a:schemeClr val="tx1"/>
                </a:solidFill>
              </a:rPr>
              <a:t>Specialty Floor Covering</a:t>
            </a:r>
          </a:p>
          <a:p>
            <a:r>
              <a:rPr lang="en-US" sz="1800" b="0" i="1" dirty="0">
                <a:solidFill>
                  <a:schemeClr val="tx1"/>
                </a:solidFill>
              </a:rPr>
              <a:t>Clear Finished Concrete</a:t>
            </a:r>
            <a:endParaRPr lang="en-US" sz="1800" b="0" dirty="0">
              <a:solidFill>
                <a:schemeClr val="tx1"/>
              </a:solidFill>
            </a:endParaRPr>
          </a:p>
        </p:txBody>
      </p:sp>
      <p:sp>
        <p:nvSpPr>
          <p:cNvPr id="4" name="Titre 1"/>
          <p:cNvSpPr txBox="1">
            <a:spLocks/>
          </p:cNvSpPr>
          <p:nvPr/>
        </p:nvSpPr>
        <p:spPr bwMode="auto">
          <a:xfrm>
            <a:off x="2133600" y="0"/>
            <a:ext cx="7229475"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z="4000" b="1" dirty="0">
                <a:solidFill>
                  <a:schemeClr val="accent3">
                    <a:lumMod val="50000"/>
                  </a:schemeClr>
                </a:solidFill>
                <a:latin typeface="+mj-lt"/>
                <a:ea typeface="+mj-ea"/>
                <a:cs typeface="+mj-cs"/>
              </a:rPr>
              <a:t>12)OTHER FLOORING MATERIALS</a:t>
            </a:r>
            <a:endParaRPr kumimoji="0" lang="fr-FR" sz="4000" b="1" i="0" u="none" strike="noStrike" kern="1200" cap="none" spc="0" normalizeH="0" baseline="0" noProof="0" dirty="0">
              <a:ln>
                <a:noFill/>
              </a:ln>
              <a:solidFill>
                <a:schemeClr val="accent3">
                  <a:lumMod val="50000"/>
                </a:schemeClr>
              </a:solidFill>
              <a:effectLst/>
              <a:uLnTx/>
              <a:uFillTx/>
              <a:latin typeface="+mj-lt"/>
              <a:ea typeface="+mj-ea"/>
              <a:cs typeface="+mj-cs"/>
            </a:endParaRPr>
          </a:p>
        </p:txBody>
      </p:sp>
      <p:sp>
        <p:nvSpPr>
          <p:cNvPr id="2" name="Slide Number Placeholder 1">
            <a:extLst>
              <a:ext uri="{FF2B5EF4-FFF2-40B4-BE49-F238E27FC236}">
                <a16:creationId xmlns:a16="http://schemas.microsoft.com/office/drawing/2014/main" id="{05A24C89-8A8F-4C5B-B9E6-B865EA8FCE95}"/>
              </a:ext>
            </a:extLst>
          </p:cNvPr>
          <p:cNvSpPr>
            <a:spLocks noGrp="1"/>
          </p:cNvSpPr>
          <p:nvPr>
            <p:ph type="sldNum" sz="quarter" idx="12"/>
          </p:nvPr>
        </p:nvSpPr>
        <p:spPr/>
        <p:txBody>
          <a:bodyPr/>
          <a:lstStyle/>
          <a:p>
            <a:pPr>
              <a:defRPr/>
            </a:pPr>
            <a:fld id="{0461D53A-B13D-45C8-8E30-443A73211BCF}" type="slidenum">
              <a:rPr lang="fr-CA" smtClean="0"/>
              <a:pPr>
                <a:defRPr/>
              </a:pPr>
              <a:t>62</a:t>
            </a:fld>
            <a:endParaRPr lang="fr-CA"/>
          </a:p>
        </p:txBody>
      </p:sp>
    </p:spTree>
  </p:cSld>
  <p:clrMapOvr>
    <a:masterClrMapping/>
  </p:clrMapOvr>
  <p:transition spd="slow">
    <p:strips dir="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95350"/>
            <a:ext cx="8229600" cy="3698875"/>
          </a:xfrm>
        </p:spPr>
        <p:txBody>
          <a:bodyPr/>
          <a:lstStyle/>
          <a:p>
            <a:pPr>
              <a:buNone/>
            </a:pPr>
            <a:r>
              <a:rPr lang="en-US" sz="2000" b="0" dirty="0">
                <a:solidFill>
                  <a:schemeClr val="tx1"/>
                </a:solidFill>
              </a:rPr>
              <a:t>BRICK</a:t>
            </a:r>
          </a:p>
          <a:p>
            <a:r>
              <a:rPr lang="en-US" sz="2000" b="0" i="1" dirty="0">
                <a:solidFill>
                  <a:schemeClr val="tx1"/>
                </a:solidFill>
              </a:rPr>
              <a:t>Full-size brick or split-face brick can be used for interior and exterior floor </a:t>
            </a:r>
            <a:r>
              <a:rPr lang="en-US" sz="2000" b="0" dirty="0">
                <a:solidFill>
                  <a:schemeClr val="tx1"/>
                </a:solidFill>
              </a:rPr>
              <a:t>coverings. They can be thin-set or thick-set mortared for interior floors, with or without grouted joints, generally following the same methods as used for ceramic and stone tile flooring or stone panel flooring.</a:t>
            </a:r>
          </a:p>
        </p:txBody>
      </p:sp>
      <p:sp>
        <p:nvSpPr>
          <p:cNvPr id="4" name="Titre 1"/>
          <p:cNvSpPr txBox="1">
            <a:spLocks/>
          </p:cNvSpPr>
          <p:nvPr/>
        </p:nvSpPr>
        <p:spPr bwMode="auto">
          <a:xfrm>
            <a:off x="3581400" y="0"/>
            <a:ext cx="7229475"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z="2400" b="1" dirty="0">
                <a:solidFill>
                  <a:schemeClr val="accent3">
                    <a:lumMod val="50000"/>
                  </a:schemeClr>
                </a:solidFill>
                <a:latin typeface="+mj-lt"/>
                <a:ea typeface="+mj-ea"/>
                <a:cs typeface="+mj-cs"/>
              </a:rPr>
              <a:t>OTHER FLOORING MATERIALS cont..</a:t>
            </a:r>
            <a:endParaRPr kumimoji="0" lang="fr-FR" sz="2400" b="1" i="0" u="none" strike="noStrike" kern="1200" cap="none" spc="0" normalizeH="0" baseline="0" noProof="0" dirty="0">
              <a:ln>
                <a:noFill/>
              </a:ln>
              <a:solidFill>
                <a:schemeClr val="accent3">
                  <a:lumMod val="50000"/>
                </a:schemeClr>
              </a:solidFill>
              <a:effectLst/>
              <a:uLnTx/>
              <a:uFillTx/>
              <a:latin typeface="+mj-lt"/>
              <a:ea typeface="+mj-ea"/>
              <a:cs typeface="+mj-cs"/>
            </a:endParaRPr>
          </a:p>
        </p:txBody>
      </p:sp>
      <p:sp>
        <p:nvSpPr>
          <p:cNvPr id="2" name="Slide Number Placeholder 1">
            <a:extLst>
              <a:ext uri="{FF2B5EF4-FFF2-40B4-BE49-F238E27FC236}">
                <a16:creationId xmlns:a16="http://schemas.microsoft.com/office/drawing/2014/main" id="{D295D16A-9662-4369-AAEB-17AEEF37A810}"/>
              </a:ext>
            </a:extLst>
          </p:cNvPr>
          <p:cNvSpPr>
            <a:spLocks noGrp="1"/>
          </p:cNvSpPr>
          <p:nvPr>
            <p:ph type="sldNum" sz="quarter" idx="12"/>
          </p:nvPr>
        </p:nvSpPr>
        <p:spPr/>
        <p:txBody>
          <a:bodyPr/>
          <a:lstStyle/>
          <a:p>
            <a:pPr>
              <a:defRPr/>
            </a:pPr>
            <a:fld id="{0461D53A-B13D-45C8-8E30-443A73211BCF}" type="slidenum">
              <a:rPr lang="fr-CA" smtClean="0"/>
              <a:pPr>
                <a:defRPr/>
              </a:pPr>
              <a:t>63</a:t>
            </a:fld>
            <a:endParaRPr lang="fr-CA"/>
          </a:p>
        </p:txBody>
      </p:sp>
    </p:spTree>
  </p:cSld>
  <p:clrMapOvr>
    <a:masterClrMapping/>
  </p:clrMapOvr>
  <p:transition spd="slow">
    <p:strips dir="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76350"/>
            <a:ext cx="8229600" cy="3394075"/>
          </a:xfrm>
        </p:spPr>
        <p:txBody>
          <a:bodyPr/>
          <a:lstStyle/>
          <a:p>
            <a:pPr>
              <a:buNone/>
            </a:pPr>
            <a:r>
              <a:rPr lang="en-US" sz="2000" b="0" dirty="0">
                <a:solidFill>
                  <a:schemeClr val="tx1"/>
                </a:solidFill>
              </a:rPr>
              <a:t>CONCRETE STAINING</a:t>
            </a:r>
          </a:p>
          <a:p>
            <a:r>
              <a:rPr lang="en-US" sz="2000" b="0" i="1" dirty="0">
                <a:solidFill>
                  <a:schemeClr val="tx1"/>
                </a:solidFill>
              </a:rPr>
              <a:t>A popular finish is to apply an acid stain to concrete, which penetrates </a:t>
            </a:r>
            <a:r>
              <a:rPr lang="en-US" sz="2000" b="0" dirty="0">
                <a:solidFill>
                  <a:schemeClr val="tx1"/>
                </a:solidFill>
              </a:rPr>
              <a:t>down into the concrete surface and reduces visibility to wear. The finish has a mottled appearance and can be left as is or can be covered with a clear sealing product.</a:t>
            </a:r>
          </a:p>
        </p:txBody>
      </p:sp>
      <p:sp>
        <p:nvSpPr>
          <p:cNvPr id="4" name="Titre 1"/>
          <p:cNvSpPr txBox="1">
            <a:spLocks/>
          </p:cNvSpPr>
          <p:nvPr/>
        </p:nvSpPr>
        <p:spPr bwMode="auto">
          <a:xfrm>
            <a:off x="3581400" y="0"/>
            <a:ext cx="7229475"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z="2400" b="1" dirty="0">
                <a:solidFill>
                  <a:schemeClr val="accent3">
                    <a:lumMod val="50000"/>
                  </a:schemeClr>
                </a:solidFill>
                <a:latin typeface="+mj-lt"/>
                <a:ea typeface="+mj-ea"/>
                <a:cs typeface="+mj-cs"/>
              </a:rPr>
              <a:t>OTHER FLOORING MATERIALS cont..</a:t>
            </a:r>
            <a:endParaRPr kumimoji="0" lang="fr-FR" sz="2400" b="1" i="0" u="none" strike="noStrike" kern="1200" cap="none" spc="0" normalizeH="0" baseline="0" noProof="0" dirty="0">
              <a:ln>
                <a:noFill/>
              </a:ln>
              <a:solidFill>
                <a:schemeClr val="accent3">
                  <a:lumMod val="50000"/>
                </a:schemeClr>
              </a:solidFill>
              <a:effectLst/>
              <a:uLnTx/>
              <a:uFillTx/>
              <a:latin typeface="+mj-lt"/>
              <a:ea typeface="+mj-ea"/>
              <a:cs typeface="+mj-cs"/>
            </a:endParaRPr>
          </a:p>
        </p:txBody>
      </p:sp>
      <p:sp>
        <p:nvSpPr>
          <p:cNvPr id="2" name="Slide Number Placeholder 1">
            <a:extLst>
              <a:ext uri="{FF2B5EF4-FFF2-40B4-BE49-F238E27FC236}">
                <a16:creationId xmlns:a16="http://schemas.microsoft.com/office/drawing/2014/main" id="{FB90FAC3-5612-47C5-8390-F4A4BAD94B9A}"/>
              </a:ext>
            </a:extLst>
          </p:cNvPr>
          <p:cNvSpPr>
            <a:spLocks noGrp="1"/>
          </p:cNvSpPr>
          <p:nvPr>
            <p:ph type="sldNum" sz="quarter" idx="12"/>
          </p:nvPr>
        </p:nvSpPr>
        <p:spPr/>
        <p:txBody>
          <a:bodyPr/>
          <a:lstStyle/>
          <a:p>
            <a:pPr>
              <a:defRPr/>
            </a:pPr>
            <a:fld id="{0461D53A-B13D-45C8-8E30-443A73211BCF}" type="slidenum">
              <a:rPr lang="fr-CA" smtClean="0"/>
              <a:pPr>
                <a:defRPr/>
              </a:pPr>
              <a:t>64</a:t>
            </a:fld>
            <a:endParaRPr lang="fr-CA"/>
          </a:p>
        </p:txBody>
      </p:sp>
    </p:spTree>
  </p:cSld>
  <p:clrMapOvr>
    <a:masterClrMapping/>
  </p:clrMapOvr>
  <p:transition spd="slow">
    <p:strips dir="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286250"/>
            <a:ext cx="8229600" cy="857250"/>
          </a:xfrm>
        </p:spPr>
        <p:txBody>
          <a:bodyPr/>
          <a:lstStyle/>
          <a:p>
            <a:r>
              <a:rPr lang="en-US" sz="3600" b="0" dirty="0">
                <a:solidFill>
                  <a:schemeClr val="tx1"/>
                </a:solidFill>
              </a:rPr>
              <a:t>CONCRETE STAINING</a:t>
            </a:r>
            <a:br>
              <a:rPr lang="en-US" sz="3600" b="0" dirty="0">
                <a:solidFill>
                  <a:schemeClr val="tx1"/>
                </a:solidFill>
              </a:rPr>
            </a:br>
            <a:endParaRPr lang="en-US" sz="3600" b="0" dirty="0">
              <a:solidFill>
                <a:schemeClr val="tx1"/>
              </a:solidFill>
            </a:endParaRPr>
          </a:p>
        </p:txBody>
      </p:sp>
      <p:pic>
        <p:nvPicPr>
          <p:cNvPr id="2050" name="Picture 2"/>
          <p:cNvPicPr>
            <a:picLocks noGrp="1" noChangeAspect="1" noChangeArrowheads="1"/>
          </p:cNvPicPr>
          <p:nvPr>
            <p:ph idx="1"/>
          </p:nvPr>
        </p:nvPicPr>
        <p:blipFill>
          <a:blip r:embed="rId2" cstate="print"/>
          <a:srcRect l="18243" t="29730" r="18919" b="8108"/>
          <a:stretch>
            <a:fillRect/>
          </a:stretch>
        </p:blipFill>
        <p:spPr bwMode="auto">
          <a:xfrm>
            <a:off x="1905000" y="285750"/>
            <a:ext cx="5105400" cy="3787877"/>
          </a:xfrm>
          <a:prstGeom prst="rect">
            <a:avLst/>
          </a:prstGeom>
          <a:noFill/>
          <a:ln w="9525">
            <a:noFill/>
            <a:miter lim="800000"/>
            <a:headEnd/>
            <a:tailEnd/>
          </a:ln>
          <a:effectLst/>
        </p:spPr>
      </p:pic>
      <p:sp>
        <p:nvSpPr>
          <p:cNvPr id="3" name="Slide Number Placeholder 2">
            <a:extLst>
              <a:ext uri="{FF2B5EF4-FFF2-40B4-BE49-F238E27FC236}">
                <a16:creationId xmlns:a16="http://schemas.microsoft.com/office/drawing/2014/main" id="{39878200-AC7C-4D43-99F2-5BB4D7F1307D}"/>
              </a:ext>
            </a:extLst>
          </p:cNvPr>
          <p:cNvSpPr>
            <a:spLocks noGrp="1"/>
          </p:cNvSpPr>
          <p:nvPr>
            <p:ph type="sldNum" sz="quarter" idx="12"/>
          </p:nvPr>
        </p:nvSpPr>
        <p:spPr/>
        <p:txBody>
          <a:bodyPr/>
          <a:lstStyle/>
          <a:p>
            <a:pPr>
              <a:defRPr/>
            </a:pPr>
            <a:fld id="{0461D53A-B13D-45C8-8E30-443A73211BCF}" type="slidenum">
              <a:rPr lang="fr-CA" smtClean="0"/>
              <a:pPr>
                <a:defRPr/>
              </a:pPr>
              <a:t>65</a:t>
            </a:fld>
            <a:endParaRPr lang="fr-CA"/>
          </a:p>
        </p:txBody>
      </p:sp>
    </p:spTree>
  </p:cSld>
  <p:clrMapOvr>
    <a:masterClrMapping/>
  </p:clrMapOvr>
  <p:transition spd="slow">
    <p:strips dir="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bwMode="auto">
          <a:xfrm>
            <a:off x="3581400" y="0"/>
            <a:ext cx="7229475"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z="2400" b="1" dirty="0">
                <a:solidFill>
                  <a:schemeClr val="accent3">
                    <a:lumMod val="50000"/>
                  </a:schemeClr>
                </a:solidFill>
                <a:latin typeface="+mj-lt"/>
                <a:ea typeface="+mj-ea"/>
                <a:cs typeface="+mj-cs"/>
              </a:rPr>
              <a:t>OTHER FLOORING MATERIALS cont..</a:t>
            </a:r>
            <a:endParaRPr kumimoji="0" lang="fr-FR" sz="2400" b="1" i="0" u="none" strike="noStrike" kern="1200" cap="none" spc="0" normalizeH="0" baseline="0" noProof="0" dirty="0">
              <a:ln>
                <a:noFill/>
              </a:ln>
              <a:solidFill>
                <a:schemeClr val="accent3">
                  <a:lumMod val="50000"/>
                </a:schemeClr>
              </a:solidFill>
              <a:effectLst/>
              <a:uLnTx/>
              <a:uFillTx/>
              <a:latin typeface="+mj-lt"/>
              <a:ea typeface="+mj-ea"/>
              <a:cs typeface="+mj-cs"/>
            </a:endParaRPr>
          </a:p>
        </p:txBody>
      </p:sp>
      <p:pic>
        <p:nvPicPr>
          <p:cNvPr id="3074" name="Picture 2"/>
          <p:cNvPicPr>
            <a:picLocks noChangeAspect="1" noChangeArrowheads="1"/>
          </p:cNvPicPr>
          <p:nvPr/>
        </p:nvPicPr>
        <p:blipFill>
          <a:blip r:embed="rId3" cstate="print"/>
          <a:srcRect l="15278" t="37731" r="43055" b="19676"/>
          <a:stretch>
            <a:fillRect/>
          </a:stretch>
        </p:blipFill>
        <p:spPr bwMode="auto">
          <a:xfrm>
            <a:off x="3810000" y="1200150"/>
            <a:ext cx="4174435" cy="3200400"/>
          </a:xfrm>
          <a:prstGeom prst="rect">
            <a:avLst/>
          </a:prstGeom>
          <a:noFill/>
          <a:ln w="9525">
            <a:noFill/>
            <a:miter lim="800000"/>
            <a:headEnd/>
            <a:tailEnd/>
          </a:ln>
          <a:effectLst/>
        </p:spPr>
      </p:pic>
      <p:sp>
        <p:nvSpPr>
          <p:cNvPr id="5" name="Rectangle 4"/>
          <p:cNvSpPr/>
          <p:nvPr/>
        </p:nvSpPr>
        <p:spPr>
          <a:xfrm>
            <a:off x="381000" y="1200150"/>
            <a:ext cx="3276600" cy="2954655"/>
          </a:xfrm>
          <a:prstGeom prst="rect">
            <a:avLst/>
          </a:prstGeom>
        </p:spPr>
        <p:txBody>
          <a:bodyPr wrap="square">
            <a:spAutoFit/>
          </a:bodyPr>
          <a:lstStyle/>
          <a:p>
            <a:pPr algn="just">
              <a:buNone/>
            </a:pPr>
            <a:r>
              <a:rPr lang="en-US" sz="2400" b="1" dirty="0"/>
              <a:t>CLEAR FINISHED CONCRETE</a:t>
            </a:r>
          </a:p>
          <a:p>
            <a:pPr algn="just">
              <a:buNone/>
            </a:pPr>
            <a:r>
              <a:rPr lang="en-US" sz="2400" i="1" dirty="0"/>
              <a:t>Another popular finish is the application of a clear or tinted </a:t>
            </a:r>
            <a:r>
              <a:rPr lang="en-US" sz="2400" dirty="0"/>
              <a:t>sealing product that can be polished to a high gloss finish</a:t>
            </a:r>
          </a:p>
          <a:p>
            <a:endParaRPr lang="en-US" dirty="0"/>
          </a:p>
        </p:txBody>
      </p:sp>
      <p:sp>
        <p:nvSpPr>
          <p:cNvPr id="2" name="Slide Number Placeholder 1">
            <a:extLst>
              <a:ext uri="{FF2B5EF4-FFF2-40B4-BE49-F238E27FC236}">
                <a16:creationId xmlns:a16="http://schemas.microsoft.com/office/drawing/2014/main" id="{616B268B-4BFD-4510-AE09-A023DD0EAB66}"/>
              </a:ext>
            </a:extLst>
          </p:cNvPr>
          <p:cNvSpPr>
            <a:spLocks noGrp="1"/>
          </p:cNvSpPr>
          <p:nvPr>
            <p:ph type="sldNum" sz="quarter" idx="12"/>
          </p:nvPr>
        </p:nvSpPr>
        <p:spPr/>
        <p:txBody>
          <a:bodyPr/>
          <a:lstStyle/>
          <a:p>
            <a:pPr>
              <a:defRPr/>
            </a:pPr>
            <a:fld id="{0461D53A-B13D-45C8-8E30-443A73211BCF}" type="slidenum">
              <a:rPr lang="fr-CA" smtClean="0"/>
              <a:pPr>
                <a:defRPr/>
              </a:pPr>
              <a:t>66</a:t>
            </a:fld>
            <a:endParaRPr lang="fr-CA"/>
          </a:p>
        </p:txBody>
      </p:sp>
    </p:spTree>
  </p:cSld>
  <p:clrMapOvr>
    <a:masterClrMapping/>
  </p:clrMapOvr>
  <p:transition spd="slow">
    <p:strips dir="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71550"/>
            <a:ext cx="8229600" cy="3622675"/>
          </a:xfrm>
        </p:spPr>
        <p:txBody>
          <a:bodyPr/>
          <a:lstStyle/>
          <a:p>
            <a:pPr algn="just">
              <a:buNone/>
            </a:pPr>
            <a:r>
              <a:rPr lang="en-US" sz="2000" b="0" dirty="0">
                <a:solidFill>
                  <a:schemeClr val="tx1"/>
                </a:solidFill>
              </a:rPr>
              <a:t>SPECIALTY FLOOR COVERING</a:t>
            </a:r>
          </a:p>
          <a:p>
            <a:pPr algn="just"/>
            <a:r>
              <a:rPr lang="en-US" sz="2000" b="0" dirty="0">
                <a:solidFill>
                  <a:schemeClr val="tx1"/>
                </a:solidFill>
              </a:rPr>
              <a:t>There are many floor-covering products that can be used for specialty purposes. These include rubber mats around swimming pools and in athletic locker rooms and elevated access flooring used in computer equipment and television broadcast rooms where there is a considerable amount of wiring on the floor. Also, increasingly popular in large office buildings is elevated access flooring, which is combined with the heating-cooling systems to distribute air below the flooring instead of through overhead ducts.</a:t>
            </a:r>
          </a:p>
        </p:txBody>
      </p:sp>
      <p:sp>
        <p:nvSpPr>
          <p:cNvPr id="4" name="Titre 1"/>
          <p:cNvSpPr txBox="1">
            <a:spLocks/>
          </p:cNvSpPr>
          <p:nvPr/>
        </p:nvSpPr>
        <p:spPr bwMode="auto">
          <a:xfrm>
            <a:off x="3581400" y="0"/>
            <a:ext cx="7229475"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z="2400" b="1" dirty="0">
                <a:solidFill>
                  <a:schemeClr val="accent3">
                    <a:lumMod val="50000"/>
                  </a:schemeClr>
                </a:solidFill>
                <a:latin typeface="+mj-lt"/>
                <a:ea typeface="+mj-ea"/>
                <a:cs typeface="+mj-cs"/>
              </a:rPr>
              <a:t>OTHER FLOORING MATERIALS cont..</a:t>
            </a:r>
            <a:endParaRPr kumimoji="0" lang="fr-FR" sz="2400" b="1" i="0" u="none" strike="noStrike" kern="1200" cap="none" spc="0" normalizeH="0" baseline="0" noProof="0" dirty="0">
              <a:ln>
                <a:noFill/>
              </a:ln>
              <a:solidFill>
                <a:schemeClr val="accent3">
                  <a:lumMod val="50000"/>
                </a:schemeClr>
              </a:solidFill>
              <a:effectLst/>
              <a:uLnTx/>
              <a:uFillTx/>
              <a:latin typeface="+mj-lt"/>
              <a:ea typeface="+mj-ea"/>
              <a:cs typeface="+mj-cs"/>
            </a:endParaRPr>
          </a:p>
        </p:txBody>
      </p:sp>
      <p:sp>
        <p:nvSpPr>
          <p:cNvPr id="2" name="Slide Number Placeholder 1">
            <a:extLst>
              <a:ext uri="{FF2B5EF4-FFF2-40B4-BE49-F238E27FC236}">
                <a16:creationId xmlns:a16="http://schemas.microsoft.com/office/drawing/2014/main" id="{F45BA393-5500-4612-B363-2DA502FB2859}"/>
              </a:ext>
            </a:extLst>
          </p:cNvPr>
          <p:cNvSpPr>
            <a:spLocks noGrp="1"/>
          </p:cNvSpPr>
          <p:nvPr>
            <p:ph type="sldNum" sz="quarter" idx="12"/>
          </p:nvPr>
        </p:nvSpPr>
        <p:spPr/>
        <p:txBody>
          <a:bodyPr/>
          <a:lstStyle/>
          <a:p>
            <a:pPr>
              <a:defRPr/>
            </a:pPr>
            <a:fld id="{0461D53A-B13D-45C8-8E30-443A73211BCF}" type="slidenum">
              <a:rPr lang="fr-CA" smtClean="0"/>
              <a:pPr>
                <a:defRPr/>
              </a:pPr>
              <a:t>67</a:t>
            </a:fld>
            <a:endParaRPr lang="fr-CA"/>
          </a:p>
        </p:txBody>
      </p:sp>
    </p:spTree>
  </p:cSld>
  <p:clrMapOvr>
    <a:masterClrMapping/>
  </p:clrMapOvr>
  <p:transition spd="slow">
    <p:strips dir="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0" y="2495550"/>
            <a:ext cx="3657600" cy="533400"/>
          </a:xfrm>
        </p:spPr>
        <p:txBody>
          <a:bodyPr/>
          <a:lstStyle/>
          <a:p>
            <a:pPr>
              <a:buNone/>
            </a:pPr>
            <a:r>
              <a:rPr lang="en-US" sz="4800" b="0" dirty="0">
                <a:solidFill>
                  <a:schemeClr val="tx1"/>
                </a:solidFill>
                <a:latin typeface="+mj-lt"/>
                <a:ea typeface="+mj-ea"/>
                <a:cs typeface="+mj-cs"/>
              </a:rPr>
              <a:t>THANK YOU</a:t>
            </a:r>
          </a:p>
        </p:txBody>
      </p:sp>
      <p:sp>
        <p:nvSpPr>
          <p:cNvPr id="2" name="Slide Number Placeholder 1">
            <a:extLst>
              <a:ext uri="{FF2B5EF4-FFF2-40B4-BE49-F238E27FC236}">
                <a16:creationId xmlns:a16="http://schemas.microsoft.com/office/drawing/2014/main" id="{F65A9A07-B1BE-4993-A205-2883050BF968}"/>
              </a:ext>
            </a:extLst>
          </p:cNvPr>
          <p:cNvSpPr>
            <a:spLocks noGrp="1"/>
          </p:cNvSpPr>
          <p:nvPr>
            <p:ph type="sldNum" sz="quarter" idx="12"/>
          </p:nvPr>
        </p:nvSpPr>
        <p:spPr/>
        <p:txBody>
          <a:bodyPr/>
          <a:lstStyle/>
          <a:p>
            <a:pPr>
              <a:defRPr/>
            </a:pPr>
            <a:fld id="{0461D53A-B13D-45C8-8E30-443A73211BCF}" type="slidenum">
              <a:rPr lang="fr-CA" smtClean="0"/>
              <a:pPr>
                <a:defRPr/>
              </a:pPr>
              <a:t>68</a:t>
            </a:fld>
            <a:endParaRPr lang="fr-CA"/>
          </a:p>
        </p:txBody>
      </p:sp>
    </p:spTree>
  </p:cSld>
  <p:clrMapOvr>
    <a:masterClrMapping/>
  </p:clrMapOvr>
  <p:transition spd="slow">
    <p:strips dir="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Espace réservé du contenu 2"/>
          <p:cNvSpPr>
            <a:spLocks noGrp="1"/>
          </p:cNvSpPr>
          <p:nvPr>
            <p:ph idx="1"/>
          </p:nvPr>
        </p:nvSpPr>
        <p:spPr>
          <a:xfrm>
            <a:off x="990600" y="1028701"/>
            <a:ext cx="7848600" cy="3394472"/>
          </a:xfrm>
        </p:spPr>
        <p:txBody>
          <a:bodyPr/>
          <a:lstStyle/>
          <a:p>
            <a:r>
              <a:rPr lang="en-US" sz="2000" b="0" dirty="0">
                <a:solidFill>
                  <a:schemeClr val="tx1"/>
                </a:solidFill>
                <a:effectLst>
                  <a:outerShdw blurRad="38100" dist="38100" dir="2700000" algn="tl">
                    <a:srgbClr val="FFFFFF"/>
                  </a:outerShdw>
                </a:effectLst>
              </a:rPr>
              <a:t>Emulsion paint will give a shoddy finishing (not shiny) and suitable for brick wall and concrete wall (exterior &amp; interior wall)</a:t>
            </a:r>
          </a:p>
          <a:p>
            <a:r>
              <a:rPr lang="en-US" sz="2000" b="0" dirty="0" err="1">
                <a:solidFill>
                  <a:schemeClr val="tx1"/>
                </a:solidFill>
                <a:effectLst>
                  <a:outerShdw blurRad="38100" dist="38100" dir="2700000" algn="tl">
                    <a:srgbClr val="FFFFFF"/>
                  </a:outerShdw>
                </a:effectLst>
              </a:rPr>
              <a:t>Aluminium</a:t>
            </a:r>
            <a:r>
              <a:rPr lang="en-US" sz="2000" b="0" dirty="0">
                <a:solidFill>
                  <a:schemeClr val="tx1"/>
                </a:solidFill>
                <a:effectLst>
                  <a:outerShdw blurRad="38100" dist="38100" dir="2700000" algn="tl">
                    <a:srgbClr val="FFFFFF"/>
                  </a:outerShdw>
                </a:effectLst>
              </a:rPr>
              <a:t> paint can be used as a basic paint for the surface of metallic material.</a:t>
            </a:r>
          </a:p>
          <a:p>
            <a:r>
              <a:rPr lang="en-US" sz="2000" b="0" dirty="0">
                <a:solidFill>
                  <a:schemeClr val="tx1"/>
                </a:solidFill>
                <a:effectLst>
                  <a:outerShdw blurRad="38100" dist="38100" dir="2700000" algn="tl">
                    <a:srgbClr val="FFFFFF"/>
                  </a:outerShdw>
                </a:effectLst>
              </a:rPr>
              <a:t>Bituminous paint give protection to material that can easily corroded such as steel and it’s cheap.</a:t>
            </a:r>
          </a:p>
          <a:p>
            <a:r>
              <a:rPr lang="en-US" sz="2000" b="0" dirty="0">
                <a:solidFill>
                  <a:schemeClr val="tx1"/>
                </a:solidFill>
                <a:effectLst>
                  <a:outerShdw blurRad="38100" dist="38100" dir="2700000" algn="tl">
                    <a:srgbClr val="FFFFFF"/>
                  </a:outerShdw>
                </a:effectLst>
              </a:rPr>
              <a:t>Oil Paint usually glossy (shiny).</a:t>
            </a:r>
          </a:p>
        </p:txBody>
      </p:sp>
      <p:sp>
        <p:nvSpPr>
          <p:cNvPr id="5" name="Titre 1"/>
          <p:cNvSpPr>
            <a:spLocks noGrp="1"/>
          </p:cNvSpPr>
          <p:nvPr>
            <p:ph type="title"/>
          </p:nvPr>
        </p:nvSpPr>
        <p:spPr>
          <a:xfrm>
            <a:off x="5562600" y="209550"/>
            <a:ext cx="6543675" cy="857250"/>
          </a:xfrm>
        </p:spPr>
        <p:txBody>
          <a:bodyPr/>
          <a:lstStyle/>
          <a:p>
            <a:pPr algn="l"/>
            <a:r>
              <a:rPr lang="en-US" b="0" dirty="0">
                <a:solidFill>
                  <a:schemeClr val="tx1"/>
                </a:solidFill>
              </a:rPr>
              <a:t>PAINT cont..</a:t>
            </a:r>
            <a:endParaRPr lang="fr-FR" b="0" dirty="0">
              <a:solidFill>
                <a:schemeClr val="tx1"/>
              </a:solidFill>
            </a:endParaRPr>
          </a:p>
        </p:txBody>
      </p:sp>
      <p:sp>
        <p:nvSpPr>
          <p:cNvPr id="2" name="Slide Number Placeholder 1">
            <a:extLst>
              <a:ext uri="{FF2B5EF4-FFF2-40B4-BE49-F238E27FC236}">
                <a16:creationId xmlns:a16="http://schemas.microsoft.com/office/drawing/2014/main" id="{67DF7B56-7689-481D-8B0E-FF184EE55206}"/>
              </a:ext>
            </a:extLst>
          </p:cNvPr>
          <p:cNvSpPr>
            <a:spLocks noGrp="1"/>
          </p:cNvSpPr>
          <p:nvPr>
            <p:ph type="sldNum" sz="quarter" idx="12"/>
          </p:nvPr>
        </p:nvSpPr>
        <p:spPr/>
        <p:txBody>
          <a:bodyPr/>
          <a:lstStyle/>
          <a:p>
            <a:pPr>
              <a:defRPr/>
            </a:pPr>
            <a:fld id="{0461D53A-B13D-45C8-8E30-443A73211BCF}" type="slidenum">
              <a:rPr lang="fr-CA" smtClean="0"/>
              <a:pPr>
                <a:defRPr/>
              </a:pPr>
              <a:t>7</a:t>
            </a:fld>
            <a:endParaRPr lang="fr-CA"/>
          </a:p>
        </p:txBody>
      </p:sp>
    </p:spTree>
  </p:cSld>
  <p:clrMapOvr>
    <a:masterClrMapping/>
  </p:clrMapOvr>
  <p:transition spd="slow">
    <p:strips dir="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Espace réservé du contenu 2"/>
          <p:cNvSpPr>
            <a:spLocks noGrp="1"/>
          </p:cNvSpPr>
          <p:nvPr>
            <p:ph idx="1"/>
          </p:nvPr>
        </p:nvSpPr>
        <p:spPr>
          <a:xfrm>
            <a:off x="990600" y="1028701"/>
            <a:ext cx="7848600" cy="3394472"/>
          </a:xfrm>
        </p:spPr>
        <p:txBody>
          <a:bodyPr/>
          <a:lstStyle/>
          <a:p>
            <a:pPr>
              <a:lnSpc>
                <a:spcPct val="90000"/>
              </a:lnSpc>
            </a:pPr>
            <a:r>
              <a:rPr lang="en-US" sz="2000" b="0" dirty="0">
                <a:solidFill>
                  <a:schemeClr val="tx1"/>
                </a:solidFill>
              </a:rPr>
              <a:t>A paint coating that lacks pigment &amp; which gives a transparent / translucent finish to wood is called Varnish</a:t>
            </a:r>
          </a:p>
          <a:p>
            <a:pPr>
              <a:lnSpc>
                <a:spcPct val="90000"/>
              </a:lnSpc>
            </a:pPr>
            <a:r>
              <a:rPr lang="en-US" sz="2000" b="0" dirty="0">
                <a:solidFill>
                  <a:schemeClr val="tx1"/>
                </a:solidFill>
              </a:rPr>
              <a:t>This paint provides a hard glossy transparent coating</a:t>
            </a:r>
          </a:p>
          <a:p>
            <a:pPr>
              <a:lnSpc>
                <a:spcPct val="90000"/>
              </a:lnSpc>
            </a:pPr>
            <a:r>
              <a:rPr lang="en-US" sz="2000" b="0" dirty="0">
                <a:solidFill>
                  <a:schemeClr val="tx1"/>
                </a:solidFill>
              </a:rPr>
              <a:t>It greatly enhances natural beauty &amp; figure of wood.</a:t>
            </a:r>
          </a:p>
          <a:p>
            <a:pPr>
              <a:lnSpc>
                <a:spcPct val="90000"/>
              </a:lnSpc>
            </a:pPr>
            <a:r>
              <a:rPr lang="en-US" sz="2000" b="0">
                <a:solidFill>
                  <a:schemeClr val="tx1"/>
                </a:solidFill>
              </a:rPr>
              <a:t>Method of polishing </a:t>
            </a:r>
            <a:r>
              <a:rPr lang="en-US" sz="2000" b="0" dirty="0">
                <a:solidFill>
                  <a:schemeClr val="tx1"/>
                </a:solidFill>
              </a:rPr>
              <a:t>the wood with varnish is French Polishing.</a:t>
            </a:r>
          </a:p>
          <a:p>
            <a:pPr>
              <a:lnSpc>
                <a:spcPct val="90000"/>
              </a:lnSpc>
            </a:pPr>
            <a:r>
              <a:rPr lang="en-US" sz="2000" b="0" dirty="0">
                <a:solidFill>
                  <a:schemeClr val="tx1"/>
                </a:solidFill>
              </a:rPr>
              <a:t>Ensure the surface are clean (no dust) and smooth before applying varnish.</a:t>
            </a:r>
          </a:p>
          <a:p>
            <a:pPr>
              <a:lnSpc>
                <a:spcPct val="90000"/>
              </a:lnSpc>
            </a:pPr>
            <a:endParaRPr lang="en-US" sz="2000" b="0" dirty="0">
              <a:solidFill>
                <a:schemeClr val="tx1"/>
              </a:solidFill>
            </a:endParaRPr>
          </a:p>
        </p:txBody>
      </p:sp>
      <p:sp>
        <p:nvSpPr>
          <p:cNvPr id="5" name="Titre 1"/>
          <p:cNvSpPr>
            <a:spLocks noGrp="1"/>
          </p:cNvSpPr>
          <p:nvPr>
            <p:ph type="title"/>
          </p:nvPr>
        </p:nvSpPr>
        <p:spPr>
          <a:xfrm>
            <a:off x="5562600" y="209550"/>
            <a:ext cx="6543675" cy="857250"/>
          </a:xfrm>
        </p:spPr>
        <p:txBody>
          <a:bodyPr/>
          <a:lstStyle/>
          <a:p>
            <a:pPr algn="l"/>
            <a:r>
              <a:rPr lang="en-US" b="0" dirty="0">
                <a:solidFill>
                  <a:schemeClr val="tx1"/>
                </a:solidFill>
              </a:rPr>
              <a:t>  PAINT cont..</a:t>
            </a:r>
            <a:endParaRPr lang="fr-FR" b="0" dirty="0">
              <a:solidFill>
                <a:schemeClr val="tx1"/>
              </a:solidFill>
            </a:endParaRPr>
          </a:p>
        </p:txBody>
      </p:sp>
      <p:sp>
        <p:nvSpPr>
          <p:cNvPr id="2" name="Slide Number Placeholder 1">
            <a:extLst>
              <a:ext uri="{FF2B5EF4-FFF2-40B4-BE49-F238E27FC236}">
                <a16:creationId xmlns:a16="http://schemas.microsoft.com/office/drawing/2014/main" id="{45DEE30B-03E7-43D2-A620-21288AA8140C}"/>
              </a:ext>
            </a:extLst>
          </p:cNvPr>
          <p:cNvSpPr>
            <a:spLocks noGrp="1"/>
          </p:cNvSpPr>
          <p:nvPr>
            <p:ph type="sldNum" sz="quarter" idx="12"/>
          </p:nvPr>
        </p:nvSpPr>
        <p:spPr/>
        <p:txBody>
          <a:bodyPr/>
          <a:lstStyle/>
          <a:p>
            <a:pPr>
              <a:defRPr/>
            </a:pPr>
            <a:fld id="{0461D53A-B13D-45C8-8E30-443A73211BCF}" type="slidenum">
              <a:rPr lang="fr-CA" smtClean="0"/>
              <a:pPr>
                <a:defRPr/>
              </a:pPr>
              <a:t>8</a:t>
            </a:fld>
            <a:endParaRPr lang="fr-CA"/>
          </a:p>
        </p:txBody>
      </p:sp>
    </p:spTree>
  </p:cSld>
  <p:clrMapOvr>
    <a:masterClrMapping/>
  </p:clrMapOvr>
  <p:transition spd="slow">
    <p:strips dir="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b="0" dirty="0">
              <a:solidFill>
                <a:schemeClr val="tx1"/>
              </a:solidFill>
            </a:endParaRPr>
          </a:p>
        </p:txBody>
      </p:sp>
      <p:pic>
        <p:nvPicPr>
          <p:cNvPr id="5122" name="Picture 2"/>
          <p:cNvPicPr>
            <a:picLocks noGrp="1" noChangeAspect="1" noChangeArrowheads="1"/>
          </p:cNvPicPr>
          <p:nvPr>
            <p:ph idx="1"/>
          </p:nvPr>
        </p:nvPicPr>
        <p:blipFill>
          <a:blip r:embed="rId2" cstate="print"/>
          <a:srcRect l="18007" t="24696" r="43265" b="5706"/>
          <a:stretch>
            <a:fillRect/>
          </a:stretch>
        </p:blipFill>
        <p:spPr bwMode="auto">
          <a:xfrm>
            <a:off x="0" y="0"/>
            <a:ext cx="2753032" cy="5143500"/>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cstate="print"/>
          <a:srcRect l="21528" t="39815" r="47917" b="20602"/>
          <a:stretch>
            <a:fillRect/>
          </a:stretch>
        </p:blipFill>
        <p:spPr bwMode="auto">
          <a:xfrm>
            <a:off x="2743200" y="0"/>
            <a:ext cx="3352800" cy="5143500"/>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cstate="print"/>
          <a:srcRect l="26389" t="44444" r="52777" b="25926"/>
          <a:stretch>
            <a:fillRect/>
          </a:stretch>
        </p:blipFill>
        <p:spPr bwMode="auto">
          <a:xfrm>
            <a:off x="6096000" y="0"/>
            <a:ext cx="3048000" cy="5143500"/>
          </a:xfrm>
          <a:prstGeom prst="rect">
            <a:avLst/>
          </a:prstGeom>
          <a:noFill/>
          <a:ln w="9525">
            <a:noFill/>
            <a:miter lim="800000"/>
            <a:headEnd/>
            <a:tailEnd/>
          </a:ln>
          <a:effectLst/>
        </p:spPr>
      </p:pic>
      <p:sp>
        <p:nvSpPr>
          <p:cNvPr id="3" name="Slide Number Placeholder 2">
            <a:extLst>
              <a:ext uri="{FF2B5EF4-FFF2-40B4-BE49-F238E27FC236}">
                <a16:creationId xmlns:a16="http://schemas.microsoft.com/office/drawing/2014/main" id="{AD8D8C82-9A95-4753-BA5B-D02733AE3999}"/>
              </a:ext>
            </a:extLst>
          </p:cNvPr>
          <p:cNvSpPr>
            <a:spLocks noGrp="1"/>
          </p:cNvSpPr>
          <p:nvPr>
            <p:ph type="sldNum" sz="quarter" idx="12"/>
          </p:nvPr>
        </p:nvSpPr>
        <p:spPr/>
        <p:txBody>
          <a:bodyPr/>
          <a:lstStyle/>
          <a:p>
            <a:pPr>
              <a:defRPr/>
            </a:pPr>
            <a:fld id="{0461D53A-B13D-45C8-8E30-443A73211BCF}" type="slidenum">
              <a:rPr lang="fr-CA" smtClean="0"/>
              <a:pPr>
                <a:defRPr/>
              </a:pPr>
              <a:t>9</a:t>
            </a:fld>
            <a:endParaRPr lang="fr-CA"/>
          </a:p>
        </p:txBody>
      </p:sp>
    </p:spTree>
  </p:cSld>
  <p:clrMapOvr>
    <a:masterClrMapping/>
  </p:clrMapOvr>
  <p:transition spd="slow">
    <p:strips dir="ru"/>
  </p:transition>
</p:sld>
</file>

<file path=ppt/theme/theme1.xml><?xml version="1.0" encoding="utf-8"?>
<a:theme xmlns:a="http://schemas.openxmlformats.org/drawingml/2006/main" name="18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478</TotalTime>
  <Words>2489</Words>
  <Application>Microsoft Office PowerPoint</Application>
  <PresentationFormat>On-screen Show (16:9)</PresentationFormat>
  <Paragraphs>329</Paragraphs>
  <Slides>68</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68</vt:i4>
      </vt:variant>
    </vt:vector>
  </HeadingPairs>
  <TitlesOfParts>
    <vt:vector size="72" baseType="lpstr">
      <vt:lpstr>Arial</vt:lpstr>
      <vt:lpstr>Calibri</vt:lpstr>
      <vt:lpstr>Wingdings</vt:lpstr>
      <vt:lpstr>181</vt:lpstr>
      <vt:lpstr>FINISHES</vt:lpstr>
      <vt:lpstr>FINISHES  </vt:lpstr>
      <vt:lpstr>FLOOR FINISHES  </vt:lpstr>
      <vt:lpstr>WALL FINISHING</vt:lpstr>
      <vt:lpstr>ROOF FINISHING</vt:lpstr>
      <vt:lpstr>1)  PAINT</vt:lpstr>
      <vt:lpstr>PAINT cont..</vt:lpstr>
      <vt:lpstr>  PAINT cont..</vt:lpstr>
      <vt:lpstr>PowerPoint Presentation</vt:lpstr>
      <vt:lpstr>PowerPoint Presentation</vt:lpstr>
      <vt:lpstr>PowerPoint Presentation</vt:lpstr>
      <vt:lpstr>PowerPoint Presentation</vt:lpstr>
      <vt:lpstr>PLASTER OVER MASONRY</vt:lpstr>
      <vt:lpstr>PowerPoint Presentation</vt:lpstr>
      <vt:lpstr>FINISHES  </vt:lpstr>
      <vt:lpstr>PowerPoint Presentation</vt:lpstr>
      <vt:lpstr>5)CERAMIC TILES</vt:lpstr>
      <vt:lpstr>PowerPoint Presentation</vt:lpstr>
      <vt:lpstr>UNGLAZED CERAMIC MOSAIC TILE</vt:lpstr>
      <vt:lpstr>QUARRY TILE</vt:lpstr>
      <vt:lpstr>PAVER TILE  </vt:lpstr>
      <vt:lpstr>PORCELAIN TILE</vt:lpstr>
      <vt:lpstr>GLAZED WALL TILE</vt:lpstr>
      <vt:lpstr>TERRACOTTA TILE</vt:lpstr>
      <vt:lpstr>CERAMIC TILE APPLICATION</vt:lpstr>
      <vt:lpstr>FINISHES  </vt:lpstr>
      <vt:lpstr>FINISHES  </vt:lpstr>
      <vt:lpstr>PowerPoint Presentation</vt:lpstr>
      <vt:lpstr> </vt:lpstr>
      <vt:lpstr>PowerPoint Presentation</vt:lpstr>
      <vt:lpstr> </vt:lpstr>
      <vt:lpstr>FINISHES  </vt:lpstr>
      <vt:lpstr>TERRAZZO cont.. </vt:lpstr>
      <vt:lpstr>TERRAZZO cont.. </vt:lpstr>
      <vt:lpstr>PowerPoint Presentation</vt:lpstr>
      <vt:lpstr>Most commonly used species of wood</vt:lpstr>
      <vt:lpstr>PowerPoint Presentation</vt:lpstr>
      <vt:lpstr>FINISHES  </vt:lpstr>
      <vt:lpstr>FINISHES  </vt:lpstr>
      <vt:lpstr>FINISHES  </vt:lpstr>
      <vt:lpstr>FINISHES  </vt:lpstr>
      <vt:lpstr>FINISHES  </vt:lpstr>
      <vt:lpstr>PowerPoint Presentation</vt:lpstr>
      <vt:lpstr>STONE TILES cont..</vt:lpstr>
      <vt:lpstr>PowerPoint Presentation</vt:lpstr>
      <vt:lpstr>STONE TILES</vt:lpstr>
      <vt:lpstr>PINK MARBLE WALL</vt:lpstr>
      <vt:lpstr>FINISHES  </vt:lpstr>
      <vt:lpstr>PowerPoint Presentation</vt:lpstr>
      <vt:lpstr>PowerPoint Presentation</vt:lpstr>
      <vt:lpstr>CARPET CONSTRUCTION TYPES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CONCRETE STAINING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(AED-121) BUILDING MATERIALS AND CONSTRUCTION-I</dc:title>
  <dc:creator>Rana Munir</dc:creator>
  <cp:lastModifiedBy>Usman Iftikhar</cp:lastModifiedBy>
  <cp:revision>37</cp:revision>
  <dcterms:created xsi:type="dcterms:W3CDTF">2012-01-23T06:55:14Z</dcterms:created>
  <dcterms:modified xsi:type="dcterms:W3CDTF">2018-07-14T11:13:58Z</dcterms:modified>
</cp:coreProperties>
</file>