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2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3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4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5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8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3E69-A649-4A71-B7B8-0879E54B3A1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FFFD-3B2F-4396-8E6A-6D327C7A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izan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Construction Safety 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 summary of various hazards and their remedies in light of </a:t>
            </a:r>
            <a:r>
              <a:rPr lang="en-US" sz="2000" dirty="0" smtClean="0">
                <a:solidFill>
                  <a:srgbClr val="FF0000"/>
                </a:solidFill>
              </a:rPr>
              <a:t>OSHA (Part 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286000"/>
            <a:ext cx="6400800" cy="685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Faizan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Shafique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Excavations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Faizan\Downloads\220px-SantaAnaC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388429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Excavations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greatest risk in an excavation is a cave-in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Employees </a:t>
            </a:r>
            <a:r>
              <a:rPr lang="en-US" dirty="0"/>
              <a:t>can be protected through sloping, shielding, and shoring the excavation.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competent person is responsible to inspect the excavation.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</a:t>
            </a:r>
            <a:r>
              <a:rPr lang="en-US" dirty="0"/>
              <a:t>excavation hazards include water accumulation, oxygen deficiency, toxic fumes, falls, and mobile equipment.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Excavations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33500"/>
            <a:ext cx="4191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Excavations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6" y="1217314"/>
            <a:ext cx="3838575" cy="24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83" y="4228567"/>
            <a:ext cx="3976764" cy="237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87577" y="4204244"/>
            <a:ext cx="1857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Sloping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07177" y="3080294"/>
            <a:ext cx="1857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Benching</a:t>
            </a:r>
          </a:p>
        </p:txBody>
      </p:sp>
    </p:spTree>
    <p:extLst>
      <p:ext uri="{BB962C8B-B14F-4D97-AF65-F5344CB8AC3E}">
        <p14:creationId xmlns:p14="http://schemas.microsoft.com/office/powerpoint/2010/main" val="10026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Excavations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83" y="2328666"/>
            <a:ext cx="5289812" cy="396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90600" y="1449526"/>
            <a:ext cx="1924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Shielding</a:t>
            </a:r>
          </a:p>
        </p:txBody>
      </p:sp>
    </p:spTree>
    <p:extLst>
      <p:ext uri="{BB962C8B-B14F-4D97-AF65-F5344CB8AC3E}">
        <p14:creationId xmlns:p14="http://schemas.microsoft.com/office/powerpoint/2010/main" val="813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Excavations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5302670" cy="397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06920" y="1307622"/>
            <a:ext cx="2076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Shoring</a:t>
            </a:r>
          </a:p>
        </p:txBody>
      </p:sp>
    </p:spTree>
    <p:extLst>
      <p:ext uri="{BB962C8B-B14F-4D97-AF65-F5344CB8AC3E}">
        <p14:creationId xmlns:p14="http://schemas.microsoft.com/office/powerpoint/2010/main" val="26667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Scaffolds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86475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Scaffolds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3236" y="1676400"/>
            <a:ext cx="8534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buFontTx/>
              <a:buNone/>
            </a:pPr>
            <a:r>
              <a:rPr lang="en-US" sz="2400" dirty="0" smtClean="0"/>
              <a:t>An elevated, temporary work platform</a:t>
            </a:r>
          </a:p>
          <a:p>
            <a:pPr marL="346075" indent="-346075">
              <a:buFontTx/>
              <a:buNone/>
            </a:pPr>
            <a:endParaRPr lang="en-US" sz="2400" dirty="0" smtClean="0"/>
          </a:p>
          <a:p>
            <a:pPr marL="346075" indent="-346075">
              <a:buFontTx/>
              <a:buNone/>
            </a:pPr>
            <a:r>
              <a:rPr lang="en-US" sz="2400" dirty="0" smtClean="0"/>
              <a:t>Three basic types:</a:t>
            </a:r>
          </a:p>
          <a:p>
            <a:pPr marL="346075" indent="-346075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Supported scaffolds</a:t>
            </a:r>
            <a:r>
              <a:rPr lang="en-US" sz="2400" dirty="0" smtClean="0"/>
              <a:t> -- platforms supported by rigid, load bearing members, such as poles, legs &amp; frames</a:t>
            </a:r>
          </a:p>
          <a:p>
            <a:pPr marL="346075" indent="-346075"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6075" indent="-346075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Suspended scaffolds</a:t>
            </a:r>
            <a:r>
              <a:rPr lang="en-US" sz="2400" dirty="0" smtClean="0"/>
              <a:t> -- platforms suspended by ropes or other non-rigid, overhead support</a:t>
            </a:r>
          </a:p>
          <a:p>
            <a:pPr marL="346075" indent="-346075"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6075" indent="-346075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Aerial Lifts</a:t>
            </a:r>
            <a:r>
              <a:rPr lang="en-US" sz="2400" dirty="0" smtClean="0"/>
              <a:t> -- such as “boom trucks”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71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Scaffolds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28068"/>
            <a:ext cx="3048000" cy="22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0716"/>
            <a:ext cx="3069720" cy="219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2143"/>
            <a:ext cx="2774091" cy="321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70974" y="5414848"/>
            <a:ext cx="2432608" cy="3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6075" indent="-346075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</a:rPr>
              <a:t>Supported scaffolds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78999" y="3445953"/>
            <a:ext cx="2606366" cy="29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6075" indent="-346075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</a:rPr>
              <a:t>Suspended scaffolds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50359" y="5456958"/>
            <a:ext cx="1390062" cy="29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6075" indent="-346075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b="1" dirty="0">
                <a:solidFill>
                  <a:srgbClr val="FF0000"/>
                </a:solidFill>
              </a:rPr>
              <a:t>Aerial Lifts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Scaffolds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8613" y="2652713"/>
            <a:ext cx="48006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Falls from elevation</a:t>
            </a:r>
            <a:r>
              <a:rPr lang="en-US" dirty="0"/>
              <a:t> – caused by slipping, unsafe access, and the lack of fall protection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Struck by</a:t>
            </a:r>
            <a:r>
              <a:rPr lang="en-US" dirty="0"/>
              <a:t> falling tools / debris 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Electrocution</a:t>
            </a:r>
            <a:r>
              <a:rPr lang="en-US" dirty="0"/>
              <a:t> – from overhead power lines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Scaffold collapse</a:t>
            </a:r>
            <a:r>
              <a:rPr lang="en-US" dirty="0"/>
              <a:t> - caused by instability or overloading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Employees working on scaffolds are exposed to these hazards:</a:t>
            </a:r>
          </a:p>
        </p:txBody>
      </p:sp>
      <p:pic>
        <p:nvPicPr>
          <p:cNvPr id="7" name="Picture 5" descr="Q:\John B\filtered\Slide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214563"/>
            <a:ext cx="38100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6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Fire Protection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Faizan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06236"/>
            <a:ext cx="3845502" cy="513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Scaffolds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2362200"/>
            <a:ext cx="780703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Guardrails</a:t>
            </a:r>
          </a:p>
          <a:p>
            <a:r>
              <a:rPr lang="en-US" sz="2400" dirty="0" smtClean="0"/>
              <a:t>Personal Fall Arrest Systems (PFAS)</a:t>
            </a:r>
          </a:p>
          <a:p>
            <a:r>
              <a:rPr lang="en-US" sz="2400" dirty="0" smtClean="0"/>
              <a:t>Hardhats</a:t>
            </a:r>
          </a:p>
          <a:p>
            <a:r>
              <a:rPr lang="en-US" sz="2400" dirty="0" smtClean="0"/>
              <a:t>Barricade area below</a:t>
            </a:r>
          </a:p>
          <a:p>
            <a:r>
              <a:rPr lang="en-US" sz="2400" dirty="0" smtClean="0"/>
              <a:t>Clear distance from electric cables</a:t>
            </a:r>
          </a:p>
          <a:p>
            <a:r>
              <a:rPr lang="en-US" sz="2400" dirty="0" smtClean="0"/>
              <a:t>Proper Scaffold design</a:t>
            </a:r>
            <a:endParaRPr lang="en-US" sz="2400" dirty="0"/>
          </a:p>
        </p:txBody>
      </p:sp>
      <p:pic>
        <p:nvPicPr>
          <p:cNvPr id="1026" name="Picture 2" descr="C:\Users\Faizan\Download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54" y="12954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izan\Downloads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91" y="3810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95600" y="2590800"/>
            <a:ext cx="31242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71591" y="3276600"/>
            <a:ext cx="1562100" cy="838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Thank you for listening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Fire Protection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Fire Types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Class </a:t>
            </a:r>
            <a:r>
              <a:rPr lang="en-US" b="1" u="sng" dirty="0"/>
              <a:t>A </a:t>
            </a:r>
            <a:r>
              <a:rPr lang="en-US" b="1" u="sng" dirty="0" smtClean="0"/>
              <a:t>Fires</a:t>
            </a:r>
            <a:r>
              <a:rPr lang="en-US" dirty="0" smtClean="0"/>
              <a:t>: Ordinary </a:t>
            </a:r>
            <a:r>
              <a:rPr lang="en-US" dirty="0"/>
              <a:t>combustibles such as wood and paper.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Class </a:t>
            </a:r>
            <a:r>
              <a:rPr lang="en-US" b="1" u="sng" dirty="0"/>
              <a:t>B </a:t>
            </a:r>
            <a:r>
              <a:rPr lang="en-US" b="1" u="sng" dirty="0" smtClean="0"/>
              <a:t>Fires</a:t>
            </a:r>
            <a:r>
              <a:rPr lang="en-US" dirty="0" smtClean="0"/>
              <a:t>: Flammable </a:t>
            </a:r>
            <a:r>
              <a:rPr lang="en-US" dirty="0"/>
              <a:t>and combustible liquids and gases.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Class </a:t>
            </a:r>
            <a:r>
              <a:rPr lang="en-US" b="1" u="sng" dirty="0"/>
              <a:t>C </a:t>
            </a:r>
            <a:r>
              <a:rPr lang="en-US" b="1" u="sng" dirty="0" smtClean="0"/>
              <a:t>Fires</a:t>
            </a:r>
            <a:r>
              <a:rPr lang="en-US" dirty="0" smtClean="0"/>
              <a:t>: Energized </a:t>
            </a:r>
            <a:r>
              <a:rPr lang="en-US" dirty="0"/>
              <a:t>electrical equipment.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Class </a:t>
            </a:r>
            <a:r>
              <a:rPr lang="en-US" b="1" u="sng" dirty="0"/>
              <a:t>D </a:t>
            </a:r>
            <a:r>
              <a:rPr lang="en-US" b="1" u="sng" dirty="0" smtClean="0"/>
              <a:t>Fires</a:t>
            </a:r>
            <a:r>
              <a:rPr lang="en-US" dirty="0" smtClean="0"/>
              <a:t>: Combustible </a:t>
            </a:r>
            <a:r>
              <a:rPr lang="en-US" dirty="0"/>
              <a:t>metals.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Fire Protection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Steps to take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Extinguishers must be mounted and identified so they are readily available. </a:t>
            </a:r>
          </a:p>
          <a:p>
            <a:r>
              <a:rPr lang="en-US" dirty="0" smtClean="0"/>
              <a:t>Only </a:t>
            </a:r>
            <a:r>
              <a:rPr lang="en-US" dirty="0"/>
              <a:t>approved extinguishers can be used. </a:t>
            </a:r>
          </a:p>
          <a:p>
            <a:r>
              <a:rPr lang="en-US" dirty="0" smtClean="0"/>
              <a:t>Extinguishers </a:t>
            </a:r>
            <a:r>
              <a:rPr lang="en-US" dirty="0"/>
              <a:t>must be fully charged. </a:t>
            </a:r>
          </a:p>
          <a:p>
            <a:r>
              <a:rPr lang="en-US" dirty="0"/>
              <a:t>Extinguishers must be visually inspected monthly, maintained annually, and tested periodically. </a:t>
            </a:r>
          </a:p>
          <a:p>
            <a:r>
              <a:rPr lang="en-US" dirty="0" smtClean="0"/>
              <a:t>Employees </a:t>
            </a:r>
            <a:r>
              <a:rPr lang="en-US" dirty="0"/>
              <a:t>must be trained annually in the use of extinguishers.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Fire Protection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Common Extinguishing agents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Water </a:t>
            </a:r>
          </a:p>
          <a:p>
            <a:r>
              <a:rPr lang="en-US" dirty="0" smtClean="0"/>
              <a:t>Carbon </a:t>
            </a:r>
            <a:r>
              <a:rPr lang="en-US" dirty="0"/>
              <a:t>Dioxide </a:t>
            </a:r>
          </a:p>
          <a:p>
            <a:r>
              <a:rPr lang="en-US" dirty="0" smtClean="0"/>
              <a:t>Dry </a:t>
            </a:r>
            <a:r>
              <a:rPr lang="en-US" dirty="0"/>
              <a:t>Chemical </a:t>
            </a:r>
            <a:r>
              <a:rPr lang="en-US" dirty="0" smtClean="0"/>
              <a:t>(Sodium Bicarbonate)</a:t>
            </a:r>
            <a:endParaRPr lang="en-US" dirty="0"/>
          </a:p>
          <a:p>
            <a:r>
              <a:rPr lang="en-US" dirty="0"/>
              <a:t>Multipurpose Dry </a:t>
            </a:r>
            <a:r>
              <a:rPr lang="en-US" dirty="0" smtClean="0"/>
              <a:t>Chemical (Ammonium </a:t>
            </a:r>
            <a:r>
              <a:rPr lang="en-US" dirty="0"/>
              <a:t>Phosphate) </a:t>
            </a:r>
          </a:p>
          <a:p>
            <a:r>
              <a:rPr lang="en-US" dirty="0" err="1" smtClean="0"/>
              <a:t>Halon</a:t>
            </a:r>
            <a:r>
              <a:rPr lang="en-US" dirty="0" smtClean="0"/>
              <a:t> (</a:t>
            </a:r>
            <a:r>
              <a:rPr lang="en-US" dirty="0" err="1" smtClean="0"/>
              <a:t>Haloalkane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Fire Protection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Note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Extinguishing agents must be selected carefully. For example, Water is effective on Class A fires, but may spread class B fires.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2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Electrical Safety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Faizan\Download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438650" cy="37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Electrical Safety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218" y="1427018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About </a:t>
            </a:r>
            <a:r>
              <a:rPr lang="en-US" sz="2400" dirty="0"/>
              <a:t>5 workers are electrocuted every week </a:t>
            </a: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Causes </a:t>
            </a:r>
            <a:r>
              <a:rPr lang="en-US" sz="2400" dirty="0"/>
              <a:t>12% of young worker workplace deaths </a:t>
            </a: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Takes </a:t>
            </a:r>
            <a:r>
              <a:rPr lang="en-US" sz="2400" dirty="0"/>
              <a:t>very little electricity to cause harm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Currents </a:t>
            </a:r>
            <a:r>
              <a:rPr lang="en-US" sz="2400" dirty="0"/>
              <a:t>above 10 </a:t>
            </a:r>
            <a:r>
              <a:rPr lang="en-US" sz="2400" dirty="0" smtClean="0"/>
              <a:t>mA </a:t>
            </a:r>
            <a:r>
              <a:rPr lang="en-US" sz="2400" dirty="0"/>
              <a:t>can paralyze or “freeze” muscles.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Currents </a:t>
            </a:r>
            <a:r>
              <a:rPr lang="en-US" sz="2400" dirty="0"/>
              <a:t>more than </a:t>
            </a:r>
            <a:r>
              <a:rPr lang="en-US" sz="2400" b="1" dirty="0"/>
              <a:t>75 mA </a:t>
            </a:r>
            <a:r>
              <a:rPr lang="en-US" sz="2400" dirty="0"/>
              <a:t>can cause a rapid, ineffective heartbeat -- death will occur in a few minutes unless a defibrillator is used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75 </a:t>
            </a:r>
            <a:r>
              <a:rPr lang="en-US" sz="2400" dirty="0"/>
              <a:t>mA is not much current – a small power drill uses 30 times as much </a:t>
            </a:r>
          </a:p>
        </p:txBody>
      </p:sp>
    </p:spTree>
    <p:extLst>
      <p:ext uri="{BB962C8B-B14F-4D97-AF65-F5344CB8AC3E}">
        <p14:creationId xmlns:p14="http://schemas.microsoft.com/office/powerpoint/2010/main" val="33004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Electrical Safety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43041"/>
            <a:ext cx="3886200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Hazards</a:t>
            </a:r>
            <a:r>
              <a:rPr lang="en-US" sz="2400" b="1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Inadequate </a:t>
            </a:r>
            <a:r>
              <a:rPr lang="en-US" sz="2400" dirty="0"/>
              <a:t>wiring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Exposed </a:t>
            </a:r>
            <a:r>
              <a:rPr lang="en-US" sz="2400" dirty="0"/>
              <a:t>electrical parts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Wires </a:t>
            </a:r>
            <a:r>
              <a:rPr lang="en-US" sz="2400" dirty="0"/>
              <a:t>with bad insulation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Ungrounded </a:t>
            </a:r>
            <a:r>
              <a:rPr lang="en-US" sz="2400" dirty="0"/>
              <a:t>electrical systems and tools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Overloaded </a:t>
            </a:r>
            <a:r>
              <a:rPr lang="en-US" sz="2400" dirty="0"/>
              <a:t>circuits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Damaged </a:t>
            </a:r>
            <a:r>
              <a:rPr lang="en-US" sz="2400" dirty="0"/>
              <a:t>power tools and equipment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Using </a:t>
            </a:r>
            <a:r>
              <a:rPr lang="en-US" sz="2400" dirty="0"/>
              <a:t>the wrong PPE and tools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Overhead </a:t>
            </a:r>
            <a:r>
              <a:rPr lang="en-US" sz="2400" dirty="0" err="1"/>
              <a:t>powerlines</a:t>
            </a:r>
            <a:r>
              <a:rPr lang="en-US" sz="2400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hazards are made worse in wet conditions 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17473" y="1341453"/>
            <a:ext cx="3886200" cy="4893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Protective </a:t>
            </a:r>
            <a:r>
              <a:rPr lang="en-US" sz="2400" b="1" u="sng" dirty="0"/>
              <a:t>Measures </a:t>
            </a:r>
            <a:endParaRPr lang="en-US" sz="2400" b="1" u="sng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Proper </a:t>
            </a:r>
            <a:r>
              <a:rPr lang="en-US" sz="2400" dirty="0"/>
              <a:t>grounding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GFCI’s </a:t>
            </a:r>
            <a:r>
              <a:rPr lang="en-US" sz="2400" dirty="0" smtClean="0"/>
              <a:t> (Ground Fault Circuit Interrupter)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fuses and circuit breakers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Guard </a:t>
            </a:r>
            <a:r>
              <a:rPr lang="en-US" sz="2400" dirty="0"/>
              <a:t>live parts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Lockout/</a:t>
            </a:r>
            <a:r>
              <a:rPr lang="en-US" sz="2400" dirty="0" err="1" smtClean="0"/>
              <a:t>Tagout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Proper </a:t>
            </a:r>
            <a:r>
              <a:rPr lang="en-US" sz="2400" dirty="0"/>
              <a:t>use of flexible cords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Close </a:t>
            </a:r>
            <a:r>
              <a:rPr lang="en-US" sz="2400" dirty="0"/>
              <a:t>electric panels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Training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1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502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Construction Safety  A summary of various hazards and their remedies in light of OSHA (Part 1)</vt:lpstr>
      <vt:lpstr>Fire Protection</vt:lpstr>
      <vt:lpstr>Fire Protection</vt:lpstr>
      <vt:lpstr>Fire Protection</vt:lpstr>
      <vt:lpstr>Fire Protection</vt:lpstr>
      <vt:lpstr>Fire Protection</vt:lpstr>
      <vt:lpstr>Electrical Safety</vt:lpstr>
      <vt:lpstr>Electrical Safety</vt:lpstr>
      <vt:lpstr>Electrical Safety</vt:lpstr>
      <vt:lpstr>Excavations</vt:lpstr>
      <vt:lpstr>Excavations</vt:lpstr>
      <vt:lpstr>Excavations</vt:lpstr>
      <vt:lpstr>Excavations</vt:lpstr>
      <vt:lpstr>Excavations</vt:lpstr>
      <vt:lpstr>Excavations</vt:lpstr>
      <vt:lpstr>Scaffolds</vt:lpstr>
      <vt:lpstr>Scaffolds</vt:lpstr>
      <vt:lpstr>Scaffolds</vt:lpstr>
      <vt:lpstr>Scaffolds</vt:lpstr>
      <vt:lpstr>Scaffolds</vt:lpstr>
      <vt:lpstr>Thank you for listening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Safety</dc:title>
  <dc:creator>Faizan</dc:creator>
  <cp:lastModifiedBy>Faizan</cp:lastModifiedBy>
  <cp:revision>16</cp:revision>
  <dcterms:created xsi:type="dcterms:W3CDTF">2013-02-12T14:27:02Z</dcterms:created>
  <dcterms:modified xsi:type="dcterms:W3CDTF">2013-02-19T17:22:25Z</dcterms:modified>
</cp:coreProperties>
</file>