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8" r:id="rId3"/>
    <p:sldId id="268" r:id="rId4"/>
    <p:sldId id="275" r:id="rId5"/>
    <p:sldId id="264" r:id="rId6"/>
    <p:sldId id="267" r:id="rId7"/>
    <p:sldId id="270" r:id="rId8"/>
    <p:sldId id="269" r:id="rId9"/>
    <p:sldId id="271" r:id="rId10"/>
    <p:sldId id="272" r:id="rId11"/>
    <p:sldId id="273" r:id="rId12"/>
    <p:sldId id="274" r:id="rId13"/>
    <p:sldId id="276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07" autoAdjust="0"/>
    <p:restoredTop sz="94660"/>
  </p:normalViewPr>
  <p:slideViewPr>
    <p:cSldViewPr>
      <p:cViewPr>
        <p:scale>
          <a:sx n="60" d="100"/>
          <a:sy n="60" d="100"/>
        </p:scale>
        <p:origin x="-73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AE731-9174-4CAB-BDB7-8CE7DF78CC62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886FD-6E1C-47D5-ADC9-B29F18AF9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E6C7-1B9E-4FC4-9603-8C5B6B7A201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3C0263-8DA5-44D8-A654-44449D03E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E6C7-1B9E-4FC4-9603-8C5B6B7A201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263-8DA5-44D8-A654-44449D03E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E6C7-1B9E-4FC4-9603-8C5B6B7A201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263-8DA5-44D8-A654-44449D03E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E6C7-1B9E-4FC4-9603-8C5B6B7A201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3C0263-8DA5-44D8-A654-44449D03E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E6C7-1B9E-4FC4-9603-8C5B6B7A201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263-8DA5-44D8-A654-44449D03E1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E6C7-1B9E-4FC4-9603-8C5B6B7A201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263-8DA5-44D8-A654-44449D03E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E6C7-1B9E-4FC4-9603-8C5B6B7A201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3C0263-8DA5-44D8-A654-44449D03E1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E6C7-1B9E-4FC4-9603-8C5B6B7A201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263-8DA5-44D8-A654-44449D03E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E6C7-1B9E-4FC4-9603-8C5B6B7A201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263-8DA5-44D8-A654-44449D03E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E6C7-1B9E-4FC4-9603-8C5B6B7A201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263-8DA5-44D8-A654-44449D03E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E6C7-1B9E-4FC4-9603-8C5B6B7A201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0263-8DA5-44D8-A654-44449D03E1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7DE6C7-1B9E-4FC4-9603-8C5B6B7A2011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3C0263-8DA5-44D8-A654-44449D03E1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458200" cy="22098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Cantilever retaining wall</a:t>
            </a:r>
            <a:b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SESSION 2011</a:t>
            </a:r>
            <a:br>
              <a:rPr lang="en-US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endParaRPr lang="en-US" sz="2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953000"/>
            <a:ext cx="8458200" cy="914400"/>
          </a:xfrm>
        </p:spPr>
        <p:txBody>
          <a:bodyPr/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M.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Azhar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Saleem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, PhD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200" y="58674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April 2015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8" descr="http://www.tenax.net/images/geosynthetics/construction-of-a-retaining-wall-in-lebanon.jpg"/>
          <p:cNvPicPr>
            <a:picLocks noChangeAspect="1" noChangeArrowheads="1"/>
          </p:cNvPicPr>
          <p:nvPr/>
        </p:nvPicPr>
        <p:blipFill>
          <a:blip r:embed="rId2"/>
          <a:srcRect b="12121"/>
          <a:stretch>
            <a:fillRect/>
          </a:stretch>
        </p:blipFill>
        <p:spPr bwMode="auto">
          <a:xfrm>
            <a:off x="1828800" y="1447800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Factors Affecting Earth Pressure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382000" cy="49228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800" dirty="0" smtClean="0">
                <a:latin typeface="Cambria" pitchFamily="18" charset="0"/>
              </a:rPr>
              <a:t>Earth pressure depends on type of backfill, the height of wall and the soil conditions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400" dirty="0" smtClean="0">
              <a:latin typeface="Cambria" pitchFamily="18" charset="0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dirty="0" smtClean="0">
                <a:latin typeface="Cambria" pitchFamily="18" charset="0"/>
              </a:rPr>
              <a:t>Soil conditions: The different soil conditions are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400" dirty="0" smtClean="0">
              <a:latin typeface="Cambria" pitchFamily="18" charset="0"/>
            </a:endParaRPr>
          </a:p>
          <a:p>
            <a:pPr marL="909638" indent="-341313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dirty="0" smtClean="0">
                <a:latin typeface="Cambria" pitchFamily="18" charset="0"/>
              </a:rPr>
              <a:t>Dry levelled back fill</a:t>
            </a:r>
          </a:p>
          <a:p>
            <a:pPr marL="909638" indent="-341313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dirty="0" smtClean="0">
                <a:latin typeface="Cambria" pitchFamily="18" charset="0"/>
              </a:rPr>
              <a:t>Moist levelled backfill</a:t>
            </a:r>
          </a:p>
          <a:p>
            <a:pPr marL="909638" indent="-341313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dirty="0" smtClean="0">
                <a:latin typeface="Cambria" pitchFamily="18" charset="0"/>
              </a:rPr>
              <a:t>Submerged levelled backfill</a:t>
            </a:r>
          </a:p>
          <a:p>
            <a:pPr marL="909638" indent="-341313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dirty="0" smtClean="0">
                <a:latin typeface="Cambria" pitchFamily="18" charset="0"/>
              </a:rPr>
              <a:t>Levelled backfill with uniform surcharge</a:t>
            </a:r>
          </a:p>
          <a:p>
            <a:pPr marL="909638" indent="-341313">
              <a:lnSpc>
                <a:spcPct val="80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dirty="0" smtClean="0">
                <a:latin typeface="Cambria" pitchFamily="18" charset="0"/>
              </a:rPr>
              <a:t>Backfill with sloping surface</a:t>
            </a:r>
          </a:p>
          <a:p>
            <a:pPr marL="0" indent="0" algn="just">
              <a:buNone/>
            </a:pPr>
            <a:endParaRPr lang="en-US"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Analysis for dry backfills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477000" cy="4922838"/>
          </a:xfrm>
        </p:spPr>
        <p:txBody>
          <a:bodyPr>
            <a:noAutofit/>
          </a:bodyPr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Maximum pressure at any height,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DejaVu Sans" charset="0"/>
                <a:cs typeface="DejaVu Sans" charset="0"/>
              </a:rPr>
              <a:t>p=C</a:t>
            </a:r>
            <a:r>
              <a:rPr lang="en-US" sz="2800" b="1" baseline="-25000" dirty="0" smtClean="0">
                <a:solidFill>
                  <a:srgbClr val="C00000"/>
                </a:solidFill>
                <a:latin typeface="Cambria" pitchFamily="18" charset="0"/>
                <a:ea typeface="DejaVu Sans" charset="0"/>
                <a:cs typeface="DejaVu Sans" charset="0"/>
              </a:rPr>
              <a:t>a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DejaVu Sans" charset="0"/>
                <a:cs typeface="DejaVu Sans" charset="0"/>
              </a:rPr>
              <a:t>γ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ea typeface="DejaVu Sans" charset="0"/>
                <a:cs typeface="DejaVu Sans" charset="0"/>
              </a:rPr>
              <a:t>h </a:t>
            </a: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Total pressure at any height from top, 	p</a:t>
            </a:r>
            <a:r>
              <a:rPr lang="en-US" sz="2800" baseline="-250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=1/2[C</a:t>
            </a:r>
            <a:r>
              <a:rPr lang="en-US" sz="2800" baseline="-250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a</a:t>
            </a:r>
            <a:r>
              <a:rPr lang="el-GR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 γ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h]h = [C</a:t>
            </a:r>
            <a:r>
              <a:rPr lang="en-US" sz="2800" baseline="-250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a</a:t>
            </a:r>
            <a:r>
              <a:rPr lang="el-GR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 γ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h</a:t>
            </a:r>
            <a:r>
              <a:rPr lang="en-US" sz="2800" baseline="300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]/2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 smtClean="0">
              <a:solidFill>
                <a:srgbClr val="000000"/>
              </a:solidFill>
              <a:latin typeface="Cambria" pitchFamily="18" charset="0"/>
              <a:ea typeface="DejaVu Sans" charset="0"/>
              <a:cs typeface="DejaVu Sans" charset="0"/>
            </a:endParaRP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Bending moment at any height </a:t>
            </a: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		M=</a:t>
            </a:r>
            <a:r>
              <a:rPr lang="en-US" sz="2800" dirty="0" err="1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p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a</a:t>
            </a:r>
            <a:r>
              <a:rPr lang="en-US" sz="2800" dirty="0" err="1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xh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/3= [C</a:t>
            </a:r>
            <a:r>
              <a:rPr lang="en-US" sz="2800" baseline="-250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a</a:t>
            </a:r>
            <a:r>
              <a:rPr lang="el-GR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 γ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h</a:t>
            </a:r>
            <a:r>
              <a:rPr lang="en-US" sz="2800" baseline="300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]/6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dirty="0" smtClean="0">
              <a:solidFill>
                <a:srgbClr val="000000"/>
              </a:solidFill>
              <a:latin typeface="Cambria" pitchFamily="18" charset="0"/>
              <a:ea typeface="DejaVu Sans" charset="0"/>
              <a:cs typeface="DejaVu Sans" charset="0"/>
            </a:endParaRP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Total pressure, P</a:t>
            </a:r>
            <a:r>
              <a:rPr lang="en-US" sz="2800" baseline="-250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a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= [C</a:t>
            </a:r>
            <a:r>
              <a:rPr lang="en-US" sz="2800" baseline="-250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a</a:t>
            </a:r>
            <a:r>
              <a:rPr lang="el-GR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 γ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H</a:t>
            </a:r>
            <a:r>
              <a:rPr lang="en-US" sz="2800" baseline="300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]/2 </a:t>
            </a:r>
          </a:p>
          <a:p>
            <a:pPr>
              <a:buFont typeface="Symbol" pitchFamily="18" charset="2"/>
              <a:buChar char="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Total Bending moment at bottom,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   M = [C</a:t>
            </a:r>
            <a:r>
              <a:rPr lang="en-US" sz="2800" baseline="-250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a</a:t>
            </a:r>
            <a:r>
              <a:rPr lang="el-GR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 γ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H</a:t>
            </a:r>
            <a:r>
              <a:rPr lang="en-US" sz="2800" baseline="300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3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]/6  </a:t>
            </a:r>
          </a:p>
          <a:p>
            <a:pPr marL="0" indent="0" algn="just">
              <a:buNone/>
            </a:pPr>
            <a:endParaRPr lang="en-US" sz="2800" dirty="0" smtClean="0">
              <a:latin typeface="Cambria" pitchFamily="18" charset="0"/>
            </a:endParaRP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400801" y="2997200"/>
            <a:ext cx="2286001" cy="2825750"/>
            <a:chOff x="4032" y="1680"/>
            <a:chExt cx="1440" cy="1780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4416" y="1680"/>
              <a:ext cx="96" cy="14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4224" y="3072"/>
              <a:ext cx="816" cy="96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>
              <a:off x="4512" y="1680"/>
              <a:ext cx="336" cy="1392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 flipH="1">
              <a:off x="4511" y="2016"/>
              <a:ext cx="50" cy="1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H="1">
              <a:off x="4511" y="2160"/>
              <a:ext cx="98" cy="1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 flipH="1">
              <a:off x="4511" y="2496"/>
              <a:ext cx="194" cy="1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 flipH="1">
              <a:off x="4511" y="2736"/>
              <a:ext cx="242" cy="1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H="1">
              <a:off x="4511" y="2928"/>
              <a:ext cx="290" cy="1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4511" y="2304"/>
              <a:ext cx="146" cy="1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H="1">
              <a:off x="4511" y="3072"/>
              <a:ext cx="338" cy="1"/>
            </a:xfrm>
            <a:prstGeom prst="line">
              <a:avLst/>
            </a:prstGeom>
            <a:noFill/>
            <a:ln w="28440">
              <a:solidFill>
                <a:srgbClr val="FF33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>
              <a:off x="4512" y="1680"/>
              <a:ext cx="91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4512" y="2640"/>
              <a:ext cx="768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4848" y="2352"/>
              <a:ext cx="432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 dirty="0" smtClean="0">
                  <a:solidFill>
                    <a:srgbClr val="000000"/>
                  </a:solidFill>
                  <a:latin typeface="Cambria" pitchFamily="18" charset="0"/>
                  <a:ea typeface="DejaVu Sans" charset="0"/>
                  <a:cs typeface="DejaVu Sans" charset="0"/>
                </a:rPr>
                <a:t>p</a:t>
              </a:r>
              <a:r>
                <a:rPr lang="en-GB" sz="2400" baseline="-25000" dirty="0" smtClean="0">
                  <a:solidFill>
                    <a:srgbClr val="000000"/>
                  </a:solidFill>
                  <a:latin typeface="Cambria" pitchFamily="18" charset="0"/>
                  <a:ea typeface="DejaVu Sans" charset="0"/>
                  <a:cs typeface="DejaVu Sans" charset="0"/>
                </a:rPr>
                <a:t>a</a:t>
              </a:r>
              <a:endParaRPr lang="en-GB" sz="2400" baseline="-25000" dirty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5376" y="1680"/>
              <a:ext cx="1" cy="139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5088" y="3072"/>
              <a:ext cx="38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5136" y="2112"/>
              <a:ext cx="24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rgbClr val="000000"/>
                  </a:solidFill>
                  <a:latin typeface="Cambria" pitchFamily="18" charset="0"/>
                  <a:ea typeface="DejaVu Sans" charset="0"/>
                  <a:cs typeface="DejaVu Sans" charset="0"/>
                </a:rPr>
                <a:t>H</a:t>
              </a:r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4512" y="2256"/>
              <a:ext cx="384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4800" y="1680"/>
              <a:ext cx="1" cy="57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4752" y="1824"/>
              <a:ext cx="24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rgbClr val="000000"/>
                  </a:solidFill>
                  <a:latin typeface="Cambria" pitchFamily="18" charset="0"/>
                  <a:ea typeface="DejaVu Sans" charset="0"/>
                  <a:cs typeface="DejaVu Sans" charset="0"/>
                </a:rPr>
                <a:t>h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464" y="3168"/>
              <a:ext cx="672" cy="2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400" dirty="0" smtClean="0">
                  <a:solidFill>
                    <a:srgbClr val="000000"/>
                  </a:solidFill>
                  <a:latin typeface="Cambria" pitchFamily="18" charset="0"/>
                  <a:ea typeface="DejaVu Sans" charset="0"/>
                  <a:cs typeface="DejaVu Sans" charset="0"/>
                </a:rPr>
                <a:t>C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Cambria" pitchFamily="18" charset="0"/>
                  <a:ea typeface="DejaVu Sans" charset="0"/>
                  <a:cs typeface="DejaVu Sans" charset="0"/>
                </a:rPr>
                <a:t>a</a:t>
              </a:r>
              <a:r>
                <a:rPr lang="el-GR" sz="2400" dirty="0" smtClean="0">
                  <a:solidFill>
                    <a:srgbClr val="000000"/>
                  </a:solidFill>
                  <a:latin typeface="Cambria" pitchFamily="18" charset="0"/>
                  <a:ea typeface="DejaVu Sans" charset="0"/>
                  <a:cs typeface="DejaVu Sans" charset="0"/>
                </a:rPr>
                <a:t> γ </a:t>
              </a:r>
              <a:r>
                <a:rPr lang="en-US" sz="2400" dirty="0" smtClean="0">
                  <a:solidFill>
                    <a:srgbClr val="000000"/>
                  </a:solidFill>
                  <a:latin typeface="Cambria" pitchFamily="18" charset="0"/>
                  <a:ea typeface="DejaVu Sans" charset="0"/>
                  <a:cs typeface="DejaVu Sans" charset="0"/>
                </a:rPr>
                <a:t>H</a:t>
              </a:r>
              <a:endParaRPr lang="en-US" sz="2400" dirty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endParaRPr>
            </a:p>
          </p:txBody>
        </p:sp>
        <p:sp>
          <p:nvSpPr>
            <p:cNvPr id="25" name="AutoShape 31"/>
            <p:cNvSpPr>
              <a:spLocks/>
            </p:cNvSpPr>
            <p:nvPr/>
          </p:nvSpPr>
          <p:spPr bwMode="auto">
            <a:xfrm rot="3120000" flipH="1">
              <a:off x="4259" y="2878"/>
              <a:ext cx="400" cy="385"/>
            </a:xfrm>
            <a:custGeom>
              <a:avLst/>
              <a:gdLst>
                <a:gd name="G0" fmla="sin 10800 17694720"/>
                <a:gd name="G1" fmla="+- G0 10800 0"/>
                <a:gd name="G2" fmla="cos 10800 17694720"/>
                <a:gd name="G3" fmla="+- G2 10800 0"/>
                <a:gd name="G4" fmla="sin 10800 2747536"/>
                <a:gd name="G5" fmla="+- G4 10800 0"/>
                <a:gd name="G6" fmla="cos 10800 2747536"/>
                <a:gd name="G7" fmla="+- G6 10800 0"/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0799 w 21600"/>
                <a:gd name="T13" fmla="*/ 0 h 21600"/>
                <a:gd name="T14" fmla="*/ 21599 w 21600"/>
                <a:gd name="T15" fmla="*/ 178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T12" t="T13" r="T14" b="T15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63"/>
                    <a:pt x="20615" y="16033"/>
                    <a:pt x="18835" y="18015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463"/>
                    <a:pt x="20615" y="16033"/>
                    <a:pt x="18835" y="18015"/>
                  </a:cubicBezTo>
                </a:path>
              </a:pathLst>
            </a:cu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>
                <a:latin typeface="Cambria" pitchFamily="18" charset="0"/>
              </a:endParaRP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4032" y="2688"/>
              <a:ext cx="24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rgbClr val="000000"/>
                  </a:solidFill>
                  <a:latin typeface="Cambria" pitchFamily="18" charset="0"/>
                  <a:ea typeface="DejaVu Sans" charset="0"/>
                  <a:cs typeface="DejaVu Sans" charset="0"/>
                </a:rPr>
                <a:t>M</a:t>
              </a:r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 flipV="1">
              <a:off x="4704" y="3071"/>
              <a:ext cx="1" cy="194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Cambr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Analysis for dry backfills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229600" cy="4922838"/>
          </a:xfrm>
        </p:spPr>
        <p:txBody>
          <a:bodyPr>
            <a:noAutofit/>
          </a:bodyPr>
          <a:lstStyle/>
          <a:p>
            <a:pPr marL="341313" indent="-341313"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latin typeface="Cambria" pitchFamily="18" charset="0"/>
              </a:rPr>
              <a:t>Where, </a:t>
            </a:r>
          </a:p>
          <a:p>
            <a:pPr marL="341313" indent="-341313"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C</a:t>
            </a:r>
            <a:r>
              <a:rPr lang="en-US" sz="2800" b="1" baseline="-25000" dirty="0" smtClean="0">
                <a:solidFill>
                  <a:srgbClr val="C00000"/>
                </a:solidFill>
                <a:latin typeface="Cambria" pitchFamily="18" charset="0"/>
              </a:rPr>
              <a:t>a</a:t>
            </a:r>
            <a:r>
              <a:rPr lang="en-US" sz="2800" dirty="0" smtClean="0">
                <a:latin typeface="Cambria" pitchFamily="18" charset="0"/>
              </a:rPr>
              <a:t>= Coefficient of active earth pressure</a:t>
            </a:r>
          </a:p>
          <a:p>
            <a:pPr marL="341313" indent="-341313"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latin typeface="Cambria" pitchFamily="18" charset="0"/>
              </a:rPr>
              <a:t>	= (1-sin</a:t>
            </a:r>
            <a:r>
              <a:rPr lang="el-GR" sz="2800" dirty="0" smtClean="0">
                <a:latin typeface="Cambria" pitchFamily="18" charset="0"/>
              </a:rPr>
              <a:t>Φ</a:t>
            </a:r>
            <a:r>
              <a:rPr lang="en-US" sz="2800" dirty="0" smtClean="0">
                <a:latin typeface="Cambria" pitchFamily="18" charset="0"/>
              </a:rPr>
              <a:t>)/(1+sin</a:t>
            </a:r>
            <a:r>
              <a:rPr lang="el-GR" sz="2800" dirty="0" smtClean="0">
                <a:latin typeface="Cambria" pitchFamily="18" charset="0"/>
              </a:rPr>
              <a:t> Φ</a:t>
            </a:r>
            <a:r>
              <a:rPr lang="en-US" sz="2800" dirty="0" smtClean="0">
                <a:latin typeface="Cambria" pitchFamily="18" charset="0"/>
              </a:rPr>
              <a:t>)=tan</a:t>
            </a:r>
            <a:r>
              <a:rPr lang="en-US" sz="2800" baseline="30000" dirty="0" smtClean="0">
                <a:latin typeface="Cambria" pitchFamily="18" charset="0"/>
              </a:rPr>
              <a:t>2</a:t>
            </a:r>
            <a:r>
              <a:rPr lang="el-GR" sz="2800" dirty="0" smtClean="0">
                <a:latin typeface="Cambria" pitchFamily="18" charset="0"/>
              </a:rPr>
              <a:t> Φ</a:t>
            </a:r>
            <a:endParaRPr lang="en-US" sz="2800" dirty="0" smtClean="0">
              <a:latin typeface="Cambria" pitchFamily="18" charset="0"/>
            </a:endParaRPr>
          </a:p>
          <a:p>
            <a:pPr marL="341313" indent="-341313"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latin typeface="Cambria" pitchFamily="18" charset="0"/>
              </a:rPr>
              <a:t>	 = 1/C</a:t>
            </a:r>
            <a:r>
              <a:rPr lang="en-US" sz="2800" baseline="-25000" dirty="0" smtClean="0">
                <a:latin typeface="Cambria" pitchFamily="18" charset="0"/>
              </a:rPr>
              <a:t>p, </a:t>
            </a:r>
            <a:r>
              <a:rPr lang="en-US" sz="2800" dirty="0" smtClean="0">
                <a:latin typeface="Cambria" pitchFamily="18" charset="0"/>
              </a:rPr>
              <a:t>coefficient of passive earth pressure</a:t>
            </a:r>
          </a:p>
          <a:p>
            <a:pPr marL="341313" indent="-341313"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</a:rPr>
              <a:t>Φ</a:t>
            </a:r>
            <a:r>
              <a:rPr lang="el-GR" sz="2800" dirty="0" smtClean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= Angle of internal friction or angle of repose</a:t>
            </a:r>
          </a:p>
          <a:p>
            <a:pPr marL="341313" indent="-341313"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  <a:ea typeface="DejaVu Sans" charset="0"/>
                <a:cs typeface="DejaVu Sans" charset="0"/>
              </a:rPr>
              <a:t>γ</a:t>
            </a:r>
            <a:r>
              <a:rPr lang="el-GR" sz="2800" dirty="0" smtClean="0">
                <a:solidFill>
                  <a:srgbClr val="000000"/>
                </a:solidFill>
                <a:latin typeface="Cambria" pitchFamily="18" charset="0"/>
                <a:ea typeface="DejaVu Sans" charset="0"/>
                <a:cs typeface="DejaVu Sans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=Unit weigh or density of backfill</a:t>
            </a:r>
          </a:p>
          <a:p>
            <a:pPr marL="341313" indent="-341313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2800" dirty="0" smtClean="0">
              <a:latin typeface="Cambria" pitchFamily="18" charset="0"/>
            </a:endParaRPr>
          </a:p>
          <a:p>
            <a:pPr marL="341313" indent="-341313"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If </a:t>
            </a:r>
            <a:r>
              <a:rPr lang="el-GR" sz="2800" b="1" dirty="0" smtClean="0">
                <a:solidFill>
                  <a:srgbClr val="C00000"/>
                </a:solidFill>
                <a:latin typeface="Cambria" pitchFamily="18" charset="0"/>
              </a:rPr>
              <a:t>Φ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= 30</a:t>
            </a:r>
            <a:r>
              <a:rPr lang="en-US" sz="2800" b="1" baseline="30000" dirty="0" smtClean="0">
                <a:solidFill>
                  <a:srgbClr val="C00000"/>
                </a:solidFill>
                <a:latin typeface="Cambria" pitchFamily="18" charset="0"/>
              </a:rPr>
              <a:t>o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, C</a:t>
            </a:r>
            <a:r>
              <a:rPr lang="en-US" sz="2800" b="1" baseline="-25000" dirty="0" smtClean="0">
                <a:solidFill>
                  <a:srgbClr val="C00000"/>
                </a:solidFill>
                <a:latin typeface="Cambria" pitchFamily="18" charset="0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=1/3 and C</a:t>
            </a:r>
            <a:r>
              <a:rPr lang="en-US" sz="2800" b="1" baseline="-25000" dirty="0" smtClean="0">
                <a:solidFill>
                  <a:srgbClr val="C00000"/>
                </a:solidFill>
                <a:latin typeface="Cambria" pitchFamily="18" charset="0"/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=3. Thus C</a:t>
            </a:r>
            <a:r>
              <a:rPr lang="en-US" sz="2800" b="1" baseline="-25000" dirty="0" smtClean="0">
                <a:solidFill>
                  <a:srgbClr val="C00000"/>
                </a:solidFill>
                <a:latin typeface="Cambria" pitchFamily="18" charset="0"/>
              </a:rPr>
              <a:t>a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 is 9 times C</a:t>
            </a:r>
            <a:r>
              <a:rPr lang="en-US" sz="2800" b="1" baseline="-25000" dirty="0" smtClean="0">
                <a:solidFill>
                  <a:srgbClr val="C00000"/>
                </a:solidFill>
                <a:latin typeface="Cambria" pitchFamily="18" charset="0"/>
              </a:rPr>
              <a:t>p</a:t>
            </a:r>
          </a:p>
          <a:p>
            <a:pPr marL="0" indent="0" algn="just">
              <a:buNone/>
            </a:pPr>
            <a:endParaRPr lang="en-US" sz="28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29565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09600" y="1393825"/>
          <a:ext cx="5791200" cy="1590675"/>
        </p:xfrm>
        <a:graphic>
          <a:graphicData uri="http://schemas.openxmlformats.org/presentationml/2006/ole">
            <p:oleObj spid="_x0000_s1026" name="Equation" r:id="rId3" imgW="2145960" imgH="533160" progId="Equation.3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1815664" y="4648200"/>
          <a:ext cx="3425825" cy="1360650"/>
        </p:xfrm>
        <a:graphic>
          <a:graphicData uri="http://schemas.openxmlformats.org/presentationml/2006/ole">
            <p:oleObj spid="_x0000_s1027" name="Equation" r:id="rId4" imgW="850680" imgH="419040" progId="Equation.3">
              <p:embed/>
            </p:oleObj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063750" y="3065463"/>
            <a:ext cx="1752600" cy="1447800"/>
            <a:chOff x="1680" y="1654"/>
            <a:chExt cx="1104" cy="912"/>
          </a:xfrm>
        </p:grpSpPr>
        <p:sp>
          <p:nvSpPr>
            <p:cNvPr id="1030" name="AutoShape 7"/>
            <p:cNvSpPr>
              <a:spLocks noChangeArrowheads="1"/>
            </p:cNvSpPr>
            <p:nvPr/>
          </p:nvSpPr>
          <p:spPr bwMode="auto">
            <a:xfrm>
              <a:off x="2400" y="1654"/>
              <a:ext cx="384" cy="912"/>
            </a:xfrm>
            <a:prstGeom prst="downArrow">
              <a:avLst>
                <a:gd name="adj1" fmla="val 50000"/>
                <a:gd name="adj2" fmla="val 59375"/>
              </a:avLst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Text Box 8"/>
            <p:cNvSpPr txBox="1">
              <a:spLocks noChangeArrowheads="1"/>
            </p:cNvSpPr>
            <p:nvPr/>
          </p:nvSpPr>
          <p:spPr bwMode="auto">
            <a:xfrm>
              <a:off x="1680" y="1837"/>
              <a:ext cx="10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600" b="1" i="1" dirty="0">
                  <a:latin typeface="Symbol" pitchFamily="18" charset="2"/>
                  <a:sym typeface="Symbol" pitchFamily="18" charset="2"/>
                </a:rPr>
                <a:t></a:t>
              </a:r>
              <a:r>
                <a:rPr lang="en-US" sz="3600" b="1" dirty="0"/>
                <a:t> </a:t>
              </a:r>
              <a:r>
                <a:rPr lang="en-US" sz="3600" b="1" dirty="0" smtClean="0"/>
                <a:t> = 0 </a:t>
              </a:r>
              <a:endParaRPr lang="en-US" sz="3600" b="1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Coefficient of active earth pressure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781800" y="3885935"/>
            <a:ext cx="152400" cy="201956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77000" y="5797550"/>
            <a:ext cx="1295401" cy="215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6934200" y="2819400"/>
            <a:ext cx="1752599" cy="105103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8137634" y="3139966"/>
            <a:ext cx="3048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8305800" y="3063766"/>
            <a:ext cx="3048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7909034" y="3276600"/>
            <a:ext cx="3048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>
            <a:off x="8061434" y="3200400"/>
            <a:ext cx="3048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flipH="1">
            <a:off x="7985234" y="3200400"/>
            <a:ext cx="76200" cy="304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38" name="Line 21"/>
          <p:cNvSpPr>
            <a:spLocks noChangeShapeType="1"/>
          </p:cNvSpPr>
          <p:nvPr/>
        </p:nvSpPr>
        <p:spPr bwMode="auto">
          <a:xfrm flipH="1">
            <a:off x="8137634" y="3124200"/>
            <a:ext cx="76200" cy="304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 flipH="1">
            <a:off x="8290034" y="3048000"/>
            <a:ext cx="76200" cy="304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40" name="Line 21"/>
          <p:cNvSpPr>
            <a:spLocks noChangeShapeType="1"/>
          </p:cNvSpPr>
          <p:nvPr/>
        </p:nvSpPr>
        <p:spPr bwMode="auto">
          <a:xfrm flipH="1">
            <a:off x="8442434" y="2971800"/>
            <a:ext cx="76200" cy="304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V="1">
            <a:off x="7239000" y="3810000"/>
            <a:ext cx="609600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>
              <a:latin typeface="Cambria" pitchFamily="18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7391400" y="3470324"/>
            <a:ext cx="68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 smtClean="0">
                <a:latin typeface="Symbol" pitchFamily="18" charset="2"/>
                <a:sym typeface="Symbol" pitchFamily="18" charset="2"/>
              </a:rPr>
              <a:t>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743200"/>
            <a:ext cx="28956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Concluded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Retaining wall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7030A0"/>
                </a:solidFill>
                <a:latin typeface="Cambria" pitchFamily="18" charset="0"/>
              </a:rPr>
              <a:t>A retaining wall is any constructed wall that </a:t>
            </a:r>
            <a:r>
              <a:rPr lang="en-US" b="1" u="sng" dirty="0" smtClean="0">
                <a:solidFill>
                  <a:srgbClr val="C00000"/>
                </a:solidFill>
                <a:latin typeface="Cambria" pitchFamily="18" charset="0"/>
              </a:rPr>
              <a:t>restrains soil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Cambria" pitchFamily="18" charset="0"/>
              </a:rPr>
              <a:t>or other material at locations having an abrupt change in elevation.</a:t>
            </a:r>
          </a:p>
          <a:p>
            <a:pPr marL="0" indent="0">
              <a:buNone/>
            </a:pPr>
            <a:endParaRPr lang="en-US" sz="1050" i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mbria" pitchFamily="18" charset="0"/>
              </a:rPr>
              <a:t>Retaining wall has many uses such as:</a:t>
            </a:r>
          </a:p>
          <a:p>
            <a:pPr lvl="1"/>
            <a:r>
              <a:rPr lang="en-US" sz="2400" dirty="0" smtClean="0">
                <a:latin typeface="Cambria" pitchFamily="18" charset="0"/>
              </a:rPr>
              <a:t>A retaining wall for roadside embankments </a:t>
            </a:r>
          </a:p>
          <a:p>
            <a:pPr lvl="1"/>
            <a:r>
              <a:rPr lang="en-US" sz="2400" dirty="0" smtClean="0">
                <a:latin typeface="Cambria" pitchFamily="18" charset="0"/>
              </a:rPr>
              <a:t>A retaining wall can separate older roads from highways </a:t>
            </a:r>
          </a:p>
          <a:p>
            <a:pPr lvl="1"/>
            <a:r>
              <a:rPr lang="en-US" sz="2400" dirty="0" smtClean="0">
                <a:latin typeface="Cambria" pitchFamily="18" charset="0"/>
              </a:rPr>
              <a:t>A retaining wall helps keep river banks from eroding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Examples Retaining Walls</a:t>
            </a:r>
            <a:endParaRPr lang="en-US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098" name="Picture 2" descr="http://www.reinforcedearth.com/sites/default/files/gallery/G60025-SR-9A-and-JT-Butler-Blvd.-001.jpg"/>
          <p:cNvPicPr>
            <a:picLocks noChangeAspect="1" noChangeArrowheads="1"/>
          </p:cNvPicPr>
          <p:nvPr/>
        </p:nvPicPr>
        <p:blipFill>
          <a:blip r:embed="rId2" cstate="print"/>
          <a:srcRect l="5422" r="7823"/>
          <a:stretch>
            <a:fillRect/>
          </a:stretch>
        </p:blipFill>
        <p:spPr bwMode="auto">
          <a:xfrm>
            <a:off x="882868" y="1140370"/>
            <a:ext cx="3657600" cy="2743200"/>
          </a:xfrm>
          <a:prstGeom prst="rect">
            <a:avLst/>
          </a:prstGeom>
          <a:noFill/>
        </p:spPr>
      </p:pic>
      <p:pic>
        <p:nvPicPr>
          <p:cNvPr id="4102" name="Picture 6" descr="http://www.east.com.tr/wp-content/uploads/2013/04/Artvin-Baraji-AY_1-2_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80796"/>
            <a:ext cx="3657600" cy="2743200"/>
          </a:xfrm>
          <a:prstGeom prst="rect">
            <a:avLst/>
          </a:prstGeom>
          <a:noFill/>
        </p:spPr>
      </p:pic>
      <p:pic>
        <p:nvPicPr>
          <p:cNvPr id="4104" name="Picture 8" descr="http://www.tenax.net/images/geosynthetics/construction-of-a-retaining-wall-in-leban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196" y="3978166"/>
            <a:ext cx="3616035" cy="2743200"/>
          </a:xfrm>
          <a:prstGeom prst="rect">
            <a:avLst/>
          </a:prstGeom>
          <a:noFill/>
        </p:spPr>
      </p:pic>
      <p:pic>
        <p:nvPicPr>
          <p:cNvPr id="4106" name="Picture 10" descr="http://yonkersgranite.com/uploads/3/0/2/2/3022721/2370160_or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4721" y="1127234"/>
            <a:ext cx="3629679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Types Retaining wall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/>
          </a:bodyPr>
          <a:lstStyle/>
          <a:p>
            <a:pPr marL="341313" indent="-341313">
              <a:spcBef>
                <a:spcPts val="600"/>
              </a:spcBef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Cambria" pitchFamily="18" charset="0"/>
              </a:rPr>
              <a:t>Gravity wall-Masonry or Plain concrete</a:t>
            </a:r>
          </a:p>
          <a:p>
            <a:pPr marL="341313" indent="-341313">
              <a:spcBef>
                <a:spcPts val="600"/>
              </a:spcBef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Cambria" pitchFamily="18" charset="0"/>
              </a:rPr>
              <a:t>Cantilever retaining wall-RCC</a:t>
            </a:r>
          </a:p>
          <a:p>
            <a:pPr marL="341313" indent="-341313">
              <a:spcBef>
                <a:spcPts val="600"/>
              </a:spcBef>
              <a:buClrTx/>
              <a:buSz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Cambria" pitchFamily="18" charset="0"/>
              </a:rPr>
              <a:t>		</a:t>
            </a:r>
            <a:r>
              <a:rPr lang="en-GB" dirty="0" smtClean="0">
                <a:solidFill>
                  <a:srgbClr val="C00000"/>
                </a:solidFill>
                <a:latin typeface="Cambria" pitchFamily="18" charset="0"/>
              </a:rPr>
              <a:t>(Inverted T and L)</a:t>
            </a:r>
          </a:p>
          <a:p>
            <a:pPr marL="341313" indent="-341313">
              <a:spcBef>
                <a:spcPts val="600"/>
              </a:spcBef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err="1" smtClean="0">
                <a:latin typeface="Cambria" pitchFamily="18" charset="0"/>
              </a:rPr>
              <a:t>Counterfort</a:t>
            </a:r>
            <a:r>
              <a:rPr lang="en-GB" dirty="0" smtClean="0">
                <a:latin typeface="Cambria" pitchFamily="18" charset="0"/>
              </a:rPr>
              <a:t> retaining wall-RCC</a:t>
            </a:r>
          </a:p>
          <a:p>
            <a:pPr marL="341313" indent="-341313">
              <a:spcBef>
                <a:spcPts val="600"/>
              </a:spcBef>
              <a:buFont typeface="Wingdings" pitchFamily="2" charset="2"/>
              <a:buChar char="q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Cambria" pitchFamily="18" charset="0"/>
              </a:rPr>
              <a:t>Buttress wall-RCC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Types of Retaining wall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1373187" y="1371600"/>
            <a:ext cx="6704013" cy="5027613"/>
            <a:chOff x="336" y="864"/>
            <a:chExt cx="4223" cy="3167"/>
          </a:xfrm>
        </p:grpSpPr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336" y="864"/>
              <a:ext cx="4224" cy="3168"/>
            </a:xfrm>
            <a:prstGeom prst="roundRect">
              <a:avLst>
                <a:gd name="adj" fmla="val 28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C00000"/>
                </a:solidFill>
                <a:latin typeface="Cambria" pitchFamily="18" charset="0"/>
              </a:endParaRPr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 flipH="1">
              <a:off x="339" y="2667"/>
              <a:ext cx="71" cy="5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C00000"/>
                </a:solidFill>
                <a:latin typeface="Cambria" pitchFamily="18" charset="0"/>
              </a:endParaRPr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336" y="2664"/>
              <a:ext cx="35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C00000"/>
                </a:solidFill>
                <a:latin typeface="Cambria" pitchFamily="18" charset="0"/>
              </a:endParaRPr>
            </a:p>
          </p:txBody>
        </p: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382" y="1007"/>
              <a:ext cx="4000" cy="2952"/>
              <a:chOff x="382" y="1007"/>
              <a:chExt cx="4000" cy="2952"/>
            </a:xfrm>
          </p:grpSpPr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478" y="2094"/>
                <a:ext cx="767" cy="1649"/>
                <a:chOff x="478" y="2094"/>
                <a:chExt cx="767" cy="1649"/>
              </a:xfrm>
            </p:grpSpPr>
            <p:grpSp>
              <p:nvGrpSpPr>
                <p:cNvPr id="163" name="Group 7"/>
                <p:cNvGrpSpPr>
                  <a:grpSpLocks/>
                </p:cNvGrpSpPr>
                <p:nvPr/>
              </p:nvGrpSpPr>
              <p:grpSpPr bwMode="auto">
                <a:xfrm>
                  <a:off x="478" y="2094"/>
                  <a:ext cx="767" cy="792"/>
                  <a:chOff x="478" y="2094"/>
                  <a:chExt cx="767" cy="792"/>
                </a:xfrm>
              </p:grpSpPr>
              <p:sp>
                <p:nvSpPr>
                  <p:cNvPr id="174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2094"/>
                    <a:ext cx="89" cy="1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75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861" y="2094"/>
                    <a:ext cx="1" cy="688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76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2" y="2094"/>
                    <a:ext cx="130" cy="688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77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78" y="2885"/>
                    <a:ext cx="766" cy="1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78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61" y="2781"/>
                    <a:ext cx="383" cy="1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79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78" y="2781"/>
                    <a:ext cx="192" cy="1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8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78" y="2781"/>
                    <a:ext cx="1" cy="101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8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244" y="2781"/>
                    <a:ext cx="1" cy="101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82" name="Line 1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90" y="2095"/>
                    <a:ext cx="346" cy="684"/>
                  </a:xfrm>
                  <a:prstGeom prst="line">
                    <a:avLst/>
                  </a:prstGeom>
                  <a:noFill/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</p:grpSp>
            <p:grpSp>
              <p:nvGrpSpPr>
                <p:cNvPr id="164" name="Group 17"/>
                <p:cNvGrpSpPr>
                  <a:grpSpLocks/>
                </p:cNvGrpSpPr>
                <p:nvPr/>
              </p:nvGrpSpPr>
              <p:grpSpPr bwMode="auto">
                <a:xfrm>
                  <a:off x="478" y="3009"/>
                  <a:ext cx="766" cy="734"/>
                  <a:chOff x="478" y="3009"/>
                  <a:chExt cx="766" cy="734"/>
                </a:xfrm>
              </p:grpSpPr>
              <p:sp>
                <p:nvSpPr>
                  <p:cNvPr id="165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78" y="3009"/>
                    <a:ext cx="766" cy="734"/>
                  </a:xfrm>
                  <a:prstGeom prst="rect">
                    <a:avLst/>
                  </a:prstGeom>
                  <a:solidFill>
                    <a:srgbClr val="C0C0C0"/>
                  </a:solidFill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6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3009"/>
                    <a:ext cx="1" cy="734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6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859" y="3009"/>
                    <a:ext cx="1" cy="137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6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858" y="3147"/>
                    <a:ext cx="386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69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858" y="3238"/>
                    <a:ext cx="386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70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858" y="3559"/>
                    <a:ext cx="386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71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858" y="3651"/>
                    <a:ext cx="386" cy="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72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859" y="3239"/>
                    <a:ext cx="1" cy="321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  <p:sp>
                <p:nvSpPr>
                  <p:cNvPr id="17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859" y="3651"/>
                    <a:ext cx="1" cy="92"/>
                  </a:xfrm>
                  <a:prstGeom prst="line">
                    <a:avLst/>
                  </a:prstGeom>
                  <a:noFill/>
                  <a:ln w="126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b="1">
                      <a:solidFill>
                        <a:srgbClr val="C00000"/>
                      </a:solidFill>
                      <a:latin typeface="Cambria" pitchFamily="18" charset="0"/>
                    </a:endParaRPr>
                  </a:p>
                </p:txBody>
              </p:sp>
            </p:grpSp>
          </p:grp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>
                <a:off x="833" y="2091"/>
                <a:ext cx="5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>
                <a:off x="1277" y="2114"/>
                <a:ext cx="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 flipH="1">
                <a:off x="1187" y="2091"/>
                <a:ext cx="71" cy="5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 flipH="1">
                <a:off x="1276" y="2091"/>
                <a:ext cx="71" cy="5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4" name="Line 31"/>
              <p:cNvSpPr>
                <a:spLocks noChangeShapeType="1"/>
              </p:cNvSpPr>
              <p:nvPr/>
            </p:nvSpPr>
            <p:spPr bwMode="auto">
              <a:xfrm flipH="1">
                <a:off x="1230" y="2091"/>
                <a:ext cx="71" cy="5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5" name="Line 32"/>
              <p:cNvSpPr>
                <a:spLocks noChangeShapeType="1"/>
              </p:cNvSpPr>
              <p:nvPr/>
            </p:nvSpPr>
            <p:spPr bwMode="auto">
              <a:xfrm flipH="1" flipV="1">
                <a:off x="1252" y="2090"/>
                <a:ext cx="71" cy="5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6" name="Line 33"/>
              <p:cNvSpPr>
                <a:spLocks noChangeShapeType="1"/>
              </p:cNvSpPr>
              <p:nvPr/>
            </p:nvSpPr>
            <p:spPr bwMode="auto">
              <a:xfrm flipH="1" flipV="1">
                <a:off x="1294" y="2090"/>
                <a:ext cx="73" cy="5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7" name="Line 34"/>
              <p:cNvSpPr>
                <a:spLocks noChangeShapeType="1"/>
              </p:cNvSpPr>
              <p:nvPr/>
            </p:nvSpPr>
            <p:spPr bwMode="auto">
              <a:xfrm flipH="1">
                <a:off x="427" y="2690"/>
                <a:ext cx="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8" name="Line 35"/>
              <p:cNvSpPr>
                <a:spLocks noChangeShapeType="1"/>
              </p:cNvSpPr>
              <p:nvPr/>
            </p:nvSpPr>
            <p:spPr bwMode="auto">
              <a:xfrm flipH="1">
                <a:off x="427" y="2667"/>
                <a:ext cx="71" cy="5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29" name="Line 36"/>
              <p:cNvSpPr>
                <a:spLocks noChangeShapeType="1"/>
              </p:cNvSpPr>
              <p:nvPr/>
            </p:nvSpPr>
            <p:spPr bwMode="auto">
              <a:xfrm flipH="1">
                <a:off x="382" y="2667"/>
                <a:ext cx="71" cy="5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30" name="Line 37"/>
              <p:cNvSpPr>
                <a:spLocks noChangeShapeType="1"/>
              </p:cNvSpPr>
              <p:nvPr/>
            </p:nvSpPr>
            <p:spPr bwMode="auto">
              <a:xfrm flipH="1" flipV="1">
                <a:off x="404" y="2666"/>
                <a:ext cx="71" cy="5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31" name="Line 38"/>
              <p:cNvSpPr>
                <a:spLocks noChangeShapeType="1"/>
              </p:cNvSpPr>
              <p:nvPr/>
            </p:nvSpPr>
            <p:spPr bwMode="auto">
              <a:xfrm flipH="1" flipV="1">
                <a:off x="447" y="2666"/>
                <a:ext cx="71" cy="5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32" name="Text Box 39"/>
              <p:cNvSpPr txBox="1">
                <a:spLocks noChangeArrowheads="1"/>
              </p:cNvSpPr>
              <p:nvPr/>
            </p:nvSpPr>
            <p:spPr bwMode="auto">
              <a:xfrm>
                <a:off x="1099" y="2448"/>
                <a:ext cx="868" cy="2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 err="1">
                    <a:solidFill>
                      <a:srgbClr val="C00000"/>
                    </a:solidFill>
                    <a:latin typeface="Cambria" pitchFamily="18" charset="0"/>
                    <a:ea typeface="DejaVu Sans" charset="0"/>
                    <a:cs typeface="DejaVu Sans" charset="0"/>
                  </a:rPr>
                  <a:t>Counterfort</a:t>
                </a:r>
                <a:endParaRPr lang="en-GB" sz="1400" b="1" dirty="0">
                  <a:solidFill>
                    <a:srgbClr val="C00000"/>
                  </a:solidFill>
                  <a:latin typeface="Cambria" pitchFamily="18" charset="0"/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33" name="Line 40"/>
              <p:cNvSpPr>
                <a:spLocks noChangeShapeType="1"/>
              </p:cNvSpPr>
              <p:nvPr/>
            </p:nvSpPr>
            <p:spPr bwMode="auto">
              <a:xfrm>
                <a:off x="551" y="1008"/>
                <a:ext cx="48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34" name="Line 41"/>
              <p:cNvSpPr>
                <a:spLocks noChangeShapeType="1"/>
              </p:cNvSpPr>
              <p:nvPr/>
            </p:nvSpPr>
            <p:spPr bwMode="auto">
              <a:xfrm>
                <a:off x="551" y="1008"/>
                <a:ext cx="1" cy="59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35" name="Line 42"/>
              <p:cNvSpPr>
                <a:spLocks noChangeShapeType="1"/>
              </p:cNvSpPr>
              <p:nvPr/>
            </p:nvSpPr>
            <p:spPr bwMode="auto">
              <a:xfrm>
                <a:off x="794" y="1008"/>
                <a:ext cx="243" cy="59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36" name="Line 43"/>
              <p:cNvSpPr>
                <a:spLocks noChangeShapeType="1"/>
              </p:cNvSpPr>
              <p:nvPr/>
            </p:nvSpPr>
            <p:spPr bwMode="auto">
              <a:xfrm>
                <a:off x="390" y="1601"/>
                <a:ext cx="80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37" name="Line 44"/>
              <p:cNvSpPr>
                <a:spLocks noChangeShapeType="1"/>
              </p:cNvSpPr>
              <p:nvPr/>
            </p:nvSpPr>
            <p:spPr bwMode="auto">
              <a:xfrm>
                <a:off x="390" y="1601"/>
                <a:ext cx="1" cy="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38" name="Line 45"/>
              <p:cNvSpPr>
                <a:spLocks noChangeShapeType="1"/>
              </p:cNvSpPr>
              <p:nvPr/>
            </p:nvSpPr>
            <p:spPr bwMode="auto">
              <a:xfrm>
                <a:off x="1199" y="1601"/>
                <a:ext cx="1" cy="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39" name="Line 46"/>
              <p:cNvSpPr>
                <a:spLocks noChangeShapeType="1"/>
              </p:cNvSpPr>
              <p:nvPr/>
            </p:nvSpPr>
            <p:spPr bwMode="auto">
              <a:xfrm>
                <a:off x="390" y="1655"/>
                <a:ext cx="80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40" name="Line 47"/>
              <p:cNvSpPr>
                <a:spLocks noChangeShapeType="1"/>
              </p:cNvSpPr>
              <p:nvPr/>
            </p:nvSpPr>
            <p:spPr bwMode="auto">
              <a:xfrm flipH="1">
                <a:off x="955" y="1025"/>
                <a:ext cx="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41" name="Line 48"/>
              <p:cNvSpPr>
                <a:spLocks noChangeShapeType="1"/>
              </p:cNvSpPr>
              <p:nvPr/>
            </p:nvSpPr>
            <p:spPr bwMode="auto">
              <a:xfrm flipH="1">
                <a:off x="874" y="1008"/>
                <a:ext cx="66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42" name="Line 49"/>
              <p:cNvSpPr>
                <a:spLocks noChangeShapeType="1"/>
              </p:cNvSpPr>
              <p:nvPr/>
            </p:nvSpPr>
            <p:spPr bwMode="auto">
              <a:xfrm flipH="1">
                <a:off x="955" y="1008"/>
                <a:ext cx="66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43" name="Line 50"/>
              <p:cNvSpPr>
                <a:spLocks noChangeShapeType="1"/>
              </p:cNvSpPr>
              <p:nvPr/>
            </p:nvSpPr>
            <p:spPr bwMode="auto">
              <a:xfrm flipH="1">
                <a:off x="914" y="1008"/>
                <a:ext cx="65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44" name="Line 51"/>
              <p:cNvSpPr>
                <a:spLocks noChangeShapeType="1"/>
              </p:cNvSpPr>
              <p:nvPr/>
            </p:nvSpPr>
            <p:spPr bwMode="auto">
              <a:xfrm flipH="1" flipV="1">
                <a:off x="934" y="1007"/>
                <a:ext cx="65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45" name="Line 52"/>
              <p:cNvSpPr>
                <a:spLocks noChangeShapeType="1"/>
              </p:cNvSpPr>
              <p:nvPr/>
            </p:nvSpPr>
            <p:spPr bwMode="auto">
              <a:xfrm flipH="1" flipV="1">
                <a:off x="974" y="1007"/>
                <a:ext cx="65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46" name="AutoShape 53"/>
              <p:cNvSpPr>
                <a:spLocks noChangeArrowheads="1"/>
              </p:cNvSpPr>
              <p:nvPr/>
            </p:nvSpPr>
            <p:spPr bwMode="auto">
              <a:xfrm>
                <a:off x="633" y="1062"/>
                <a:ext cx="20" cy="1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47" name="AutoShape 54"/>
              <p:cNvSpPr>
                <a:spLocks noChangeArrowheads="1"/>
              </p:cNvSpPr>
              <p:nvPr/>
            </p:nvSpPr>
            <p:spPr bwMode="auto">
              <a:xfrm>
                <a:off x="794" y="1115"/>
                <a:ext cx="21" cy="1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48" name="AutoShape 55"/>
              <p:cNvSpPr>
                <a:spLocks noChangeArrowheads="1"/>
              </p:cNvSpPr>
              <p:nvPr/>
            </p:nvSpPr>
            <p:spPr bwMode="auto">
              <a:xfrm>
                <a:off x="633" y="1169"/>
                <a:ext cx="20" cy="1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49" name="AutoShape 56"/>
              <p:cNvSpPr>
                <a:spLocks noChangeArrowheads="1"/>
              </p:cNvSpPr>
              <p:nvPr/>
            </p:nvSpPr>
            <p:spPr bwMode="auto">
              <a:xfrm>
                <a:off x="713" y="1062"/>
                <a:ext cx="21" cy="1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50" name="AutoShape 57"/>
              <p:cNvSpPr>
                <a:spLocks noChangeArrowheads="1"/>
              </p:cNvSpPr>
              <p:nvPr/>
            </p:nvSpPr>
            <p:spPr bwMode="auto">
              <a:xfrm>
                <a:off x="848" y="1205"/>
                <a:ext cx="20" cy="1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51" name="AutoShape 58"/>
              <p:cNvSpPr>
                <a:spLocks noChangeArrowheads="1"/>
              </p:cNvSpPr>
              <p:nvPr/>
            </p:nvSpPr>
            <p:spPr bwMode="auto">
              <a:xfrm>
                <a:off x="713" y="1210"/>
                <a:ext cx="21" cy="1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52" name="AutoShape 59"/>
              <p:cNvSpPr>
                <a:spLocks noChangeArrowheads="1"/>
              </p:cNvSpPr>
              <p:nvPr/>
            </p:nvSpPr>
            <p:spPr bwMode="auto">
              <a:xfrm>
                <a:off x="713" y="1278"/>
                <a:ext cx="21" cy="13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53" name="AutoShape 60"/>
              <p:cNvSpPr>
                <a:spLocks noChangeArrowheads="1"/>
              </p:cNvSpPr>
              <p:nvPr/>
            </p:nvSpPr>
            <p:spPr bwMode="auto">
              <a:xfrm>
                <a:off x="633" y="1278"/>
                <a:ext cx="20" cy="13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54" name="AutoShape 61"/>
              <p:cNvSpPr>
                <a:spLocks noChangeArrowheads="1"/>
              </p:cNvSpPr>
              <p:nvPr/>
            </p:nvSpPr>
            <p:spPr bwMode="auto">
              <a:xfrm>
                <a:off x="794" y="1264"/>
                <a:ext cx="21" cy="1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55" name="AutoShape 62"/>
              <p:cNvSpPr>
                <a:spLocks noChangeArrowheads="1"/>
              </p:cNvSpPr>
              <p:nvPr/>
            </p:nvSpPr>
            <p:spPr bwMode="auto">
              <a:xfrm>
                <a:off x="740" y="1133"/>
                <a:ext cx="20" cy="1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56" name="Oval 63"/>
              <p:cNvSpPr>
                <a:spLocks noChangeArrowheads="1"/>
              </p:cNvSpPr>
              <p:nvPr/>
            </p:nvSpPr>
            <p:spPr bwMode="auto">
              <a:xfrm>
                <a:off x="794" y="1169"/>
                <a:ext cx="6" cy="4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57" name="Oval 64"/>
              <p:cNvSpPr>
                <a:spLocks noChangeArrowheads="1"/>
              </p:cNvSpPr>
              <p:nvPr/>
            </p:nvSpPr>
            <p:spPr bwMode="auto">
              <a:xfrm>
                <a:off x="713" y="1223"/>
                <a:ext cx="7" cy="4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58" name="Oval 65"/>
              <p:cNvSpPr>
                <a:spLocks noChangeArrowheads="1"/>
              </p:cNvSpPr>
              <p:nvPr/>
            </p:nvSpPr>
            <p:spPr bwMode="auto">
              <a:xfrm>
                <a:off x="713" y="1115"/>
                <a:ext cx="7" cy="4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59" name="Oval 66"/>
              <p:cNvSpPr>
                <a:spLocks noChangeArrowheads="1"/>
              </p:cNvSpPr>
              <p:nvPr/>
            </p:nvSpPr>
            <p:spPr bwMode="auto">
              <a:xfrm>
                <a:off x="633" y="1115"/>
                <a:ext cx="7" cy="4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60" name="Oval 67"/>
              <p:cNvSpPr>
                <a:spLocks noChangeArrowheads="1"/>
              </p:cNvSpPr>
              <p:nvPr/>
            </p:nvSpPr>
            <p:spPr bwMode="auto">
              <a:xfrm>
                <a:off x="633" y="1223"/>
                <a:ext cx="7" cy="4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61" name="Oval 68"/>
              <p:cNvSpPr>
                <a:spLocks noChangeArrowheads="1"/>
              </p:cNvSpPr>
              <p:nvPr/>
            </p:nvSpPr>
            <p:spPr bwMode="auto">
              <a:xfrm>
                <a:off x="626" y="1048"/>
                <a:ext cx="6" cy="3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62" name="Oval 69"/>
              <p:cNvSpPr>
                <a:spLocks noChangeArrowheads="1"/>
              </p:cNvSpPr>
              <p:nvPr/>
            </p:nvSpPr>
            <p:spPr bwMode="auto">
              <a:xfrm>
                <a:off x="626" y="1207"/>
                <a:ext cx="6" cy="4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63" name="Oval 70"/>
              <p:cNvSpPr>
                <a:spLocks noChangeArrowheads="1"/>
              </p:cNvSpPr>
              <p:nvPr/>
            </p:nvSpPr>
            <p:spPr bwMode="auto">
              <a:xfrm>
                <a:off x="740" y="1169"/>
                <a:ext cx="7" cy="4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64" name="Oval 71"/>
              <p:cNvSpPr>
                <a:spLocks noChangeArrowheads="1"/>
              </p:cNvSpPr>
              <p:nvPr/>
            </p:nvSpPr>
            <p:spPr bwMode="auto">
              <a:xfrm>
                <a:off x="848" y="1169"/>
                <a:ext cx="6" cy="4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65" name="Oval 72"/>
              <p:cNvSpPr>
                <a:spLocks noChangeArrowheads="1"/>
              </p:cNvSpPr>
              <p:nvPr/>
            </p:nvSpPr>
            <p:spPr bwMode="auto">
              <a:xfrm>
                <a:off x="794" y="1223"/>
                <a:ext cx="6" cy="4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66" name="Rectangle 73"/>
              <p:cNvSpPr>
                <a:spLocks noChangeArrowheads="1"/>
              </p:cNvSpPr>
              <p:nvPr/>
            </p:nvSpPr>
            <p:spPr bwMode="auto">
              <a:xfrm>
                <a:off x="1605" y="1008"/>
                <a:ext cx="81" cy="594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67" name="Rectangle 74"/>
              <p:cNvSpPr>
                <a:spLocks noChangeArrowheads="1"/>
              </p:cNvSpPr>
              <p:nvPr/>
            </p:nvSpPr>
            <p:spPr bwMode="auto">
              <a:xfrm>
                <a:off x="1362" y="1601"/>
                <a:ext cx="809" cy="5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68" name="Rectangle 75"/>
              <p:cNvSpPr>
                <a:spLocks noChangeArrowheads="1"/>
              </p:cNvSpPr>
              <p:nvPr/>
            </p:nvSpPr>
            <p:spPr bwMode="auto">
              <a:xfrm>
                <a:off x="2500" y="1010"/>
                <a:ext cx="85" cy="594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69" name="Rectangle 76"/>
              <p:cNvSpPr>
                <a:spLocks noChangeArrowheads="1"/>
              </p:cNvSpPr>
              <p:nvPr/>
            </p:nvSpPr>
            <p:spPr bwMode="auto">
              <a:xfrm>
                <a:off x="2500" y="1601"/>
                <a:ext cx="567" cy="5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70" name="Rectangle 77"/>
              <p:cNvSpPr>
                <a:spLocks noChangeArrowheads="1"/>
              </p:cNvSpPr>
              <p:nvPr/>
            </p:nvSpPr>
            <p:spPr bwMode="auto">
              <a:xfrm>
                <a:off x="3793" y="1008"/>
                <a:ext cx="80" cy="594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71" name="Rectangle 78"/>
              <p:cNvSpPr>
                <a:spLocks noChangeArrowheads="1"/>
              </p:cNvSpPr>
              <p:nvPr/>
            </p:nvSpPr>
            <p:spPr bwMode="auto">
              <a:xfrm>
                <a:off x="3307" y="1601"/>
                <a:ext cx="566" cy="53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72" name="Rectangle 79"/>
              <p:cNvSpPr>
                <a:spLocks noChangeArrowheads="1"/>
              </p:cNvSpPr>
              <p:nvPr/>
            </p:nvSpPr>
            <p:spPr bwMode="auto">
              <a:xfrm>
                <a:off x="1605" y="1601"/>
                <a:ext cx="81" cy="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73" name="Rectangle 80"/>
              <p:cNvSpPr>
                <a:spLocks noChangeArrowheads="1"/>
              </p:cNvSpPr>
              <p:nvPr/>
            </p:nvSpPr>
            <p:spPr bwMode="auto">
              <a:xfrm>
                <a:off x="2509" y="1601"/>
                <a:ext cx="81" cy="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74" name="Rectangle 81"/>
              <p:cNvSpPr>
                <a:spLocks noChangeArrowheads="1"/>
              </p:cNvSpPr>
              <p:nvPr/>
            </p:nvSpPr>
            <p:spPr bwMode="auto">
              <a:xfrm>
                <a:off x="3793" y="1601"/>
                <a:ext cx="80" cy="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75" name="Line 82"/>
              <p:cNvSpPr>
                <a:spLocks noChangeShapeType="1"/>
              </p:cNvSpPr>
              <p:nvPr/>
            </p:nvSpPr>
            <p:spPr bwMode="auto">
              <a:xfrm>
                <a:off x="1604" y="1008"/>
                <a:ext cx="48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76" name="Line 83"/>
              <p:cNvSpPr>
                <a:spLocks noChangeShapeType="1"/>
              </p:cNvSpPr>
              <p:nvPr/>
            </p:nvSpPr>
            <p:spPr bwMode="auto">
              <a:xfrm>
                <a:off x="2010" y="1025"/>
                <a:ext cx="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77" name="Line 84"/>
              <p:cNvSpPr>
                <a:spLocks noChangeShapeType="1"/>
              </p:cNvSpPr>
              <p:nvPr/>
            </p:nvSpPr>
            <p:spPr bwMode="auto">
              <a:xfrm flipH="1">
                <a:off x="1927" y="1008"/>
                <a:ext cx="65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78" name="Line 85"/>
              <p:cNvSpPr>
                <a:spLocks noChangeShapeType="1"/>
              </p:cNvSpPr>
              <p:nvPr/>
            </p:nvSpPr>
            <p:spPr bwMode="auto">
              <a:xfrm flipH="1">
                <a:off x="2008" y="1008"/>
                <a:ext cx="65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79" name="Line 86"/>
              <p:cNvSpPr>
                <a:spLocks noChangeShapeType="1"/>
              </p:cNvSpPr>
              <p:nvPr/>
            </p:nvSpPr>
            <p:spPr bwMode="auto">
              <a:xfrm flipH="1">
                <a:off x="1968" y="1008"/>
                <a:ext cx="65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80" name="Line 87"/>
              <p:cNvSpPr>
                <a:spLocks noChangeShapeType="1"/>
              </p:cNvSpPr>
              <p:nvPr/>
            </p:nvSpPr>
            <p:spPr bwMode="auto">
              <a:xfrm flipH="1" flipV="1">
                <a:off x="1986" y="1007"/>
                <a:ext cx="66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81" name="Line 88"/>
              <p:cNvSpPr>
                <a:spLocks noChangeShapeType="1"/>
              </p:cNvSpPr>
              <p:nvPr/>
            </p:nvSpPr>
            <p:spPr bwMode="auto">
              <a:xfrm flipH="1" flipV="1">
                <a:off x="2026" y="1007"/>
                <a:ext cx="65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82" name="Line 89"/>
              <p:cNvSpPr>
                <a:spLocks noChangeShapeType="1"/>
              </p:cNvSpPr>
              <p:nvPr/>
            </p:nvSpPr>
            <p:spPr bwMode="auto">
              <a:xfrm>
                <a:off x="2576" y="1014"/>
                <a:ext cx="48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83" name="Line 90"/>
              <p:cNvSpPr>
                <a:spLocks noChangeShapeType="1"/>
              </p:cNvSpPr>
              <p:nvPr/>
            </p:nvSpPr>
            <p:spPr bwMode="auto">
              <a:xfrm flipH="1">
                <a:off x="2980" y="1031"/>
                <a:ext cx="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84" name="Line 91"/>
              <p:cNvSpPr>
                <a:spLocks noChangeShapeType="1"/>
              </p:cNvSpPr>
              <p:nvPr/>
            </p:nvSpPr>
            <p:spPr bwMode="auto">
              <a:xfrm flipH="1">
                <a:off x="2899" y="1014"/>
                <a:ext cx="66" cy="4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85" name="Line 92"/>
              <p:cNvSpPr>
                <a:spLocks noChangeShapeType="1"/>
              </p:cNvSpPr>
              <p:nvPr/>
            </p:nvSpPr>
            <p:spPr bwMode="auto">
              <a:xfrm flipH="1">
                <a:off x="2980" y="1014"/>
                <a:ext cx="66" cy="4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86" name="Line 93"/>
              <p:cNvSpPr>
                <a:spLocks noChangeShapeType="1"/>
              </p:cNvSpPr>
              <p:nvPr/>
            </p:nvSpPr>
            <p:spPr bwMode="auto">
              <a:xfrm flipH="1">
                <a:off x="2939" y="1014"/>
                <a:ext cx="65" cy="4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87" name="Line 94"/>
              <p:cNvSpPr>
                <a:spLocks noChangeShapeType="1"/>
              </p:cNvSpPr>
              <p:nvPr/>
            </p:nvSpPr>
            <p:spPr bwMode="auto">
              <a:xfrm flipH="1" flipV="1">
                <a:off x="2959" y="1013"/>
                <a:ext cx="65" cy="4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88" name="Line 95"/>
              <p:cNvSpPr>
                <a:spLocks noChangeShapeType="1"/>
              </p:cNvSpPr>
              <p:nvPr/>
            </p:nvSpPr>
            <p:spPr bwMode="auto">
              <a:xfrm flipH="1" flipV="1">
                <a:off x="2998" y="1013"/>
                <a:ext cx="65" cy="4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89" name="Line 96"/>
              <p:cNvSpPr>
                <a:spLocks noChangeShapeType="1"/>
              </p:cNvSpPr>
              <p:nvPr/>
            </p:nvSpPr>
            <p:spPr bwMode="auto">
              <a:xfrm>
                <a:off x="3793" y="1008"/>
                <a:ext cx="32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0" name="Line 97"/>
              <p:cNvSpPr>
                <a:spLocks noChangeShapeType="1"/>
              </p:cNvSpPr>
              <p:nvPr/>
            </p:nvSpPr>
            <p:spPr bwMode="auto">
              <a:xfrm>
                <a:off x="4035" y="1025"/>
                <a:ext cx="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1" name="Line 98"/>
              <p:cNvSpPr>
                <a:spLocks noChangeShapeType="1"/>
              </p:cNvSpPr>
              <p:nvPr/>
            </p:nvSpPr>
            <p:spPr bwMode="auto">
              <a:xfrm flipH="1">
                <a:off x="3952" y="1008"/>
                <a:ext cx="66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2" name="Line 99"/>
              <p:cNvSpPr>
                <a:spLocks noChangeShapeType="1"/>
              </p:cNvSpPr>
              <p:nvPr/>
            </p:nvSpPr>
            <p:spPr bwMode="auto">
              <a:xfrm flipH="1">
                <a:off x="4034" y="1008"/>
                <a:ext cx="65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3" name="Line 100"/>
              <p:cNvSpPr>
                <a:spLocks noChangeShapeType="1"/>
              </p:cNvSpPr>
              <p:nvPr/>
            </p:nvSpPr>
            <p:spPr bwMode="auto">
              <a:xfrm flipH="1">
                <a:off x="3991" y="1008"/>
                <a:ext cx="66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4" name="Line 101"/>
              <p:cNvSpPr>
                <a:spLocks noChangeShapeType="1"/>
              </p:cNvSpPr>
              <p:nvPr/>
            </p:nvSpPr>
            <p:spPr bwMode="auto">
              <a:xfrm flipH="1" flipV="1">
                <a:off x="4011" y="1007"/>
                <a:ext cx="66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5" name="Line 102"/>
              <p:cNvSpPr>
                <a:spLocks noChangeShapeType="1"/>
              </p:cNvSpPr>
              <p:nvPr/>
            </p:nvSpPr>
            <p:spPr bwMode="auto">
              <a:xfrm flipH="1" flipV="1">
                <a:off x="4051" y="1007"/>
                <a:ext cx="66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6" name="Line 103"/>
              <p:cNvSpPr>
                <a:spLocks noChangeShapeType="1"/>
              </p:cNvSpPr>
              <p:nvPr/>
            </p:nvSpPr>
            <p:spPr bwMode="auto">
              <a:xfrm flipH="1">
                <a:off x="3552" y="1513"/>
                <a:ext cx="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7" name="Line 104"/>
              <p:cNvSpPr>
                <a:spLocks noChangeShapeType="1"/>
              </p:cNvSpPr>
              <p:nvPr/>
            </p:nvSpPr>
            <p:spPr bwMode="auto">
              <a:xfrm flipH="1">
                <a:off x="3470" y="1496"/>
                <a:ext cx="66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8" name="Line 105"/>
              <p:cNvSpPr>
                <a:spLocks noChangeShapeType="1"/>
              </p:cNvSpPr>
              <p:nvPr/>
            </p:nvSpPr>
            <p:spPr bwMode="auto">
              <a:xfrm flipH="1">
                <a:off x="3552" y="1496"/>
                <a:ext cx="66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99" name="Line 106"/>
              <p:cNvSpPr>
                <a:spLocks noChangeShapeType="1"/>
              </p:cNvSpPr>
              <p:nvPr/>
            </p:nvSpPr>
            <p:spPr bwMode="auto">
              <a:xfrm flipH="1">
                <a:off x="3511" y="1496"/>
                <a:ext cx="65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0" name="Line 107"/>
              <p:cNvSpPr>
                <a:spLocks noChangeShapeType="1"/>
              </p:cNvSpPr>
              <p:nvPr/>
            </p:nvSpPr>
            <p:spPr bwMode="auto">
              <a:xfrm flipH="1" flipV="1">
                <a:off x="3530" y="1495"/>
                <a:ext cx="66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1" name="Line 108"/>
              <p:cNvSpPr>
                <a:spLocks noChangeShapeType="1"/>
              </p:cNvSpPr>
              <p:nvPr/>
            </p:nvSpPr>
            <p:spPr bwMode="auto">
              <a:xfrm flipH="1" flipV="1">
                <a:off x="3570" y="1495"/>
                <a:ext cx="65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2" name="Line 109"/>
              <p:cNvSpPr>
                <a:spLocks noChangeShapeType="1"/>
              </p:cNvSpPr>
              <p:nvPr/>
            </p:nvSpPr>
            <p:spPr bwMode="auto">
              <a:xfrm>
                <a:off x="3468" y="1493"/>
                <a:ext cx="32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3" name="Line 110"/>
              <p:cNvSpPr>
                <a:spLocks noChangeShapeType="1"/>
              </p:cNvSpPr>
              <p:nvPr/>
            </p:nvSpPr>
            <p:spPr bwMode="auto">
              <a:xfrm flipH="1">
                <a:off x="2255" y="1513"/>
                <a:ext cx="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4" name="Line 111"/>
              <p:cNvSpPr>
                <a:spLocks noChangeShapeType="1"/>
              </p:cNvSpPr>
              <p:nvPr/>
            </p:nvSpPr>
            <p:spPr bwMode="auto">
              <a:xfrm flipH="1">
                <a:off x="2174" y="1496"/>
                <a:ext cx="66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5" name="Line 112"/>
              <p:cNvSpPr>
                <a:spLocks noChangeShapeType="1"/>
              </p:cNvSpPr>
              <p:nvPr/>
            </p:nvSpPr>
            <p:spPr bwMode="auto">
              <a:xfrm flipH="1">
                <a:off x="2255" y="1496"/>
                <a:ext cx="66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6" name="Line 113"/>
              <p:cNvSpPr>
                <a:spLocks noChangeShapeType="1"/>
              </p:cNvSpPr>
              <p:nvPr/>
            </p:nvSpPr>
            <p:spPr bwMode="auto">
              <a:xfrm flipH="1">
                <a:off x="2214" y="1496"/>
                <a:ext cx="66" cy="4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7" name="Line 114"/>
              <p:cNvSpPr>
                <a:spLocks noChangeShapeType="1"/>
              </p:cNvSpPr>
              <p:nvPr/>
            </p:nvSpPr>
            <p:spPr bwMode="auto">
              <a:xfrm flipH="1" flipV="1">
                <a:off x="2234" y="1495"/>
                <a:ext cx="66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8" name="Line 115"/>
              <p:cNvSpPr>
                <a:spLocks noChangeShapeType="1"/>
              </p:cNvSpPr>
              <p:nvPr/>
            </p:nvSpPr>
            <p:spPr bwMode="auto">
              <a:xfrm flipH="1" flipV="1">
                <a:off x="2274" y="1495"/>
                <a:ext cx="65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09" name="Line 116"/>
              <p:cNvSpPr>
                <a:spLocks noChangeShapeType="1"/>
              </p:cNvSpPr>
              <p:nvPr/>
            </p:nvSpPr>
            <p:spPr bwMode="auto">
              <a:xfrm>
                <a:off x="2171" y="1493"/>
                <a:ext cx="325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10" name="Line 117"/>
              <p:cNvSpPr>
                <a:spLocks noChangeShapeType="1"/>
              </p:cNvSpPr>
              <p:nvPr/>
            </p:nvSpPr>
            <p:spPr bwMode="auto">
              <a:xfrm flipH="1">
                <a:off x="1364" y="1523"/>
                <a:ext cx="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11" name="Line 118"/>
              <p:cNvSpPr>
                <a:spLocks noChangeShapeType="1"/>
              </p:cNvSpPr>
              <p:nvPr/>
            </p:nvSpPr>
            <p:spPr bwMode="auto">
              <a:xfrm flipH="1">
                <a:off x="1283" y="1504"/>
                <a:ext cx="66" cy="4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12" name="Line 119"/>
              <p:cNvSpPr>
                <a:spLocks noChangeShapeType="1"/>
              </p:cNvSpPr>
              <p:nvPr/>
            </p:nvSpPr>
            <p:spPr bwMode="auto">
              <a:xfrm flipH="1">
                <a:off x="1364" y="1504"/>
                <a:ext cx="66" cy="4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13" name="Line 120"/>
              <p:cNvSpPr>
                <a:spLocks noChangeShapeType="1"/>
              </p:cNvSpPr>
              <p:nvPr/>
            </p:nvSpPr>
            <p:spPr bwMode="auto">
              <a:xfrm flipH="1">
                <a:off x="1323" y="1504"/>
                <a:ext cx="65" cy="4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14" name="Line 121"/>
              <p:cNvSpPr>
                <a:spLocks noChangeShapeType="1"/>
              </p:cNvSpPr>
              <p:nvPr/>
            </p:nvSpPr>
            <p:spPr bwMode="auto">
              <a:xfrm flipH="1" flipV="1">
                <a:off x="1343" y="1503"/>
                <a:ext cx="65" cy="4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15" name="Line 122"/>
              <p:cNvSpPr>
                <a:spLocks noChangeShapeType="1"/>
              </p:cNvSpPr>
              <p:nvPr/>
            </p:nvSpPr>
            <p:spPr bwMode="auto">
              <a:xfrm flipH="1" flipV="1">
                <a:off x="1382" y="1503"/>
                <a:ext cx="66" cy="45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16" name="Line 123"/>
              <p:cNvSpPr>
                <a:spLocks noChangeShapeType="1"/>
              </p:cNvSpPr>
              <p:nvPr/>
            </p:nvSpPr>
            <p:spPr bwMode="auto">
              <a:xfrm>
                <a:off x="1281" y="1503"/>
                <a:ext cx="32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17" name="Text Box 124"/>
              <p:cNvSpPr txBox="1">
                <a:spLocks noChangeArrowheads="1"/>
              </p:cNvSpPr>
              <p:nvPr/>
            </p:nvSpPr>
            <p:spPr bwMode="auto">
              <a:xfrm>
                <a:off x="390" y="1727"/>
                <a:ext cx="798" cy="2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C00000"/>
                    </a:solidFill>
                    <a:latin typeface="Cambria" pitchFamily="18" charset="0"/>
                    <a:ea typeface="DejaVu Sans" charset="0"/>
                    <a:cs typeface="DejaVu Sans" charset="0"/>
                  </a:rPr>
                  <a:t>Gravity RW</a:t>
                </a:r>
              </a:p>
            </p:txBody>
          </p:sp>
          <p:sp>
            <p:nvSpPr>
              <p:cNvPr id="118" name="Text Box 125"/>
              <p:cNvSpPr txBox="1">
                <a:spLocks noChangeArrowheads="1"/>
              </p:cNvSpPr>
              <p:nvPr/>
            </p:nvSpPr>
            <p:spPr bwMode="auto">
              <a:xfrm>
                <a:off x="1365" y="1710"/>
                <a:ext cx="977" cy="2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 smtClean="0">
                    <a:solidFill>
                      <a:srgbClr val="C00000"/>
                    </a:solidFill>
                    <a:latin typeface="Cambria" pitchFamily="18" charset="0"/>
                    <a:ea typeface="DejaVu Sans" charset="0"/>
                    <a:cs typeface="DejaVu Sans" charset="0"/>
                  </a:rPr>
                  <a:t>T-Shaped </a:t>
                </a:r>
                <a:r>
                  <a:rPr lang="en-GB" sz="1400" b="1" dirty="0">
                    <a:solidFill>
                      <a:srgbClr val="C00000"/>
                    </a:solidFill>
                    <a:latin typeface="Cambria" pitchFamily="18" charset="0"/>
                    <a:ea typeface="DejaVu Sans" charset="0"/>
                    <a:cs typeface="DejaVu Sans" charset="0"/>
                  </a:rPr>
                  <a:t>RW</a:t>
                </a:r>
              </a:p>
            </p:txBody>
          </p:sp>
          <p:sp>
            <p:nvSpPr>
              <p:cNvPr id="119" name="Text Box 126"/>
              <p:cNvSpPr txBox="1">
                <a:spLocks noChangeArrowheads="1"/>
              </p:cNvSpPr>
              <p:nvPr/>
            </p:nvSpPr>
            <p:spPr bwMode="auto">
              <a:xfrm>
                <a:off x="2785" y="1727"/>
                <a:ext cx="976" cy="2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solidFill>
                      <a:srgbClr val="C00000"/>
                    </a:solidFill>
                    <a:latin typeface="Cambria" pitchFamily="18" charset="0"/>
                    <a:ea typeface="DejaVu Sans" charset="0"/>
                    <a:cs typeface="DejaVu Sans" charset="0"/>
                  </a:rPr>
                  <a:t>L-Shaped RW</a:t>
                </a:r>
              </a:p>
            </p:txBody>
          </p:sp>
          <p:sp>
            <p:nvSpPr>
              <p:cNvPr id="120" name="Text Box 127"/>
              <p:cNvSpPr txBox="1">
                <a:spLocks noChangeArrowheads="1"/>
              </p:cNvSpPr>
              <p:nvPr/>
            </p:nvSpPr>
            <p:spPr bwMode="auto">
              <a:xfrm>
                <a:off x="3850" y="1151"/>
                <a:ext cx="532" cy="2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C00000"/>
                    </a:solidFill>
                    <a:latin typeface="Cambria" pitchFamily="18" charset="0"/>
                    <a:ea typeface="DejaVu Sans" charset="0"/>
                    <a:cs typeface="DejaVu Sans" charset="0"/>
                  </a:rPr>
                  <a:t>Backfill</a:t>
                </a:r>
              </a:p>
            </p:txBody>
          </p:sp>
          <p:sp>
            <p:nvSpPr>
              <p:cNvPr id="121" name="Text Box 128"/>
              <p:cNvSpPr txBox="1">
                <a:spLocks noChangeArrowheads="1"/>
              </p:cNvSpPr>
              <p:nvPr/>
            </p:nvSpPr>
            <p:spPr bwMode="auto">
              <a:xfrm>
                <a:off x="2608" y="1151"/>
                <a:ext cx="532" cy="2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C00000"/>
                    </a:solidFill>
                    <a:latin typeface="Cambria" pitchFamily="18" charset="0"/>
                    <a:ea typeface="DejaVu Sans" charset="0"/>
                    <a:cs typeface="DejaVu Sans" charset="0"/>
                  </a:rPr>
                  <a:t>Backfill</a:t>
                </a:r>
              </a:p>
            </p:txBody>
          </p:sp>
          <p:sp>
            <p:nvSpPr>
              <p:cNvPr id="122" name="Text Box 129"/>
              <p:cNvSpPr txBox="1">
                <a:spLocks noChangeArrowheads="1"/>
              </p:cNvSpPr>
              <p:nvPr/>
            </p:nvSpPr>
            <p:spPr bwMode="auto">
              <a:xfrm>
                <a:off x="424" y="3743"/>
                <a:ext cx="977" cy="2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C00000"/>
                    </a:solidFill>
                    <a:latin typeface="Cambria" pitchFamily="18" charset="0"/>
                    <a:ea typeface="DejaVu Sans" charset="0"/>
                    <a:cs typeface="DejaVu Sans" charset="0"/>
                  </a:rPr>
                  <a:t>Counterfort RW</a:t>
                </a:r>
              </a:p>
            </p:txBody>
          </p:sp>
          <p:sp>
            <p:nvSpPr>
              <p:cNvPr id="123" name="Rectangle 130"/>
              <p:cNvSpPr>
                <a:spLocks noChangeArrowheads="1"/>
              </p:cNvSpPr>
              <p:nvPr/>
            </p:nvSpPr>
            <p:spPr bwMode="auto">
              <a:xfrm>
                <a:off x="3244" y="2088"/>
                <a:ext cx="115" cy="725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24" name="Rectangle 131"/>
              <p:cNvSpPr>
                <a:spLocks noChangeArrowheads="1"/>
              </p:cNvSpPr>
              <p:nvPr/>
            </p:nvSpPr>
            <p:spPr bwMode="auto">
              <a:xfrm>
                <a:off x="2900" y="2813"/>
                <a:ext cx="924" cy="66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25" name="Rectangle 132"/>
              <p:cNvSpPr>
                <a:spLocks noChangeArrowheads="1"/>
              </p:cNvSpPr>
              <p:nvPr/>
            </p:nvSpPr>
            <p:spPr bwMode="auto">
              <a:xfrm>
                <a:off x="3244" y="2813"/>
                <a:ext cx="115" cy="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26" name="Line 133"/>
              <p:cNvSpPr>
                <a:spLocks noChangeShapeType="1"/>
              </p:cNvSpPr>
              <p:nvPr/>
            </p:nvSpPr>
            <p:spPr bwMode="auto">
              <a:xfrm>
                <a:off x="3249" y="2088"/>
                <a:ext cx="68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27" name="Line 134"/>
              <p:cNvSpPr>
                <a:spLocks noChangeShapeType="1"/>
              </p:cNvSpPr>
              <p:nvPr/>
            </p:nvSpPr>
            <p:spPr bwMode="auto">
              <a:xfrm>
                <a:off x="3824" y="2109"/>
                <a:ext cx="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28" name="Line 135"/>
              <p:cNvSpPr>
                <a:spLocks noChangeShapeType="1"/>
              </p:cNvSpPr>
              <p:nvPr/>
            </p:nvSpPr>
            <p:spPr bwMode="auto">
              <a:xfrm flipH="1">
                <a:off x="3707" y="2088"/>
                <a:ext cx="92" cy="5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29" name="Line 136"/>
              <p:cNvSpPr>
                <a:spLocks noChangeShapeType="1"/>
              </p:cNvSpPr>
              <p:nvPr/>
            </p:nvSpPr>
            <p:spPr bwMode="auto">
              <a:xfrm flipH="1">
                <a:off x="3822" y="2088"/>
                <a:ext cx="91" cy="5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30" name="Line 137"/>
              <p:cNvSpPr>
                <a:spLocks noChangeShapeType="1"/>
              </p:cNvSpPr>
              <p:nvPr/>
            </p:nvSpPr>
            <p:spPr bwMode="auto">
              <a:xfrm flipH="1">
                <a:off x="3763" y="2088"/>
                <a:ext cx="92" cy="5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31" name="Line 138"/>
              <p:cNvSpPr>
                <a:spLocks noChangeShapeType="1"/>
              </p:cNvSpPr>
              <p:nvPr/>
            </p:nvSpPr>
            <p:spPr bwMode="auto">
              <a:xfrm flipH="1" flipV="1">
                <a:off x="3792" y="2087"/>
                <a:ext cx="92" cy="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32" name="Line 139"/>
              <p:cNvSpPr>
                <a:spLocks noChangeShapeType="1"/>
              </p:cNvSpPr>
              <p:nvPr/>
            </p:nvSpPr>
            <p:spPr bwMode="auto">
              <a:xfrm flipH="1" flipV="1">
                <a:off x="3848" y="2087"/>
                <a:ext cx="92" cy="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33" name="Line 140"/>
              <p:cNvSpPr>
                <a:spLocks noChangeShapeType="1"/>
              </p:cNvSpPr>
              <p:nvPr/>
            </p:nvSpPr>
            <p:spPr bwMode="auto">
              <a:xfrm>
                <a:off x="2723" y="2717"/>
                <a:ext cx="1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34" name="Line 141"/>
              <p:cNvSpPr>
                <a:spLocks noChangeShapeType="1"/>
              </p:cNvSpPr>
              <p:nvPr/>
            </p:nvSpPr>
            <p:spPr bwMode="auto">
              <a:xfrm flipH="1">
                <a:off x="2607" y="2696"/>
                <a:ext cx="91" cy="5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35" name="Line 142"/>
              <p:cNvSpPr>
                <a:spLocks noChangeShapeType="1"/>
              </p:cNvSpPr>
              <p:nvPr/>
            </p:nvSpPr>
            <p:spPr bwMode="auto">
              <a:xfrm flipH="1">
                <a:off x="2721" y="2696"/>
                <a:ext cx="92" cy="5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36" name="Line 143"/>
              <p:cNvSpPr>
                <a:spLocks noChangeShapeType="1"/>
              </p:cNvSpPr>
              <p:nvPr/>
            </p:nvSpPr>
            <p:spPr bwMode="auto">
              <a:xfrm flipH="1">
                <a:off x="2662" y="2696"/>
                <a:ext cx="92" cy="5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37" name="Line 144"/>
              <p:cNvSpPr>
                <a:spLocks noChangeShapeType="1"/>
              </p:cNvSpPr>
              <p:nvPr/>
            </p:nvSpPr>
            <p:spPr bwMode="auto">
              <a:xfrm flipH="1" flipV="1">
                <a:off x="2691" y="2695"/>
                <a:ext cx="92" cy="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38" name="Line 145"/>
              <p:cNvSpPr>
                <a:spLocks noChangeShapeType="1"/>
              </p:cNvSpPr>
              <p:nvPr/>
            </p:nvSpPr>
            <p:spPr bwMode="auto">
              <a:xfrm flipH="1" flipV="1">
                <a:off x="2747" y="2695"/>
                <a:ext cx="91" cy="5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39" name="Line 146"/>
              <p:cNvSpPr>
                <a:spLocks noChangeShapeType="1"/>
              </p:cNvSpPr>
              <p:nvPr/>
            </p:nvSpPr>
            <p:spPr bwMode="auto">
              <a:xfrm>
                <a:off x="2509" y="2693"/>
                <a:ext cx="459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40" name="Line 147"/>
              <p:cNvSpPr>
                <a:spLocks noChangeShapeType="1"/>
              </p:cNvSpPr>
              <p:nvPr/>
            </p:nvSpPr>
            <p:spPr bwMode="auto">
              <a:xfrm flipH="1">
                <a:off x="2901" y="2293"/>
                <a:ext cx="339" cy="52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41" name="Rectangle 148"/>
              <p:cNvSpPr>
                <a:spLocks noChangeArrowheads="1"/>
              </p:cNvSpPr>
              <p:nvPr/>
            </p:nvSpPr>
            <p:spPr bwMode="auto">
              <a:xfrm>
                <a:off x="2884" y="3011"/>
                <a:ext cx="955" cy="726"/>
              </a:xfrm>
              <a:prstGeom prst="rect">
                <a:avLst/>
              </a:prstGeom>
              <a:solidFill>
                <a:srgbClr val="C0C0C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grpSp>
            <p:nvGrpSpPr>
              <p:cNvPr id="142" name="Group 149"/>
              <p:cNvGrpSpPr>
                <a:grpSpLocks/>
              </p:cNvGrpSpPr>
              <p:nvPr/>
            </p:nvGrpSpPr>
            <p:grpSpPr bwMode="auto">
              <a:xfrm>
                <a:off x="2883" y="3007"/>
                <a:ext cx="470" cy="737"/>
                <a:chOff x="2883" y="3007"/>
                <a:chExt cx="470" cy="737"/>
              </a:xfrm>
            </p:grpSpPr>
            <p:sp>
              <p:nvSpPr>
                <p:cNvPr id="155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3352" y="3008"/>
                  <a:ext cx="1" cy="736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b="1">
                    <a:solidFill>
                      <a:srgbClr val="C00000"/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56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3239" y="3604"/>
                  <a:ext cx="1" cy="140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b="1">
                    <a:solidFill>
                      <a:srgbClr val="C00000"/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57" name="Line 152"/>
                <p:cNvSpPr>
                  <a:spLocks noChangeShapeType="1"/>
                </p:cNvSpPr>
                <p:nvPr/>
              </p:nvSpPr>
              <p:spPr bwMode="auto">
                <a:xfrm flipH="1">
                  <a:off x="2883" y="3605"/>
                  <a:ext cx="359" cy="1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b="1">
                    <a:solidFill>
                      <a:srgbClr val="C00000"/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58" name="Line 153"/>
                <p:cNvSpPr>
                  <a:spLocks noChangeShapeType="1"/>
                </p:cNvSpPr>
                <p:nvPr/>
              </p:nvSpPr>
              <p:spPr bwMode="auto">
                <a:xfrm flipH="1">
                  <a:off x="2883" y="3513"/>
                  <a:ext cx="359" cy="1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b="1">
                    <a:solidFill>
                      <a:srgbClr val="C00000"/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59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2883" y="3192"/>
                  <a:ext cx="359" cy="1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b="1">
                    <a:solidFill>
                      <a:srgbClr val="C00000"/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60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2883" y="3100"/>
                  <a:ext cx="359" cy="1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b="1">
                    <a:solidFill>
                      <a:srgbClr val="C00000"/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61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3239" y="3191"/>
                  <a:ext cx="1" cy="323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b="1">
                    <a:solidFill>
                      <a:srgbClr val="C00000"/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62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3239" y="3007"/>
                  <a:ext cx="1" cy="94"/>
                </a:xfrm>
                <a:prstGeom prst="line">
                  <a:avLst/>
                </a:prstGeom>
                <a:noFill/>
                <a:ln w="126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b="1">
                    <a:solidFill>
                      <a:srgbClr val="C00000"/>
                    </a:solidFill>
                    <a:latin typeface="Cambria" pitchFamily="18" charset="0"/>
                  </a:endParaRPr>
                </a:p>
              </p:txBody>
            </p:sp>
          </p:grpSp>
          <p:sp>
            <p:nvSpPr>
              <p:cNvPr id="143" name="Text Box 158"/>
              <p:cNvSpPr txBox="1">
                <a:spLocks noChangeArrowheads="1"/>
              </p:cNvSpPr>
              <p:nvPr/>
            </p:nvSpPr>
            <p:spPr bwMode="auto">
              <a:xfrm>
                <a:off x="2588" y="2448"/>
                <a:ext cx="709" cy="2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solidFill>
                      <a:srgbClr val="C00000"/>
                    </a:solidFill>
                    <a:latin typeface="Cambria" pitchFamily="18" charset="0"/>
                    <a:ea typeface="DejaVu Sans" charset="0"/>
                    <a:cs typeface="DejaVu Sans" charset="0"/>
                  </a:rPr>
                  <a:t>Buttress</a:t>
                </a:r>
              </a:p>
            </p:txBody>
          </p:sp>
          <p:sp>
            <p:nvSpPr>
              <p:cNvPr id="144" name="Text Box 159"/>
              <p:cNvSpPr txBox="1">
                <a:spLocks noChangeArrowheads="1"/>
              </p:cNvSpPr>
              <p:nvPr/>
            </p:nvSpPr>
            <p:spPr bwMode="auto">
              <a:xfrm>
                <a:off x="3495" y="2303"/>
                <a:ext cx="622" cy="2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 dirty="0">
                    <a:solidFill>
                      <a:srgbClr val="C00000"/>
                    </a:solidFill>
                    <a:latin typeface="Cambria" pitchFamily="18" charset="0"/>
                    <a:ea typeface="DejaVu Sans" charset="0"/>
                    <a:cs typeface="DejaVu Sans" charset="0"/>
                  </a:rPr>
                  <a:t>Backfill</a:t>
                </a:r>
              </a:p>
            </p:txBody>
          </p:sp>
          <p:sp>
            <p:nvSpPr>
              <p:cNvPr id="145" name="Text Box 160"/>
              <p:cNvSpPr txBox="1">
                <a:spLocks noChangeArrowheads="1"/>
              </p:cNvSpPr>
              <p:nvPr/>
            </p:nvSpPr>
            <p:spPr bwMode="auto">
              <a:xfrm>
                <a:off x="2909" y="3743"/>
                <a:ext cx="888" cy="2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lIns="90000" tIns="46800" rIns="90000" bIns="46800"/>
              <a:lstStyle/>
              <a:p>
                <a: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400" b="1">
                    <a:solidFill>
                      <a:srgbClr val="C00000"/>
                    </a:solidFill>
                    <a:latin typeface="Cambria" pitchFamily="18" charset="0"/>
                    <a:ea typeface="DejaVu Sans" charset="0"/>
                    <a:cs typeface="DejaVu Sans" charset="0"/>
                  </a:rPr>
                  <a:t>Buttress RW</a:t>
                </a:r>
              </a:p>
            </p:txBody>
          </p:sp>
          <p:sp>
            <p:nvSpPr>
              <p:cNvPr id="146" name="Rectangle 161"/>
              <p:cNvSpPr>
                <a:spLocks noChangeArrowheads="1"/>
              </p:cNvSpPr>
              <p:nvPr/>
            </p:nvSpPr>
            <p:spPr bwMode="auto">
              <a:xfrm>
                <a:off x="1705" y="1016"/>
                <a:ext cx="409" cy="576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47" name="Oval 162"/>
              <p:cNvSpPr>
                <a:spLocks noChangeArrowheads="1"/>
              </p:cNvSpPr>
              <p:nvPr/>
            </p:nvSpPr>
            <p:spPr bwMode="auto">
              <a:xfrm>
                <a:off x="1700" y="1538"/>
                <a:ext cx="55" cy="45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48" name="Rectangle 163"/>
              <p:cNvSpPr>
                <a:spLocks noChangeArrowheads="1"/>
              </p:cNvSpPr>
              <p:nvPr/>
            </p:nvSpPr>
            <p:spPr bwMode="auto">
              <a:xfrm>
                <a:off x="2504" y="1416"/>
                <a:ext cx="85" cy="23"/>
              </a:xfrm>
              <a:prstGeom prst="rect">
                <a:avLst/>
              </a:prstGeom>
              <a:solidFill>
                <a:srgbClr val="FFFFFF"/>
              </a:solidFill>
              <a:ln w="936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49" name="Rectangle 164"/>
              <p:cNvSpPr>
                <a:spLocks noChangeArrowheads="1"/>
              </p:cNvSpPr>
              <p:nvPr/>
            </p:nvSpPr>
            <p:spPr bwMode="auto">
              <a:xfrm flipV="1">
                <a:off x="3242" y="2599"/>
                <a:ext cx="121" cy="22"/>
              </a:xfrm>
              <a:prstGeom prst="rect">
                <a:avLst/>
              </a:prstGeom>
              <a:solidFill>
                <a:srgbClr val="FFFFFF"/>
              </a:solidFill>
              <a:ln w="936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50" name="Rectangle 165"/>
              <p:cNvSpPr>
                <a:spLocks noChangeArrowheads="1"/>
              </p:cNvSpPr>
              <p:nvPr/>
            </p:nvSpPr>
            <p:spPr bwMode="auto">
              <a:xfrm flipV="1">
                <a:off x="703" y="2616"/>
                <a:ext cx="159" cy="22"/>
              </a:xfrm>
              <a:prstGeom prst="rect">
                <a:avLst/>
              </a:prstGeom>
              <a:solidFill>
                <a:srgbClr val="FFFFFF"/>
              </a:solidFill>
              <a:ln w="936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51" name="Rectangle 166"/>
              <p:cNvSpPr>
                <a:spLocks noChangeArrowheads="1"/>
              </p:cNvSpPr>
              <p:nvPr/>
            </p:nvSpPr>
            <p:spPr bwMode="auto">
              <a:xfrm flipV="1">
                <a:off x="3236" y="3052"/>
                <a:ext cx="121" cy="23"/>
              </a:xfrm>
              <a:prstGeom prst="rect">
                <a:avLst/>
              </a:prstGeom>
              <a:solidFill>
                <a:srgbClr val="FFFFFF"/>
              </a:solidFill>
              <a:ln w="936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52" name="Rectangle 167"/>
              <p:cNvSpPr>
                <a:spLocks noChangeArrowheads="1"/>
              </p:cNvSpPr>
              <p:nvPr/>
            </p:nvSpPr>
            <p:spPr bwMode="auto">
              <a:xfrm flipV="1">
                <a:off x="3239" y="3219"/>
                <a:ext cx="121" cy="22"/>
              </a:xfrm>
              <a:prstGeom prst="rect">
                <a:avLst/>
              </a:prstGeom>
              <a:solidFill>
                <a:srgbClr val="FFFFFF"/>
              </a:solidFill>
              <a:ln w="936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53" name="Rectangle 168"/>
              <p:cNvSpPr>
                <a:spLocks noChangeArrowheads="1"/>
              </p:cNvSpPr>
              <p:nvPr/>
            </p:nvSpPr>
            <p:spPr bwMode="auto">
              <a:xfrm flipV="1">
                <a:off x="3236" y="3463"/>
                <a:ext cx="121" cy="22"/>
              </a:xfrm>
              <a:prstGeom prst="rect">
                <a:avLst/>
              </a:prstGeom>
              <a:solidFill>
                <a:srgbClr val="FFFFFF"/>
              </a:solidFill>
              <a:ln w="936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  <p:sp>
            <p:nvSpPr>
              <p:cNvPr id="154" name="Rectangle 169"/>
              <p:cNvSpPr>
                <a:spLocks noChangeArrowheads="1"/>
              </p:cNvSpPr>
              <p:nvPr/>
            </p:nvSpPr>
            <p:spPr bwMode="auto">
              <a:xfrm flipV="1">
                <a:off x="3239" y="3628"/>
                <a:ext cx="121" cy="23"/>
              </a:xfrm>
              <a:prstGeom prst="rect">
                <a:avLst/>
              </a:prstGeom>
              <a:solidFill>
                <a:srgbClr val="FFFFFF"/>
              </a:solidFill>
              <a:ln w="936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C00000"/>
                  </a:solidFill>
                  <a:latin typeface="Cambria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Retaining wall terminology 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183" t="16667" r="21523" b="8333"/>
          <a:stretch>
            <a:fillRect/>
          </a:stretch>
        </p:blipFill>
        <p:spPr bwMode="auto">
          <a:xfrm>
            <a:off x="1524000" y="1336431"/>
            <a:ext cx="6400800" cy="506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Failure Modes of Cantilever Retaining Walls</a:t>
            </a:r>
            <a:endParaRPr lang="en-US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2530" name="Picture 2" descr="http://www.asdipsoft.com/wp-content/uploads/2014/08/Stability-failure-modes2.png"/>
          <p:cNvPicPr>
            <a:picLocks noChangeAspect="1" noChangeArrowheads="1"/>
          </p:cNvPicPr>
          <p:nvPr/>
        </p:nvPicPr>
        <p:blipFill>
          <a:blip r:embed="rId2"/>
          <a:srcRect r="29630"/>
          <a:stretch>
            <a:fillRect/>
          </a:stretch>
        </p:blipFill>
        <p:spPr bwMode="auto">
          <a:xfrm>
            <a:off x="533400" y="1676400"/>
            <a:ext cx="8229600" cy="319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1219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Examples Failure</a:t>
            </a:r>
            <a:endParaRPr lang="en-US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3554" name="Picture 2" descr="http://www.penninewaterways.co.uk/images/macclesfield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71902"/>
            <a:ext cx="3657600" cy="2743200"/>
          </a:xfrm>
          <a:prstGeom prst="rect">
            <a:avLst/>
          </a:prstGeom>
          <a:noFill/>
        </p:spPr>
      </p:pic>
      <p:pic>
        <p:nvPicPr>
          <p:cNvPr id="23556" name="Picture 4" descr="http://blogs.agu.org/landslideblog/files/2012/03/12_03-Brenner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2370" y="4022834"/>
            <a:ext cx="5486400" cy="2743200"/>
          </a:xfrm>
          <a:prstGeom prst="rect">
            <a:avLst/>
          </a:prstGeom>
          <a:noFill/>
        </p:spPr>
      </p:pic>
      <p:pic>
        <p:nvPicPr>
          <p:cNvPr id="23558" name="Picture 6" descr="http://www.masscertifiedhomeinspections.com/files/retaining_wall_maintenance.JPG"/>
          <p:cNvPicPr>
            <a:picLocks noChangeAspect="1" noChangeArrowheads="1"/>
          </p:cNvPicPr>
          <p:nvPr/>
        </p:nvPicPr>
        <p:blipFill>
          <a:blip r:embed="rId4"/>
          <a:srcRect t="18321" r="13740"/>
          <a:stretch>
            <a:fillRect/>
          </a:stretch>
        </p:blipFill>
        <p:spPr bwMode="auto">
          <a:xfrm>
            <a:off x="4824101" y="1171902"/>
            <a:ext cx="3862699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Earth Pressure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791200" cy="49228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dirty="0" smtClean="0">
                <a:latin typeface="Cambria" pitchFamily="18" charset="0"/>
              </a:rPr>
              <a:t>Earth pressure is the pressure exerted by the retaining material on the retaining wall. This pressure tends to deflect the wall outward. 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400" dirty="0" smtClean="0">
              <a:latin typeface="Cambria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b="1" dirty="0" smtClean="0">
                <a:solidFill>
                  <a:srgbClr val="C00000"/>
                </a:solidFill>
                <a:latin typeface="Cambria" pitchFamily="18" charset="0"/>
              </a:rPr>
              <a:t>Types of earth pressure</a:t>
            </a:r>
            <a:r>
              <a:rPr lang="en-GB" sz="2400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GB" sz="2400" dirty="0" smtClean="0">
                <a:latin typeface="Cambria" pitchFamily="18" charset="0"/>
              </a:rPr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400" dirty="0" smtClean="0">
              <a:latin typeface="Cambria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dirty="0" smtClean="0">
                <a:latin typeface="Cambria" pitchFamily="18" charset="0"/>
              </a:rPr>
              <a:t>Active earth pressure or earth pressure (P</a:t>
            </a:r>
            <a:r>
              <a:rPr lang="en-GB" sz="1800" dirty="0" smtClean="0">
                <a:latin typeface="Cambria" pitchFamily="18" charset="0"/>
              </a:rPr>
              <a:t>a</a:t>
            </a:r>
            <a:r>
              <a:rPr lang="en-GB" sz="2400" dirty="0" smtClean="0">
                <a:latin typeface="Cambria" pitchFamily="18" charset="0"/>
              </a:rPr>
              <a:t>) and 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dirty="0" smtClean="0">
                <a:latin typeface="Cambria" pitchFamily="18" charset="0"/>
              </a:rPr>
              <a:t>Passive earth pressure (P</a:t>
            </a:r>
            <a:r>
              <a:rPr lang="en-GB" sz="1600" dirty="0" smtClean="0">
                <a:latin typeface="Cambria" pitchFamily="18" charset="0"/>
              </a:rPr>
              <a:t>p</a:t>
            </a:r>
            <a:r>
              <a:rPr lang="en-GB" sz="2400" dirty="0" smtClean="0">
                <a:latin typeface="Cambria" pitchFamily="18" charset="0"/>
              </a:rPr>
              <a:t>). 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400" dirty="0" smtClean="0">
              <a:latin typeface="Cambria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400" dirty="0" smtClean="0">
                <a:latin typeface="Cambria" pitchFamily="18" charset="0"/>
              </a:rPr>
              <a:t>Active earth pressure tends to deflect the wall away from the backfill. </a:t>
            </a:r>
          </a:p>
          <a:p>
            <a:pPr marL="0" indent="0" algn="just">
              <a:buNone/>
            </a:pPr>
            <a:endParaRPr lang="en-US" sz="2400" dirty="0" smtClean="0">
              <a:latin typeface="Cambria" pitchFamily="18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96001" y="1752600"/>
            <a:ext cx="2743201" cy="3236913"/>
            <a:chOff x="3840" y="1488"/>
            <a:chExt cx="1728" cy="203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416" y="1680"/>
              <a:ext cx="96" cy="1440"/>
            </a:xfrm>
            <a:prstGeom prst="rect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224" y="3072"/>
              <a:ext cx="816" cy="96"/>
            </a:xfrm>
            <a:prstGeom prst="rect">
              <a:avLst/>
            </a:prstGeom>
            <a:solidFill>
              <a:srgbClr val="007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4512" y="1680"/>
              <a:ext cx="336" cy="1392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4511" y="2016"/>
              <a:ext cx="50" cy="1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4511" y="2160"/>
              <a:ext cx="98" cy="1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4511" y="2496"/>
              <a:ext cx="194" cy="1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4511" y="2736"/>
              <a:ext cx="242" cy="1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4511" y="2928"/>
              <a:ext cx="290" cy="1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4511" y="2304"/>
              <a:ext cx="146" cy="1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4511" y="3072"/>
              <a:ext cx="338" cy="1"/>
            </a:xfrm>
            <a:prstGeom prst="line">
              <a:avLst/>
            </a:prstGeom>
            <a:noFill/>
            <a:ln w="126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4512" y="1680"/>
              <a:ext cx="912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512" y="2640"/>
              <a:ext cx="768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4848" y="2352"/>
              <a:ext cx="432" cy="3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5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P</a:t>
              </a:r>
              <a:r>
                <a:rPr lang="en-GB" sz="2400" baseline="-250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a</a:t>
              </a: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5087" y="1680"/>
              <a:ext cx="98" cy="9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>
              <a:off x="5183" y="1680"/>
              <a:ext cx="98" cy="9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5279" y="1680"/>
              <a:ext cx="98" cy="9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5040" y="1680"/>
              <a:ext cx="144" cy="9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5184" y="1680"/>
              <a:ext cx="144" cy="96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5184" y="1488"/>
              <a:ext cx="336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000000"/>
                  </a:solidFill>
                  <a:ea typeface="DejaVu Sans" charset="0"/>
                  <a:cs typeface="DejaVu Sans" charset="0"/>
                </a:rPr>
                <a:t>GL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3840" y="3312"/>
              <a:ext cx="1728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mbria" pitchFamily="18" charset="0"/>
                  <a:ea typeface="DejaVu Sans" charset="0"/>
                  <a:cs typeface="DejaVu Sans" charset="0"/>
                </a:rPr>
                <a:t>Variation of Earth pressure</a:t>
              </a:r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4368" y="1680"/>
              <a:ext cx="152" cy="1392"/>
            </a:xfrm>
            <a:custGeom>
              <a:avLst/>
              <a:gdLst/>
              <a:ahLst/>
              <a:cxnLst>
                <a:cxn ang="0">
                  <a:pos x="144" y="1392"/>
                </a:cxn>
                <a:cxn ang="0">
                  <a:pos x="144" y="1248"/>
                </a:cxn>
                <a:cxn ang="0">
                  <a:pos x="144" y="912"/>
                </a:cxn>
                <a:cxn ang="0">
                  <a:pos x="96" y="432"/>
                </a:cxn>
                <a:cxn ang="0">
                  <a:pos x="0" y="0"/>
                </a:cxn>
              </a:cxnLst>
              <a:rect l="0" t="0" r="r" b="b"/>
              <a:pathLst>
                <a:path w="152" h="1392">
                  <a:moveTo>
                    <a:pt x="144" y="1392"/>
                  </a:moveTo>
                  <a:cubicBezTo>
                    <a:pt x="144" y="1360"/>
                    <a:pt x="144" y="1328"/>
                    <a:pt x="144" y="1248"/>
                  </a:cubicBezTo>
                  <a:cubicBezTo>
                    <a:pt x="144" y="1168"/>
                    <a:pt x="152" y="1048"/>
                    <a:pt x="144" y="912"/>
                  </a:cubicBezTo>
                  <a:cubicBezTo>
                    <a:pt x="136" y="776"/>
                    <a:pt x="120" y="584"/>
                    <a:pt x="96" y="432"/>
                  </a:cubicBezTo>
                  <a:cubicBezTo>
                    <a:pt x="72" y="280"/>
                    <a:pt x="16" y="72"/>
                    <a:pt x="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4264" y="1716"/>
              <a:ext cx="152" cy="1356"/>
            </a:xfrm>
            <a:custGeom>
              <a:avLst/>
              <a:gdLst/>
              <a:ahLst/>
              <a:cxnLst>
                <a:cxn ang="0">
                  <a:pos x="144" y="1392"/>
                </a:cxn>
                <a:cxn ang="0">
                  <a:pos x="144" y="1248"/>
                </a:cxn>
                <a:cxn ang="0">
                  <a:pos x="144" y="912"/>
                </a:cxn>
                <a:cxn ang="0">
                  <a:pos x="96" y="432"/>
                </a:cxn>
                <a:cxn ang="0">
                  <a:pos x="0" y="0"/>
                </a:cxn>
              </a:cxnLst>
              <a:rect l="0" t="0" r="r" b="b"/>
              <a:pathLst>
                <a:path w="152" h="1392">
                  <a:moveTo>
                    <a:pt x="144" y="1392"/>
                  </a:moveTo>
                  <a:cubicBezTo>
                    <a:pt x="144" y="1360"/>
                    <a:pt x="144" y="1328"/>
                    <a:pt x="144" y="1248"/>
                  </a:cubicBezTo>
                  <a:cubicBezTo>
                    <a:pt x="144" y="1168"/>
                    <a:pt x="152" y="1048"/>
                    <a:pt x="144" y="912"/>
                  </a:cubicBezTo>
                  <a:cubicBezTo>
                    <a:pt x="136" y="776"/>
                    <a:pt x="120" y="584"/>
                    <a:pt x="96" y="432"/>
                  </a:cubicBezTo>
                  <a:cubicBezTo>
                    <a:pt x="72" y="280"/>
                    <a:pt x="16" y="72"/>
                    <a:pt x="0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H="1">
              <a:off x="4259" y="1674"/>
              <a:ext cx="106" cy="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681</TotalTime>
  <Words>275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Trek</vt:lpstr>
      <vt:lpstr>Microsoft Equation 3.0</vt:lpstr>
      <vt:lpstr>Equation</vt:lpstr>
      <vt:lpstr>Cantilever retaining wall SESSION 2011 </vt:lpstr>
      <vt:lpstr>Retaining wall</vt:lpstr>
      <vt:lpstr>Examples Retaining Walls</vt:lpstr>
      <vt:lpstr>Types Retaining wall</vt:lpstr>
      <vt:lpstr>Types of Retaining wall</vt:lpstr>
      <vt:lpstr>Retaining wall terminology </vt:lpstr>
      <vt:lpstr>Failure Modes of Cantilever Retaining Walls</vt:lpstr>
      <vt:lpstr>Examples Failure</vt:lpstr>
      <vt:lpstr>Earth Pressure</vt:lpstr>
      <vt:lpstr>Factors Affecting Earth Pressure</vt:lpstr>
      <vt:lpstr>Analysis for dry backfills</vt:lpstr>
      <vt:lpstr>Analysis for dry backfills</vt:lpstr>
      <vt:lpstr>Coefficient of active earth pressure</vt:lpstr>
      <vt:lpstr>Concluded</vt:lpstr>
    </vt:vector>
  </TitlesOfParts>
  <Company>Florida International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Zafar</dc:creator>
  <cp:lastModifiedBy>Zafar</cp:lastModifiedBy>
  <cp:revision>64</cp:revision>
  <dcterms:created xsi:type="dcterms:W3CDTF">2015-04-04T18:13:29Z</dcterms:created>
  <dcterms:modified xsi:type="dcterms:W3CDTF">2015-04-30T04:55:47Z</dcterms:modified>
</cp:coreProperties>
</file>