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86"/>
  </p:notesMasterIdLst>
  <p:sldIdLst>
    <p:sldId id="344" r:id="rId2"/>
    <p:sldId id="425" r:id="rId3"/>
    <p:sldId id="345" r:id="rId4"/>
    <p:sldId id="346" r:id="rId5"/>
    <p:sldId id="347" r:id="rId6"/>
    <p:sldId id="348" r:id="rId7"/>
    <p:sldId id="349" r:id="rId8"/>
    <p:sldId id="426" r:id="rId9"/>
    <p:sldId id="350" r:id="rId10"/>
    <p:sldId id="385" r:id="rId11"/>
    <p:sldId id="351" r:id="rId12"/>
    <p:sldId id="352" r:id="rId13"/>
    <p:sldId id="353" r:id="rId14"/>
    <p:sldId id="354" r:id="rId15"/>
    <p:sldId id="356" r:id="rId16"/>
    <p:sldId id="357" r:id="rId17"/>
    <p:sldId id="358" r:id="rId18"/>
    <p:sldId id="359" r:id="rId19"/>
    <p:sldId id="360" r:id="rId20"/>
    <p:sldId id="361" r:id="rId21"/>
    <p:sldId id="362" r:id="rId22"/>
    <p:sldId id="363" r:id="rId23"/>
    <p:sldId id="364" r:id="rId24"/>
    <p:sldId id="365" r:id="rId25"/>
    <p:sldId id="366" r:id="rId26"/>
    <p:sldId id="383" r:id="rId27"/>
    <p:sldId id="368" r:id="rId28"/>
    <p:sldId id="369" r:id="rId29"/>
    <p:sldId id="370" r:id="rId30"/>
    <p:sldId id="384" r:id="rId31"/>
    <p:sldId id="372" r:id="rId32"/>
    <p:sldId id="373" r:id="rId33"/>
    <p:sldId id="374" r:id="rId34"/>
    <p:sldId id="386" r:id="rId35"/>
    <p:sldId id="375" r:id="rId36"/>
    <p:sldId id="377" r:id="rId37"/>
    <p:sldId id="378" r:id="rId38"/>
    <p:sldId id="379" r:id="rId39"/>
    <p:sldId id="381" r:id="rId40"/>
    <p:sldId id="382" r:id="rId41"/>
    <p:sldId id="387" r:id="rId42"/>
    <p:sldId id="401" r:id="rId43"/>
    <p:sldId id="388" r:id="rId44"/>
    <p:sldId id="432" r:id="rId45"/>
    <p:sldId id="433" r:id="rId46"/>
    <p:sldId id="434" r:id="rId47"/>
    <p:sldId id="435" r:id="rId48"/>
    <p:sldId id="436" r:id="rId49"/>
    <p:sldId id="437" r:id="rId50"/>
    <p:sldId id="438" r:id="rId51"/>
    <p:sldId id="439" r:id="rId52"/>
    <p:sldId id="440" r:id="rId53"/>
    <p:sldId id="441" r:id="rId54"/>
    <p:sldId id="442" r:id="rId55"/>
    <p:sldId id="443" r:id="rId56"/>
    <p:sldId id="444" r:id="rId57"/>
    <p:sldId id="445" r:id="rId58"/>
    <p:sldId id="446" r:id="rId59"/>
    <p:sldId id="428" r:id="rId60"/>
    <p:sldId id="431" r:id="rId61"/>
    <p:sldId id="389" r:id="rId62"/>
    <p:sldId id="390" r:id="rId63"/>
    <p:sldId id="402" r:id="rId64"/>
    <p:sldId id="403" r:id="rId65"/>
    <p:sldId id="404" r:id="rId66"/>
    <p:sldId id="405" r:id="rId67"/>
    <p:sldId id="392" r:id="rId68"/>
    <p:sldId id="393" r:id="rId69"/>
    <p:sldId id="447" r:id="rId70"/>
    <p:sldId id="394" r:id="rId71"/>
    <p:sldId id="407" r:id="rId72"/>
    <p:sldId id="408" r:id="rId73"/>
    <p:sldId id="409" r:id="rId74"/>
    <p:sldId id="448" r:id="rId75"/>
    <p:sldId id="410" r:id="rId76"/>
    <p:sldId id="413" r:id="rId77"/>
    <p:sldId id="414" r:id="rId78"/>
    <p:sldId id="415" r:id="rId79"/>
    <p:sldId id="416" r:id="rId80"/>
    <p:sldId id="417" r:id="rId81"/>
    <p:sldId id="418" r:id="rId82"/>
    <p:sldId id="449" r:id="rId83"/>
    <p:sldId id="450" r:id="rId84"/>
    <p:sldId id="400" r:id="rId8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7" autoAdjust="0"/>
    <p:restoredTop sz="89613" autoAdjust="0"/>
  </p:normalViewPr>
  <p:slideViewPr>
    <p:cSldViewPr>
      <p:cViewPr varScale="1">
        <p:scale>
          <a:sx n="64" d="100"/>
          <a:sy n="64" d="100"/>
        </p:scale>
        <p:origin x="175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5" Type="http://schemas.openxmlformats.org/officeDocument/2006/relationships/image" Target="../media/image55.wmf"/><Relationship Id="rId4" Type="http://schemas.openxmlformats.org/officeDocument/2006/relationships/image" Target="../media/image5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5.wmf"/><Relationship Id="rId1" Type="http://schemas.openxmlformats.org/officeDocument/2006/relationships/image" Target="../media/image13.wmf"/><Relationship Id="rId5" Type="http://schemas.openxmlformats.org/officeDocument/2006/relationships/image" Target="../media/image20.wmf"/><Relationship Id="rId4"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5.wmf"/><Relationship Id="rId1" Type="http://schemas.openxmlformats.org/officeDocument/2006/relationships/image" Target="../media/image13.wmf"/><Relationship Id="rId5" Type="http://schemas.openxmlformats.org/officeDocument/2006/relationships/image" Target="../media/image20.wmf"/><Relationship Id="rId4"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vl1pPr>
          </a:lstStyle>
          <a:p>
            <a:pPr>
              <a:defRPr/>
            </a:pPr>
            <a:endParaRPr lang="en-GB"/>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vl1pPr>
          </a:lstStyle>
          <a:p>
            <a:pPr>
              <a:defRPr/>
            </a:pPr>
            <a:fld id="{1CF16327-58B4-45D4-A561-A1D4CF796694}" type="datetimeFigureOut">
              <a:rPr lang="en-GB"/>
              <a:pPr>
                <a:defRPr/>
              </a:pPr>
              <a:t>10/02/2018</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GB"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vl1pPr>
          </a:lstStyle>
          <a:p>
            <a:pPr>
              <a:defRPr/>
            </a:pPr>
            <a:endParaRPr lang="en-GB"/>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pPr>
              <a:defRPr/>
            </a:pPr>
            <a:fld id="{3512DB25-939C-49A4-9740-EC61D534989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a:lstStyle/>
          <a:p>
            <a:endParaRPr lang="en-US"/>
          </a:p>
        </p:txBody>
      </p:sp>
      <p:sp>
        <p:nvSpPr>
          <p:cNvPr id="101380" name="Slide Number Placeholder 3"/>
          <p:cNvSpPr>
            <a:spLocks noGrp="1"/>
          </p:cNvSpPr>
          <p:nvPr>
            <p:ph type="sldNum" sz="quarter" idx="5"/>
          </p:nvPr>
        </p:nvSpPr>
        <p:spPr bwMode="auto">
          <a:noFill/>
          <a:ln>
            <a:miter lim="800000"/>
            <a:headEnd/>
            <a:tailEnd/>
          </a:ln>
        </p:spPr>
        <p:txBody>
          <a:bodyPr/>
          <a:lstStyle/>
          <a:p>
            <a:fld id="{AF19090A-B4BE-4578-9F0E-4D3623735647}" type="slidenum">
              <a:rPr lang="en-GB" smtClean="0"/>
              <a:pPr/>
              <a:t>59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a:lstStyle/>
          <a:p>
            <a:fld id="{B4600E9C-5599-4DDB-9C44-98CDC0012B21}" type="slidenum">
              <a:rPr lang="en-GB" smtClean="0"/>
              <a:pPr/>
              <a:t>60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CF773F7C-F529-4FCD-9693-1156AC7D6C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4A9DC63-1392-4BAA-94E0-41F43D5B939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292141-0780-403E-9A40-2370476DEA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EF862905-BE76-4541-96C4-E1B1A6C18E0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49775FF-C472-41D0-A2AC-6AB7804A8AD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905000"/>
            <a:ext cx="8229600" cy="4114800"/>
          </a:xfrm>
        </p:spPr>
        <p:txBody>
          <a:bodyPr/>
          <a:lstStyle/>
          <a:p>
            <a:pPr lvl="0"/>
            <a:endParaRPr lang="en-GB"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2F5B4C64-7528-48DE-9B8C-DDF7E13920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a:xfrm>
            <a:off x="304800" y="838200"/>
            <a:ext cx="8686800" cy="5715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04800" y="0"/>
            <a:ext cx="8686800" cy="609600"/>
          </a:xfrm>
        </p:spPr>
        <p:txBody>
          <a:bodyPr/>
          <a:lstStyle/>
          <a:p>
            <a:r>
              <a:rPr lang="en-US"/>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1935FC33-1A94-4736-B838-010B1F40C2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066800"/>
            <a:ext cx="4191000" cy="5257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half" idx="2"/>
          </p:nvPr>
        </p:nvSpPr>
        <p:spPr>
          <a:xfrm>
            <a:off x="4648200" y="1066800"/>
            <a:ext cx="4343400" cy="5257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AC57A8D2-80AC-47B4-9B09-2B1A5CA611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91BB9A18-21C2-4843-A569-DEB9ED0D865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0"/>
            <a:ext cx="86868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B2CDA72-DB70-4618-8881-FDD9DFC6ED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1F61A477-B42D-4ABA-B7CF-077572D214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7D6BBB3-BD14-4C3E-B59D-2A353CC97A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D71C7D45-AF10-4225-8A84-95B652319A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5365" name="Text Placeholder 7"/>
          <p:cNvSpPr>
            <a:spLocks noGrp="1"/>
          </p:cNvSpPr>
          <p:nvPr>
            <p:ph type="body" idx="1"/>
          </p:nvPr>
        </p:nvSpPr>
        <p:spPr bwMode="auto">
          <a:xfrm>
            <a:off x="304800" y="1143000"/>
            <a:ext cx="8686800"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C2C2C2"/>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C2C2C2"/>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C2C2C2"/>
                </a:solidFill>
              </a:defRPr>
            </a:lvl1pPr>
          </a:lstStyle>
          <a:p>
            <a:pPr>
              <a:defRPr/>
            </a:pPr>
            <a:fld id="{146D9BAE-5BB5-4BA2-A44B-76F18886BB14}" type="slidenum">
              <a:rPr lang="en-US"/>
              <a:pPr>
                <a:defRPr/>
              </a:pPr>
              <a:t>‹#›</a:t>
            </a:fld>
            <a:endParaRPr lang="en-US"/>
          </a:p>
        </p:txBody>
      </p:sp>
      <p:sp>
        <p:nvSpPr>
          <p:cNvPr id="10" name="Title Placeholder 9"/>
          <p:cNvSpPr>
            <a:spLocks noGrp="1"/>
          </p:cNvSpPr>
          <p:nvPr>
            <p:ph type="title"/>
          </p:nvPr>
        </p:nvSpPr>
        <p:spPr>
          <a:xfrm>
            <a:off x="304800" y="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992" r:id="rId1"/>
    <p:sldLayoutId id="2147484993" r:id="rId2"/>
    <p:sldLayoutId id="2147484994" r:id="rId3"/>
    <p:sldLayoutId id="2147484990" r:id="rId4"/>
    <p:sldLayoutId id="2147484995" r:id="rId5"/>
    <p:sldLayoutId id="2147484991" r:id="rId6"/>
    <p:sldLayoutId id="2147484996" r:id="rId7"/>
    <p:sldLayoutId id="2147484997" r:id="rId8"/>
    <p:sldLayoutId id="2147484998" r:id="rId9"/>
    <p:sldLayoutId id="2147484999" r:id="rId10"/>
    <p:sldLayoutId id="2147485000" r:id="rId11"/>
    <p:sldLayoutId id="2147485001" r:id="rId12"/>
    <p:sldLayoutId id="2147485002" r:id="rId13"/>
    <p:sldLayoutId id="2147485003" r:id="rId14"/>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2" Type="http://schemas.openxmlformats.org/officeDocument/2006/relationships/hyperlink" Target="../NP_Kennedy.xls"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5.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1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5.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23.bin"/></Relationships>
</file>

<file path=ppt/slides/_rels/slide4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26.bin"/><Relationship Id="rId4" Type="http://schemas.openxmlformats.org/officeDocument/2006/relationships/image" Target="../media/image21.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2.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31.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7.wmf"/><Relationship Id="rId5" Type="http://schemas.openxmlformats.org/officeDocument/2006/relationships/oleObject" Target="../embeddings/oleObject34.bin"/><Relationship Id="rId4" Type="http://schemas.openxmlformats.org/officeDocument/2006/relationships/image" Target="../media/image56.wmf"/></Relationships>
</file>

<file path=ppt/slides/_rels/slide66.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9.wmf"/><Relationship Id="rId5" Type="http://schemas.openxmlformats.org/officeDocument/2006/relationships/oleObject" Target="../embeddings/oleObject36.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38.bin"/></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0.bin"/><Relationship Id="rId5" Type="http://schemas.openxmlformats.org/officeDocument/2006/relationships/image" Target="../media/image63.wmf"/><Relationship Id="rId4" Type="http://schemas.openxmlformats.org/officeDocument/2006/relationships/oleObject" Target="../embeddings/oleObject39.bin"/></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66.wmf"/><Relationship Id="rId4" Type="http://schemas.openxmlformats.org/officeDocument/2006/relationships/oleObject" Target="../embeddings/oleObject41.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76200"/>
            <a:ext cx="8229600" cy="563562"/>
          </a:xfrm>
        </p:spPr>
        <p:txBody>
          <a:bodyPr>
            <a:noAutofit/>
          </a:bodyPr>
          <a:lstStyle/>
          <a:p>
            <a:pPr>
              <a:defRPr/>
            </a:pPr>
            <a:r>
              <a:rPr lang="en-US" sz="3200" b="1" dirty="0"/>
              <a:t>Channel Plan Forms/Pattern</a:t>
            </a:r>
          </a:p>
        </p:txBody>
      </p:sp>
      <p:sp>
        <p:nvSpPr>
          <p:cNvPr id="28675" name="Rectangle 3"/>
          <p:cNvSpPr>
            <a:spLocks noGrp="1" noChangeArrowheads="1"/>
          </p:cNvSpPr>
          <p:nvPr>
            <p:ph idx="1"/>
          </p:nvPr>
        </p:nvSpPr>
        <p:spPr>
          <a:xfrm>
            <a:off x="23734" y="990600"/>
            <a:ext cx="8686800" cy="4876800"/>
          </a:xfrm>
        </p:spPr>
        <p:txBody>
          <a:bodyPr/>
          <a:lstStyle/>
          <a:p>
            <a:pPr lvl="1" algn="just"/>
            <a:r>
              <a:rPr lang="en-US" sz="2400" dirty="0"/>
              <a:t>Configuration(arrangement) of a channel in the plan view</a:t>
            </a:r>
            <a:endParaRPr lang="en-US" dirty="0"/>
          </a:p>
          <a:p>
            <a:pPr lvl="1" algn="just"/>
            <a:r>
              <a:rPr lang="en-US" dirty="0"/>
              <a:t> </a:t>
            </a:r>
            <a:r>
              <a:rPr lang="en-US" sz="2400" dirty="0"/>
              <a:t>Wide range of plan form types/shapes exist conditioned by: </a:t>
            </a:r>
          </a:p>
          <a:p>
            <a:pPr lvl="2" algn="just"/>
            <a:r>
              <a:rPr lang="en-US" dirty="0"/>
              <a:t>1)  Available flow energy </a:t>
            </a:r>
          </a:p>
          <a:p>
            <a:pPr lvl="2" algn="just"/>
            <a:r>
              <a:rPr lang="en-US" dirty="0"/>
              <a:t>2)  Sediment size and availability </a:t>
            </a:r>
          </a:p>
          <a:p>
            <a:pPr lvl="2" algn="just"/>
            <a:r>
              <a:rPr lang="en-US" dirty="0"/>
              <a:t>3) Whether the reach operates as bedload, mixed load, or suspended load </a:t>
            </a:r>
          </a:p>
          <a:p>
            <a:pPr algn="just"/>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pPr algn="just"/>
            <a:r>
              <a:rPr lang="en-GB" sz="2000" dirty="0">
                <a:solidFill>
                  <a:srgbClr val="FF0000"/>
                </a:solidFill>
              </a:rPr>
              <a:t>Alluvial soil:  </a:t>
            </a:r>
          </a:p>
          <a:p>
            <a:pPr algn="just"/>
            <a:r>
              <a:rPr lang="en-GB" sz="2000" dirty="0"/>
              <a:t>The soil which is formed by continuous deposition of </a:t>
            </a:r>
            <a:r>
              <a:rPr lang="en-GB" sz="2000" b="1" dirty="0"/>
              <a:t>silt</a:t>
            </a:r>
            <a:r>
              <a:rPr lang="en-GB" sz="2000" dirty="0"/>
              <a:t> is known as alluvial soil. </a:t>
            </a:r>
          </a:p>
          <a:p>
            <a:pPr algn="just"/>
            <a:r>
              <a:rPr lang="en-GB" sz="2000" dirty="0"/>
              <a:t>The river carries heavy charge of silt in rainy season. When the river overflows its banks during the flood, the silt particles get deposited on the adjoining areas. This deposition of silt continues year after year. </a:t>
            </a:r>
          </a:p>
          <a:p>
            <a:pPr algn="just"/>
            <a:r>
              <a:rPr lang="en-GB" sz="2000" dirty="0"/>
              <a:t>This  type of soil is found in deltaic region of a river. </a:t>
            </a:r>
          </a:p>
          <a:p>
            <a:pPr algn="just"/>
            <a:r>
              <a:rPr lang="en-GB" sz="2000" dirty="0"/>
              <a:t>This soil is permeable and soft and very fertile.</a:t>
            </a:r>
          </a:p>
          <a:p>
            <a:pPr marL="0" indent="0" algn="just">
              <a:buNone/>
            </a:pPr>
            <a:r>
              <a:rPr lang="en-GB" sz="2000" dirty="0"/>
              <a:t> </a:t>
            </a:r>
          </a:p>
          <a:p>
            <a:pPr algn="just"/>
            <a:r>
              <a:rPr lang="en-GB" sz="2000" dirty="0">
                <a:solidFill>
                  <a:srgbClr val="FF0000"/>
                </a:solidFill>
              </a:rPr>
              <a:t>Non-alluvial soil </a:t>
            </a:r>
          </a:p>
          <a:p>
            <a:pPr algn="just"/>
            <a:r>
              <a:rPr lang="en-GB" sz="2000" dirty="0"/>
              <a:t>The soil which is formed by the disintegration of rock formation is known as non-alluvial soil. </a:t>
            </a:r>
          </a:p>
          <a:p>
            <a:pPr algn="just"/>
            <a:r>
              <a:rPr lang="en-GB" sz="2000" dirty="0"/>
              <a:t>It is found in the mountain regions of a river. </a:t>
            </a:r>
          </a:p>
          <a:p>
            <a:pPr algn="just"/>
            <a:r>
              <a:rPr lang="en-GB" sz="2000" dirty="0"/>
              <a:t>The soil is hard an impermeable in nature. This is not fertile</a:t>
            </a:r>
          </a:p>
        </p:txBody>
      </p:sp>
      <p:sp>
        <p:nvSpPr>
          <p:cNvPr id="3" name="Title 2"/>
          <p:cNvSpPr>
            <a:spLocks noGrp="1"/>
          </p:cNvSpPr>
          <p:nvPr>
            <p:ph type="title"/>
          </p:nvPr>
        </p:nvSpPr>
        <p:spPr/>
        <p:txBody>
          <a:bodyPr>
            <a:normAutofit fontScale="90000"/>
          </a:bodyPr>
          <a:lstStyle/>
          <a:p>
            <a:pPr>
              <a:defRPr/>
            </a:pPr>
            <a:r>
              <a:rPr lang="en-GB" dirty="0"/>
              <a:t>Alluvium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6200"/>
            <a:ext cx="8229600" cy="533400"/>
          </a:xfrm>
        </p:spPr>
        <p:txBody>
          <a:bodyPr>
            <a:normAutofit fontScale="90000"/>
          </a:bodyPr>
          <a:lstStyle/>
          <a:p>
            <a:pPr>
              <a:defRPr/>
            </a:pPr>
            <a:r>
              <a:rPr lang="en-US" b="1" dirty="0"/>
              <a:t>Efficiency of canal design</a:t>
            </a:r>
          </a:p>
        </p:txBody>
      </p:sp>
      <p:sp>
        <p:nvSpPr>
          <p:cNvPr id="38915" name="Rectangle 3"/>
          <p:cNvSpPr>
            <a:spLocks noGrp="1" noChangeArrowheads="1"/>
          </p:cNvSpPr>
          <p:nvPr>
            <p:ph idx="1"/>
          </p:nvPr>
        </p:nvSpPr>
        <p:spPr/>
        <p:txBody>
          <a:bodyPr/>
          <a:lstStyle/>
          <a:p>
            <a:pPr algn="just">
              <a:lnSpc>
                <a:spcPct val="90000"/>
              </a:lnSpc>
            </a:pPr>
            <a:endParaRPr lang="en-US" sz="2400" dirty="0"/>
          </a:p>
          <a:p>
            <a:pPr algn="just">
              <a:lnSpc>
                <a:spcPct val="90000"/>
              </a:lnSpc>
            </a:pPr>
            <a:r>
              <a:rPr lang="en-US" sz="2400" dirty="0"/>
              <a:t>The efficiency of the canal design has a bearing on its working</a:t>
            </a:r>
          </a:p>
          <a:p>
            <a:pPr algn="just">
              <a:lnSpc>
                <a:spcPct val="90000"/>
              </a:lnSpc>
            </a:pPr>
            <a:endParaRPr lang="en-US" sz="2400" dirty="0"/>
          </a:p>
          <a:p>
            <a:pPr algn="just">
              <a:lnSpc>
                <a:spcPct val="90000"/>
              </a:lnSpc>
            </a:pPr>
            <a:r>
              <a:rPr lang="en-US" sz="2400" dirty="0"/>
              <a:t>The canal efficiency suffers from silting and scouring of the canal due to faulty design thus necessitating heavy maintenance or may be even remodeling</a:t>
            </a:r>
          </a:p>
          <a:p>
            <a:pPr algn="just">
              <a:lnSpc>
                <a:spcPct val="90000"/>
              </a:lnSpc>
            </a:pPr>
            <a:endParaRPr lang="en-US" sz="2400" dirty="0"/>
          </a:p>
          <a:p>
            <a:pPr algn="just">
              <a:lnSpc>
                <a:spcPct val="90000"/>
              </a:lnSpc>
            </a:pPr>
            <a:r>
              <a:rPr lang="en-US" sz="2400" dirty="0"/>
              <a:t>The other worse problems whose origin lies in faulty design are; weed growth infection, heavy seepage losses entitling development of water-logging </a:t>
            </a:r>
            <a:r>
              <a:rPr lang="en-US" sz="1600" dirty="0"/>
              <a:t>(saturation of soil with </a:t>
            </a:r>
            <a:r>
              <a:rPr lang="en-US" sz="1600" b="1" dirty="0"/>
              <a:t>water) </a:t>
            </a:r>
            <a:r>
              <a:rPr lang="en-US" sz="2400" dirty="0"/>
              <a:t>alongside the canal.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200"/>
            <a:ext cx="8229600" cy="487362"/>
          </a:xfrm>
        </p:spPr>
        <p:txBody>
          <a:bodyPr>
            <a:normAutofit fontScale="90000"/>
          </a:bodyPr>
          <a:lstStyle/>
          <a:p>
            <a:pPr>
              <a:defRPr/>
            </a:pPr>
            <a:r>
              <a:rPr lang="en-US" b="1" dirty="0"/>
              <a:t>Efficiency of canal design</a:t>
            </a:r>
          </a:p>
        </p:txBody>
      </p:sp>
      <p:sp>
        <p:nvSpPr>
          <p:cNvPr id="39939" name="Rectangle 3"/>
          <p:cNvSpPr>
            <a:spLocks noGrp="1" noChangeArrowheads="1"/>
          </p:cNvSpPr>
          <p:nvPr>
            <p:ph idx="1"/>
          </p:nvPr>
        </p:nvSpPr>
        <p:spPr>
          <a:xfrm>
            <a:off x="457200" y="990600"/>
            <a:ext cx="8229600" cy="5486400"/>
          </a:xfrm>
        </p:spPr>
        <p:txBody>
          <a:bodyPr/>
          <a:lstStyle/>
          <a:p>
            <a:pPr algn="just">
              <a:lnSpc>
                <a:spcPct val="80000"/>
              </a:lnSpc>
            </a:pPr>
            <a:r>
              <a:rPr lang="en-US" sz="2200" dirty="0"/>
              <a:t>Canal design practices also depend on the conditions, particularly the soil formation, sediment transport characteristics, operational needs and desired standards of maintenance</a:t>
            </a:r>
          </a:p>
          <a:p>
            <a:pPr algn="just">
              <a:lnSpc>
                <a:spcPct val="80000"/>
              </a:lnSpc>
            </a:pPr>
            <a:endParaRPr lang="en-US" sz="2200" dirty="0"/>
          </a:p>
          <a:p>
            <a:pPr algn="just">
              <a:lnSpc>
                <a:spcPct val="80000"/>
              </a:lnSpc>
            </a:pPr>
            <a:r>
              <a:rPr lang="en-US" sz="2200" dirty="0"/>
              <a:t>Usually irrigation canals are constructed in alluvial soils and the water supplies are essentially from river that carry silt</a:t>
            </a:r>
          </a:p>
          <a:p>
            <a:pPr algn="just">
              <a:lnSpc>
                <a:spcPct val="80000"/>
              </a:lnSpc>
            </a:pPr>
            <a:endParaRPr lang="en-US" sz="2200" dirty="0"/>
          </a:p>
          <a:p>
            <a:pPr algn="just">
              <a:lnSpc>
                <a:spcPct val="80000"/>
              </a:lnSpc>
            </a:pPr>
            <a:r>
              <a:rPr lang="en-US" sz="2200" dirty="0"/>
              <a:t>The sediment passed into the off-taking channel of </a:t>
            </a:r>
            <a:r>
              <a:rPr lang="en-US" sz="2200" b="1" dirty="0"/>
              <a:t>low velocity</a:t>
            </a:r>
            <a:r>
              <a:rPr lang="en-US" sz="2200" dirty="0"/>
              <a:t>, deposits in the canal bed resulting in silting up and consequently causing loss of discharge carrying capacity thus necessitating frequent silt clearing</a:t>
            </a:r>
          </a:p>
          <a:p>
            <a:pPr algn="just">
              <a:lnSpc>
                <a:spcPct val="80000"/>
              </a:lnSpc>
            </a:pPr>
            <a:endParaRPr lang="en-US" sz="2200" dirty="0"/>
          </a:p>
          <a:p>
            <a:pPr algn="just">
              <a:lnSpc>
                <a:spcPct val="80000"/>
              </a:lnSpc>
            </a:pPr>
            <a:r>
              <a:rPr lang="en-US" sz="2200" dirty="0"/>
              <a:t>On the other hand a </a:t>
            </a:r>
            <a:r>
              <a:rPr lang="en-US" sz="2200" b="1" dirty="0"/>
              <a:t>high velocity </a:t>
            </a:r>
            <a:r>
              <a:rPr lang="en-US" sz="2200" dirty="0"/>
              <a:t>in channel causes erosion/scouring, thereby, lowering Full Supply Level resulting in loss of command</a:t>
            </a:r>
          </a:p>
          <a:p>
            <a:pPr algn="just">
              <a:lnSpc>
                <a:spcPct val="80000"/>
              </a:lnSpc>
              <a:buSzPct val="50000"/>
            </a:pPr>
            <a:endParaRPr lang="en-US"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639762"/>
          </a:xfrm>
        </p:spPr>
        <p:txBody>
          <a:bodyPr>
            <a:normAutofit fontScale="90000"/>
          </a:bodyPr>
          <a:lstStyle/>
          <a:p>
            <a:pPr>
              <a:defRPr/>
            </a:pPr>
            <a:r>
              <a:rPr lang="en-US" b="1" dirty="0"/>
              <a:t>Types of Canal Sections</a:t>
            </a:r>
          </a:p>
        </p:txBody>
      </p:sp>
      <p:sp>
        <p:nvSpPr>
          <p:cNvPr id="40963" name="Rectangle 3"/>
          <p:cNvSpPr>
            <a:spLocks noGrp="1" noChangeArrowheads="1"/>
          </p:cNvSpPr>
          <p:nvPr>
            <p:ph idx="1"/>
          </p:nvPr>
        </p:nvSpPr>
        <p:spPr>
          <a:xfrm>
            <a:off x="457200" y="838200"/>
            <a:ext cx="8229600" cy="4648200"/>
          </a:xfrm>
        </p:spPr>
        <p:txBody>
          <a:bodyPr/>
          <a:lstStyle/>
          <a:p>
            <a:pPr algn="just">
              <a:buFontTx/>
              <a:buNone/>
            </a:pPr>
            <a:endParaRPr lang="en-US" sz="2200"/>
          </a:p>
          <a:p>
            <a:pPr algn="just"/>
            <a:r>
              <a:rPr lang="en-US" sz="2200"/>
              <a:t>There are two types of canals sections</a:t>
            </a:r>
          </a:p>
          <a:p>
            <a:pPr algn="just">
              <a:buFontTx/>
              <a:buNone/>
            </a:pPr>
            <a:endParaRPr lang="en-US" sz="2200"/>
          </a:p>
          <a:p>
            <a:pPr lvl="1" algn="just"/>
            <a:r>
              <a:rPr lang="en-US" sz="2200" b="1">
                <a:solidFill>
                  <a:srgbClr val="FF0000"/>
                </a:solidFill>
              </a:rPr>
              <a:t>Unlined channels, </a:t>
            </a:r>
            <a:r>
              <a:rPr lang="en-US" sz="2200"/>
              <a:t>most of our main irrigation canals are unlined/earthen canals which cause seepage and result in losses and raising in the water table of the adjoining area.</a:t>
            </a:r>
          </a:p>
          <a:p>
            <a:pPr lvl="1" algn="just">
              <a:buFont typeface="Tahoma" pitchFamily="34" charset="0"/>
              <a:buNone/>
            </a:pPr>
            <a:endParaRPr lang="en-US" sz="2200" b="1"/>
          </a:p>
          <a:p>
            <a:pPr lvl="1" algn="just"/>
            <a:r>
              <a:rPr lang="en-US" sz="2200" b="1">
                <a:solidFill>
                  <a:srgbClr val="FF0000"/>
                </a:solidFill>
              </a:rPr>
              <a:t>Lined channels, </a:t>
            </a:r>
            <a:r>
              <a:rPr lang="en-US" sz="2200"/>
              <a:t>lined with RC, PCC, Bricks, Stones etc, to minimize the seepage losses and increase the efficiency of the system.</a:t>
            </a:r>
          </a:p>
          <a:p>
            <a:pPr algn="just"/>
            <a:endParaRPr lang="en-US" sz="2200"/>
          </a:p>
          <a:p>
            <a:pPr algn="just"/>
            <a:r>
              <a:rPr lang="en-US" sz="2200"/>
              <a:t>Recently irrigation canals are built with lining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0"/>
            <a:ext cx="8229600" cy="639762"/>
          </a:xfrm>
        </p:spPr>
        <p:txBody>
          <a:bodyPr/>
          <a:lstStyle/>
          <a:p>
            <a:pPr>
              <a:defRPr/>
            </a:pPr>
            <a:r>
              <a:rPr lang="en-US" sz="3200" b="1" dirty="0"/>
              <a:t>Factors affecting the Design of Canals</a:t>
            </a:r>
            <a:r>
              <a:rPr lang="en-US" sz="3200" dirty="0"/>
              <a:t> </a:t>
            </a:r>
          </a:p>
        </p:txBody>
      </p:sp>
      <p:sp>
        <p:nvSpPr>
          <p:cNvPr id="41987" name="Rectangle 3"/>
          <p:cNvSpPr>
            <a:spLocks noGrp="1" noChangeArrowheads="1"/>
          </p:cNvSpPr>
          <p:nvPr>
            <p:ph idx="1"/>
          </p:nvPr>
        </p:nvSpPr>
        <p:spPr>
          <a:xfrm>
            <a:off x="228600" y="639762"/>
            <a:ext cx="8686800" cy="5715000"/>
          </a:xfrm>
        </p:spPr>
        <p:txBody>
          <a:bodyPr/>
          <a:lstStyle/>
          <a:p>
            <a:r>
              <a:rPr lang="en-US" sz="2400" b="1" dirty="0">
                <a:solidFill>
                  <a:srgbClr val="FF0000"/>
                </a:solidFill>
              </a:rPr>
              <a:t>Main factors:</a:t>
            </a:r>
            <a:endParaRPr lang="en-US" sz="2400" dirty="0">
              <a:solidFill>
                <a:srgbClr val="FF0000"/>
              </a:solidFill>
            </a:endParaRPr>
          </a:p>
          <a:p>
            <a:pPr lvl="1"/>
            <a:r>
              <a:rPr lang="en-US" sz="2400" dirty="0"/>
              <a:t>Water discharge, Q</a:t>
            </a:r>
          </a:p>
          <a:p>
            <a:pPr lvl="1"/>
            <a:r>
              <a:rPr lang="en-US" sz="2400" dirty="0"/>
              <a:t>Sediment Discharge, Qs</a:t>
            </a:r>
          </a:p>
          <a:p>
            <a:pPr lvl="1"/>
            <a:r>
              <a:rPr lang="en-US" sz="2400" dirty="0"/>
              <a:t>Sediment size, d</a:t>
            </a:r>
          </a:p>
          <a:p>
            <a:pPr lvl="1"/>
            <a:r>
              <a:rPr lang="en-US" sz="2400" dirty="0"/>
              <a:t>Slope of canal</a:t>
            </a:r>
          </a:p>
          <a:p>
            <a:pPr lvl="1"/>
            <a:r>
              <a:rPr lang="en-US" sz="2400" dirty="0"/>
              <a:t>Bed width</a:t>
            </a:r>
          </a:p>
          <a:p>
            <a:pPr lvl="1"/>
            <a:r>
              <a:rPr lang="en-US" sz="2400" dirty="0"/>
              <a:t>depth </a:t>
            </a:r>
          </a:p>
          <a:p>
            <a:pPr lvl="1"/>
            <a:r>
              <a:rPr lang="en-US" sz="2400" dirty="0"/>
              <a:t>velocity</a:t>
            </a:r>
          </a:p>
          <a:p>
            <a:r>
              <a:rPr lang="en-US" sz="2400" b="1" dirty="0">
                <a:solidFill>
                  <a:srgbClr val="FF0000"/>
                </a:solidFill>
              </a:rPr>
              <a:t>Secondary factors:</a:t>
            </a:r>
            <a:endParaRPr lang="en-US" sz="2400" dirty="0">
              <a:solidFill>
                <a:srgbClr val="FF0000"/>
              </a:solidFill>
            </a:endParaRPr>
          </a:p>
          <a:p>
            <a:pPr lvl="1"/>
            <a:r>
              <a:rPr lang="en-US" sz="2400" dirty="0"/>
              <a:t>Acceleration due to gravity, g</a:t>
            </a:r>
          </a:p>
          <a:p>
            <a:pPr lvl="1"/>
            <a:r>
              <a:rPr lang="en-US" sz="2400" dirty="0"/>
              <a:t>Shear stress</a:t>
            </a:r>
          </a:p>
          <a:p>
            <a:pPr lvl="1"/>
            <a:r>
              <a:rPr lang="en-US" sz="2400" dirty="0"/>
              <a:t>Viscosity</a:t>
            </a:r>
          </a:p>
          <a:p>
            <a:pPr lvl="1"/>
            <a:r>
              <a:rPr lang="en-US" sz="2400" dirty="0"/>
              <a:t>Temperature</a:t>
            </a:r>
          </a:p>
          <a:p>
            <a:pPr lvl="1"/>
            <a:r>
              <a:rPr lang="en-US" sz="2400" dirty="0"/>
              <a:t>Sediment density etc.</a:t>
            </a:r>
          </a:p>
          <a:p>
            <a:pPr lvl="1"/>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52400"/>
            <a:ext cx="8229600" cy="563562"/>
          </a:xfrm>
        </p:spPr>
        <p:txBody>
          <a:bodyPr>
            <a:normAutofit fontScale="90000"/>
          </a:bodyPr>
          <a:lstStyle/>
          <a:p>
            <a:pPr>
              <a:defRPr/>
            </a:pPr>
            <a:r>
              <a:rPr lang="en-US" b="1" dirty="0"/>
              <a:t>Design of irrigation canals</a:t>
            </a:r>
          </a:p>
        </p:txBody>
      </p:sp>
      <p:sp>
        <p:nvSpPr>
          <p:cNvPr id="43011" name="Rectangle 3"/>
          <p:cNvSpPr>
            <a:spLocks noGrp="1" noChangeArrowheads="1"/>
          </p:cNvSpPr>
          <p:nvPr>
            <p:ph idx="1"/>
          </p:nvPr>
        </p:nvSpPr>
        <p:spPr/>
        <p:txBody>
          <a:bodyPr/>
          <a:lstStyle/>
          <a:p>
            <a:r>
              <a:rPr lang="en-US" sz="2200" dirty="0"/>
              <a:t>It is the process to obtain a cross-section, slope and geometry of channel/canal which should not have objectionable silting and scouring.</a:t>
            </a:r>
          </a:p>
          <a:p>
            <a:endParaRPr lang="en-US" sz="2200" dirty="0"/>
          </a:p>
          <a:p>
            <a:pPr lvl="1"/>
            <a:r>
              <a:rPr lang="en-US" sz="2200" dirty="0"/>
              <a:t>To Determine </a:t>
            </a:r>
          </a:p>
          <a:p>
            <a:pPr lvl="1"/>
            <a:r>
              <a:rPr lang="en-US" sz="2200" dirty="0"/>
              <a:t>(1) depth, </a:t>
            </a:r>
          </a:p>
          <a:p>
            <a:pPr lvl="1"/>
            <a:r>
              <a:rPr lang="en-US" sz="2200" dirty="0"/>
              <a:t>(2) bed width, </a:t>
            </a:r>
          </a:p>
          <a:p>
            <a:pPr lvl="1"/>
            <a:r>
              <a:rPr lang="en-US" sz="2200" dirty="0"/>
              <a:t>(3) side slope </a:t>
            </a:r>
          </a:p>
          <a:p>
            <a:pPr lvl="1"/>
            <a:r>
              <a:rPr lang="en-US" sz="2200" dirty="0"/>
              <a:t>(4) longitudinal slope of the channel so as to produce a non-silting and non-scouring velocity for the given discharge and sediment load</a:t>
            </a:r>
            <a:r>
              <a:rPr lang="en-US"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76200"/>
            <a:ext cx="8229600" cy="563562"/>
          </a:xfrm>
        </p:spPr>
        <p:txBody>
          <a:bodyPr>
            <a:noAutofit/>
          </a:bodyPr>
          <a:lstStyle/>
          <a:p>
            <a:pPr>
              <a:defRPr/>
            </a:pPr>
            <a:r>
              <a:rPr lang="en-US" sz="2600" b="1" dirty="0"/>
              <a:t>Approaches used for Design of Earthen Canals</a:t>
            </a:r>
          </a:p>
        </p:txBody>
      </p:sp>
      <p:sp>
        <p:nvSpPr>
          <p:cNvPr id="44035" name="Rectangle 3"/>
          <p:cNvSpPr>
            <a:spLocks noGrp="1" noChangeArrowheads="1"/>
          </p:cNvSpPr>
          <p:nvPr>
            <p:ph idx="1"/>
          </p:nvPr>
        </p:nvSpPr>
        <p:spPr>
          <a:xfrm>
            <a:off x="304800" y="1066800"/>
            <a:ext cx="8686800" cy="5486400"/>
          </a:xfrm>
        </p:spPr>
        <p:txBody>
          <a:bodyPr/>
          <a:lstStyle/>
          <a:p>
            <a:endParaRPr lang="en-US" b="1"/>
          </a:p>
          <a:p>
            <a:r>
              <a:rPr lang="en-US" b="1"/>
              <a:t>Empirical</a:t>
            </a:r>
          </a:p>
          <a:p>
            <a:endParaRPr lang="en-US" b="1"/>
          </a:p>
          <a:p>
            <a:r>
              <a:rPr lang="en-US" b="1"/>
              <a:t>Semi-empirical</a:t>
            </a:r>
          </a:p>
          <a:p>
            <a:endParaRPr lang="en-US" b="1"/>
          </a:p>
          <a:p>
            <a:r>
              <a:rPr lang="en-US" b="1"/>
              <a:t>Rational</a:t>
            </a:r>
          </a:p>
          <a:p>
            <a:endParaRPr lang="en-US"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52400"/>
            <a:ext cx="8229600" cy="487362"/>
          </a:xfrm>
        </p:spPr>
        <p:txBody>
          <a:bodyPr>
            <a:normAutofit fontScale="90000"/>
          </a:bodyPr>
          <a:lstStyle/>
          <a:p>
            <a:pPr>
              <a:defRPr/>
            </a:pPr>
            <a:r>
              <a:rPr lang="en-US" b="1" dirty="0"/>
              <a:t>Empirical Approaches</a:t>
            </a:r>
          </a:p>
        </p:txBody>
      </p:sp>
      <p:sp>
        <p:nvSpPr>
          <p:cNvPr id="45059" name="Rectangle 3"/>
          <p:cNvSpPr>
            <a:spLocks noGrp="1" noChangeArrowheads="1"/>
          </p:cNvSpPr>
          <p:nvPr>
            <p:ph idx="1"/>
          </p:nvPr>
        </p:nvSpPr>
        <p:spPr>
          <a:xfrm>
            <a:off x="304800" y="838200"/>
            <a:ext cx="8686800" cy="4343400"/>
          </a:xfrm>
        </p:spPr>
        <p:txBody>
          <a:bodyPr/>
          <a:lstStyle/>
          <a:p>
            <a:pPr algn="just">
              <a:buFontTx/>
              <a:buNone/>
            </a:pPr>
            <a:r>
              <a:rPr lang="en-US" sz="2800" b="1">
                <a:solidFill>
                  <a:srgbClr val="FF0000"/>
                </a:solidFill>
              </a:rPr>
              <a:t>Empirical Approaches (Regime Theories):</a:t>
            </a:r>
            <a:endParaRPr lang="en-US" sz="2800">
              <a:solidFill>
                <a:srgbClr val="FF0000"/>
              </a:solidFill>
            </a:endParaRPr>
          </a:p>
          <a:p>
            <a:pPr algn="just"/>
            <a:endParaRPr lang="en-US" sz="2200"/>
          </a:p>
          <a:p>
            <a:pPr algn="just"/>
            <a:r>
              <a:rPr lang="en-US" sz="2200"/>
              <a:t>These methods are based on those canals which were working reasonably well and they were not having any objectionable silting and scouring and having stable cross-sections. </a:t>
            </a:r>
          </a:p>
          <a:p>
            <a:pPr algn="just"/>
            <a:endParaRPr lang="en-US" sz="2200"/>
          </a:p>
          <a:p>
            <a:pPr algn="just"/>
            <a:r>
              <a:rPr lang="en-US" sz="2200"/>
              <a:t>These channels were fulfilling the requirements to carry designed water and silt discharge.</a:t>
            </a:r>
          </a:p>
          <a:p>
            <a:pPr algn="just"/>
            <a:endParaRPr lang="en-US" sz="2200"/>
          </a:p>
          <a:p>
            <a:pPr algn="just"/>
            <a:r>
              <a:rPr lang="en-US" sz="2200"/>
              <a:t>These theories are not dimensionally homogenous and do not follow any laws or theories. </a:t>
            </a:r>
          </a:p>
        </p:txBody>
      </p:sp>
      <p:sp>
        <p:nvSpPr>
          <p:cNvPr id="45060" name="Rectangle 3"/>
          <p:cNvSpPr>
            <a:spLocks noChangeArrowheads="1"/>
          </p:cNvSpPr>
          <p:nvPr/>
        </p:nvSpPr>
        <p:spPr bwMode="auto">
          <a:xfrm>
            <a:off x="457200" y="5181600"/>
            <a:ext cx="7924800" cy="646112"/>
          </a:xfrm>
          <a:prstGeom prst="rect">
            <a:avLst/>
          </a:prstGeom>
          <a:noFill/>
          <a:ln w="9525">
            <a:noFill/>
            <a:miter lim="800000"/>
            <a:headEnd/>
            <a:tailEnd/>
          </a:ln>
        </p:spPr>
        <p:txBody>
          <a:bodyPr>
            <a:spAutoFit/>
          </a:bodyPr>
          <a:lstStyle/>
          <a:p>
            <a:pPr algn="just"/>
            <a:r>
              <a:rPr lang="en-US" dirty="0">
                <a:solidFill>
                  <a:srgbClr val="FF0000"/>
                </a:solidFill>
              </a:rPr>
              <a:t>The stable channel </a:t>
            </a:r>
            <a:r>
              <a:rPr lang="en-US" dirty="0"/>
              <a:t>is said to be in </a:t>
            </a:r>
            <a:r>
              <a:rPr lang="en-US" dirty="0">
                <a:solidFill>
                  <a:srgbClr val="FF0000"/>
                </a:solidFill>
              </a:rPr>
              <a:t>state of regime </a:t>
            </a:r>
            <a:r>
              <a:rPr lang="en-US" dirty="0"/>
              <a:t>if the flow is such that silting and scouring need no special attention</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22238"/>
            <a:ext cx="8229600" cy="639762"/>
          </a:xfrm>
        </p:spPr>
        <p:txBody>
          <a:bodyPr/>
          <a:lstStyle/>
          <a:p>
            <a:pPr>
              <a:defRPr/>
            </a:pPr>
            <a:r>
              <a:rPr lang="en-US" sz="3200" b="1" dirty="0"/>
              <a:t>Concept of Channel in Regime </a:t>
            </a:r>
          </a:p>
        </p:txBody>
      </p:sp>
      <p:sp>
        <p:nvSpPr>
          <p:cNvPr id="46083" name="Rectangle 3"/>
          <p:cNvSpPr>
            <a:spLocks noGrp="1" noChangeArrowheads="1"/>
          </p:cNvSpPr>
          <p:nvPr>
            <p:ph idx="1"/>
          </p:nvPr>
        </p:nvSpPr>
        <p:spPr>
          <a:xfrm>
            <a:off x="304800" y="990600"/>
            <a:ext cx="8686800" cy="4267200"/>
          </a:xfrm>
        </p:spPr>
        <p:txBody>
          <a:bodyPr/>
          <a:lstStyle/>
          <a:p>
            <a:pPr algn="just"/>
            <a:r>
              <a:rPr lang="en-US" sz="2600" b="1">
                <a:solidFill>
                  <a:srgbClr val="FF0000"/>
                </a:solidFill>
              </a:rPr>
              <a:t>Channel in Regime (Stable Channel)</a:t>
            </a:r>
            <a:endParaRPr lang="en-US" sz="2200" b="1"/>
          </a:p>
          <a:p>
            <a:pPr lvl="1" algn="just"/>
            <a:r>
              <a:rPr lang="en-US" sz="2200" b="1"/>
              <a:t>Lindley (1919):</a:t>
            </a:r>
            <a:r>
              <a:rPr lang="en-US" sz="2200"/>
              <a:t> When an artificial channel is constructed in alluvium to carry silty water, its bed and banks would silt or scour until the depth, slope and width attain a state of balance, to which he designated as channel in regime.</a:t>
            </a:r>
          </a:p>
          <a:p>
            <a:pPr lvl="1" algn="just"/>
            <a:endParaRPr lang="en-US" sz="2200" b="1"/>
          </a:p>
          <a:p>
            <a:pPr lvl="1" algn="just"/>
            <a:r>
              <a:rPr lang="en-US" sz="2200" b="1"/>
              <a:t>Lane (1953) defined stable channel as</a:t>
            </a:r>
          </a:p>
          <a:p>
            <a:pPr lvl="2" algn="just"/>
            <a:r>
              <a:rPr lang="en-US" sz="2200"/>
              <a:t>Which carries water</a:t>
            </a:r>
          </a:p>
          <a:p>
            <a:pPr lvl="2" algn="just"/>
            <a:r>
              <a:rPr lang="en-US" sz="2200"/>
              <a:t>The banks and bed of which are not scoured objectionably by moving water and </a:t>
            </a:r>
          </a:p>
          <a:p>
            <a:pPr lvl="2" algn="just"/>
            <a:r>
              <a:rPr lang="en-US" sz="2200"/>
              <a:t>In which objectionable deposit of sediment do not occur.</a:t>
            </a:r>
          </a:p>
        </p:txBody>
      </p:sp>
      <p:sp>
        <p:nvSpPr>
          <p:cNvPr id="46084" name="TextBox 3"/>
          <p:cNvSpPr txBox="1">
            <a:spLocks noChangeArrowheads="1"/>
          </p:cNvSpPr>
          <p:nvPr/>
        </p:nvSpPr>
        <p:spPr bwMode="auto">
          <a:xfrm>
            <a:off x="876300" y="5486400"/>
            <a:ext cx="7543800" cy="646112"/>
          </a:xfrm>
          <a:prstGeom prst="rect">
            <a:avLst/>
          </a:prstGeom>
          <a:noFill/>
          <a:ln w="9525">
            <a:noFill/>
            <a:miter lim="800000"/>
            <a:headEnd/>
            <a:tailEnd/>
          </a:ln>
        </p:spPr>
        <p:txBody>
          <a:bodyPr>
            <a:spAutoFit/>
          </a:bodyPr>
          <a:lstStyle/>
          <a:p>
            <a:pPr algn="just"/>
            <a:r>
              <a:rPr lang="en-US" dirty="0"/>
              <a:t>A channel in which neither silting nor scouring takes place is called </a:t>
            </a:r>
            <a:r>
              <a:rPr lang="en-US" dirty="0">
                <a:solidFill>
                  <a:srgbClr val="FF0000"/>
                </a:solidFill>
              </a:rPr>
              <a:t>stable channel or regime channel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8229600" cy="639762"/>
          </a:xfrm>
        </p:spPr>
        <p:txBody>
          <a:bodyPr>
            <a:normAutofit fontScale="90000"/>
          </a:bodyPr>
          <a:lstStyle/>
          <a:p>
            <a:pPr>
              <a:defRPr/>
            </a:pPr>
            <a:r>
              <a:rPr lang="en-US" b="1" dirty="0"/>
              <a:t>Design of Earthen Channel</a:t>
            </a:r>
          </a:p>
        </p:txBody>
      </p:sp>
      <p:sp>
        <p:nvSpPr>
          <p:cNvPr id="47107" name="Rectangle 3"/>
          <p:cNvSpPr>
            <a:spLocks noGrp="1" noChangeArrowheads="1"/>
          </p:cNvSpPr>
          <p:nvPr>
            <p:ph idx="1"/>
          </p:nvPr>
        </p:nvSpPr>
        <p:spPr>
          <a:xfrm>
            <a:off x="457200" y="1066800"/>
            <a:ext cx="8229600" cy="5562600"/>
          </a:xfrm>
        </p:spPr>
        <p:txBody>
          <a:bodyPr/>
          <a:lstStyle/>
          <a:p>
            <a:pPr algn="just">
              <a:lnSpc>
                <a:spcPct val="80000"/>
              </a:lnSpc>
              <a:buFontTx/>
              <a:buNone/>
            </a:pPr>
            <a:r>
              <a:rPr lang="en-US" sz="2800" b="1" dirty="0">
                <a:solidFill>
                  <a:srgbClr val="FF0000"/>
                </a:solidFill>
              </a:rPr>
              <a:t>Kennedy Regime Theory (1895):</a:t>
            </a:r>
            <a:r>
              <a:rPr lang="en-US" sz="2400" dirty="0">
                <a:solidFill>
                  <a:srgbClr val="FF0000"/>
                </a:solidFill>
              </a:rPr>
              <a:t> </a:t>
            </a:r>
          </a:p>
          <a:p>
            <a:pPr algn="just">
              <a:lnSpc>
                <a:spcPct val="80000"/>
              </a:lnSpc>
            </a:pPr>
            <a:r>
              <a:rPr lang="en-US" sz="2400" dirty="0"/>
              <a:t>Executive Engineer UBDC(Upper </a:t>
            </a:r>
            <a:r>
              <a:rPr lang="en-US" sz="2400" dirty="0" err="1"/>
              <a:t>bari</a:t>
            </a:r>
            <a:r>
              <a:rPr lang="en-US" sz="2400" dirty="0"/>
              <a:t> doab canal)</a:t>
            </a:r>
          </a:p>
          <a:p>
            <a:pPr algn="just">
              <a:lnSpc>
                <a:spcPct val="80000"/>
              </a:lnSpc>
            </a:pPr>
            <a:r>
              <a:rPr lang="en-US" sz="2400" dirty="0"/>
              <a:t>Published his work in 1895.</a:t>
            </a:r>
          </a:p>
          <a:p>
            <a:pPr algn="just">
              <a:lnSpc>
                <a:spcPct val="80000"/>
              </a:lnSpc>
            </a:pPr>
            <a:r>
              <a:rPr lang="en-US" sz="2400" dirty="0"/>
              <a:t>He did pioneering research work for obtaining a stable non-silting, non-scouring irrigation canal system. On the basis of observations made at 20 different sites of Upper Bari Doab Canal system (mostly middle reach) in Punjab, Kennedy concluded that:</a:t>
            </a:r>
          </a:p>
          <a:p>
            <a:pPr lvl="1" algn="just">
              <a:lnSpc>
                <a:spcPct val="80000"/>
              </a:lnSpc>
            </a:pPr>
            <a:r>
              <a:rPr lang="en-US" sz="2200" dirty="0"/>
              <a:t>The flowing water is to counteract </a:t>
            </a:r>
            <a:r>
              <a:rPr lang="en-US" sz="2200" i="1" dirty="0"/>
              <a:t>friction against the bed </a:t>
            </a:r>
            <a:r>
              <a:rPr lang="en-US" sz="2200" dirty="0"/>
              <a:t>of channel resulting in generation of </a:t>
            </a:r>
            <a:r>
              <a:rPr lang="en-US" sz="2200" dirty="0">
                <a:solidFill>
                  <a:srgbClr val="FF0000"/>
                </a:solidFill>
              </a:rPr>
              <a:t>vertical eddies </a:t>
            </a:r>
            <a:r>
              <a:rPr lang="en-US" sz="2200" dirty="0"/>
              <a:t>rising up gently to the water surface. </a:t>
            </a:r>
          </a:p>
          <a:p>
            <a:pPr lvl="1" algn="just">
              <a:lnSpc>
                <a:spcPct val="80000"/>
              </a:lnSpc>
            </a:pPr>
            <a:endParaRPr lang="en-US" sz="2200" dirty="0"/>
          </a:p>
          <a:p>
            <a:pPr lvl="1" algn="just">
              <a:lnSpc>
                <a:spcPct val="80000"/>
              </a:lnSpc>
            </a:pPr>
            <a:r>
              <a:rPr lang="en-US" sz="2200" dirty="0"/>
              <a:t>A velocity sufficient to generate these eddies keeps the sediment in suspension, thereby, avoiding silting up of channel (Non silting Non Scouring velocity)</a:t>
            </a:r>
          </a:p>
          <a:p>
            <a:pPr lvl="1" algn="just">
              <a:lnSpc>
                <a:spcPct val="80000"/>
              </a:lnSpc>
            </a:pP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76200"/>
            <a:ext cx="8229600" cy="563562"/>
          </a:xfrm>
        </p:spPr>
        <p:txBody>
          <a:bodyPr>
            <a:noAutofit/>
          </a:bodyPr>
          <a:lstStyle/>
          <a:p>
            <a:pPr>
              <a:defRPr/>
            </a:pPr>
            <a:r>
              <a:rPr lang="en-US" sz="3200" b="1" dirty="0"/>
              <a:t>Channel Plan Forms/Pattern</a:t>
            </a:r>
          </a:p>
        </p:txBody>
      </p:sp>
      <p:sp>
        <p:nvSpPr>
          <p:cNvPr id="29699" name="Rectangle 3"/>
          <p:cNvSpPr>
            <a:spLocks noGrp="1" noChangeArrowheads="1"/>
          </p:cNvSpPr>
          <p:nvPr>
            <p:ph idx="1"/>
          </p:nvPr>
        </p:nvSpPr>
        <p:spPr/>
        <p:txBody>
          <a:bodyPr/>
          <a:lstStyle/>
          <a:p>
            <a:pPr algn="just"/>
            <a:r>
              <a:rPr lang="en-US" sz="2800" b="1" dirty="0"/>
              <a:t>Straight Channel</a:t>
            </a:r>
          </a:p>
          <a:p>
            <a:pPr lvl="1" algn="just"/>
            <a:r>
              <a:rPr lang="en-US" sz="2400" dirty="0"/>
              <a:t>Water moves parallel to the channel banks</a:t>
            </a:r>
          </a:p>
          <a:p>
            <a:pPr lvl="1" algn="just"/>
            <a:r>
              <a:rPr lang="en-US" sz="2400" dirty="0"/>
              <a:t>Sinuosity varies from 1 – 1.05</a:t>
            </a:r>
          </a:p>
          <a:p>
            <a:pPr lvl="1" algn="just"/>
            <a:endParaRPr lang="en-US" sz="2400" dirty="0"/>
          </a:p>
          <a:p>
            <a:pPr algn="just"/>
            <a:r>
              <a:rPr lang="en-US" sz="2800" b="1" dirty="0"/>
              <a:t>Meandering (bending) Channel</a:t>
            </a:r>
          </a:p>
          <a:p>
            <a:pPr lvl="1" algn="just"/>
            <a:r>
              <a:rPr lang="en-US" sz="2400" dirty="0"/>
              <a:t>Follow the sinuous path</a:t>
            </a:r>
          </a:p>
          <a:p>
            <a:pPr algn="just"/>
            <a:endParaRPr lang="en-US" sz="2800" dirty="0"/>
          </a:p>
          <a:p>
            <a:pPr algn="just"/>
            <a:r>
              <a:rPr lang="en-US" sz="2800" b="1" dirty="0"/>
              <a:t>Braided Channel</a:t>
            </a:r>
          </a:p>
          <a:p>
            <a:pPr lvl="1" algn="just"/>
            <a:r>
              <a:rPr lang="en-US" sz="2400" dirty="0"/>
              <a:t>Channel flows in more than one sub-channels, because the natural topography does not match the hydraulic conditions of a river.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8229600" cy="411162"/>
          </a:xfrm>
        </p:spPr>
        <p:txBody>
          <a:bodyPr>
            <a:noAutofit/>
          </a:bodyPr>
          <a:lstStyle/>
          <a:p>
            <a:pPr>
              <a:defRPr/>
            </a:pPr>
            <a:r>
              <a:rPr lang="en-US" b="1" dirty="0"/>
              <a:t>Kennedy Regime Theory</a:t>
            </a:r>
          </a:p>
        </p:txBody>
      </p:sp>
      <p:sp>
        <p:nvSpPr>
          <p:cNvPr id="48131" name="Rectangle 3"/>
          <p:cNvSpPr>
            <a:spLocks noGrp="1" noChangeArrowheads="1"/>
          </p:cNvSpPr>
          <p:nvPr>
            <p:ph idx="1"/>
          </p:nvPr>
        </p:nvSpPr>
        <p:spPr>
          <a:xfrm>
            <a:off x="566738" y="1219200"/>
            <a:ext cx="8001000" cy="4419600"/>
          </a:xfrm>
        </p:spPr>
        <p:txBody>
          <a:bodyPr/>
          <a:lstStyle/>
          <a:p>
            <a:pPr lvl="1" algn="just">
              <a:lnSpc>
                <a:spcPct val="90000"/>
              </a:lnSpc>
            </a:pPr>
            <a:r>
              <a:rPr lang="en-US" sz="2200"/>
              <a:t>Safe velocity against erosion for canals in Punjab soil is 1m/s corresponding to depth of not more than 3 m.</a:t>
            </a:r>
          </a:p>
          <a:p>
            <a:pPr lvl="1" algn="just">
              <a:lnSpc>
                <a:spcPct val="90000"/>
              </a:lnSpc>
            </a:pPr>
            <a:endParaRPr lang="en-US" sz="2200"/>
          </a:p>
          <a:p>
            <a:pPr lvl="1" algn="just">
              <a:lnSpc>
                <a:spcPct val="90000"/>
              </a:lnSpc>
            </a:pPr>
            <a:r>
              <a:rPr lang="en-US" sz="2200"/>
              <a:t>The amount of silt held in suspension is proportional to the upward acting force of vertical eddies and varies as bed width and some power of the velocity of the flow in the channel. </a:t>
            </a:r>
          </a:p>
          <a:p>
            <a:pPr lvl="1" algn="just">
              <a:lnSpc>
                <a:spcPct val="90000"/>
              </a:lnSpc>
            </a:pPr>
            <a:endParaRPr lang="en-US" sz="2200"/>
          </a:p>
          <a:p>
            <a:pPr lvl="1" algn="just">
              <a:lnSpc>
                <a:spcPct val="90000"/>
              </a:lnSpc>
            </a:pPr>
            <a:r>
              <a:rPr lang="en-US" sz="2200"/>
              <a:t>A regime channel is one which neither silts nor scours.</a:t>
            </a:r>
          </a:p>
          <a:p>
            <a:pPr lvl="1" algn="just">
              <a:lnSpc>
                <a:spcPct val="90000"/>
              </a:lnSpc>
            </a:pPr>
            <a:endParaRPr lang="en-US" sz="2200"/>
          </a:p>
          <a:p>
            <a:pPr lvl="1" algn="just">
              <a:lnSpc>
                <a:spcPct val="90000"/>
              </a:lnSpc>
            </a:pPr>
            <a:r>
              <a:rPr lang="en-US" sz="2200"/>
              <a:t>The Manning’s roughness coefficient (n) is 0.0225 for all irrigation channels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28600"/>
            <a:ext cx="8229600" cy="334962"/>
          </a:xfrm>
        </p:spPr>
        <p:txBody>
          <a:bodyPr>
            <a:noAutofit/>
          </a:bodyPr>
          <a:lstStyle/>
          <a:p>
            <a:pPr>
              <a:defRPr/>
            </a:pPr>
            <a:r>
              <a:rPr lang="en-US" sz="3200" b="1" dirty="0"/>
              <a:t>Kennedy Regime Theory</a:t>
            </a:r>
          </a:p>
        </p:txBody>
      </p:sp>
      <p:sp>
        <p:nvSpPr>
          <p:cNvPr id="49155" name="Rectangle 3"/>
          <p:cNvSpPr>
            <a:spLocks noGrp="1" noChangeArrowheads="1"/>
          </p:cNvSpPr>
          <p:nvPr>
            <p:ph idx="1"/>
          </p:nvPr>
        </p:nvSpPr>
        <p:spPr>
          <a:xfrm>
            <a:off x="566738" y="1066800"/>
            <a:ext cx="8001000" cy="5029200"/>
          </a:xfrm>
        </p:spPr>
        <p:txBody>
          <a:bodyPr/>
          <a:lstStyle/>
          <a:p>
            <a:pPr algn="just"/>
            <a:r>
              <a:rPr lang="en-US" sz="2400" dirty="0"/>
              <a:t>Kennedy presented the following relationship based on his research:</a:t>
            </a:r>
          </a:p>
          <a:p>
            <a:pPr algn="just"/>
            <a:endParaRPr lang="en-US" sz="2400" dirty="0"/>
          </a:p>
          <a:p>
            <a:pPr algn="ctr">
              <a:buFontTx/>
              <a:buNone/>
            </a:pPr>
            <a:r>
              <a:rPr lang="en-US" sz="2800" dirty="0" err="1"/>
              <a:t>V</a:t>
            </a:r>
            <a:r>
              <a:rPr lang="en-US" sz="2800" baseline="-25000" dirty="0" err="1"/>
              <a:t>c</a:t>
            </a:r>
            <a:r>
              <a:rPr lang="en-US" sz="2800" dirty="0"/>
              <a:t> = 0.55 D</a:t>
            </a:r>
            <a:r>
              <a:rPr lang="en-US" sz="2800" baseline="30000" dirty="0"/>
              <a:t>0.64 	</a:t>
            </a:r>
            <a:r>
              <a:rPr lang="en-US" sz="2800" dirty="0"/>
              <a:t>(S.I.) </a:t>
            </a:r>
          </a:p>
          <a:p>
            <a:pPr algn="ctr">
              <a:buFontTx/>
              <a:buNone/>
            </a:pPr>
            <a:r>
              <a:rPr lang="en-US" sz="2800" dirty="0" err="1"/>
              <a:t>V</a:t>
            </a:r>
            <a:r>
              <a:rPr lang="en-US" sz="2800" baseline="-25000" dirty="0" err="1"/>
              <a:t>c</a:t>
            </a:r>
            <a:r>
              <a:rPr lang="en-US" sz="2800" dirty="0"/>
              <a:t> = 0.84 D</a:t>
            </a:r>
            <a:r>
              <a:rPr lang="en-US" sz="2800" baseline="30000" dirty="0"/>
              <a:t>0.64	</a:t>
            </a:r>
            <a:r>
              <a:rPr lang="en-US" sz="2800" dirty="0"/>
              <a:t>(FPS)</a:t>
            </a:r>
          </a:p>
          <a:p>
            <a:pPr algn="ctr">
              <a:buFontTx/>
              <a:buNone/>
            </a:pPr>
            <a:endParaRPr lang="en-US" sz="2000" dirty="0"/>
          </a:p>
          <a:p>
            <a:r>
              <a:rPr lang="en-US" sz="2200" dirty="0"/>
              <a:t>When the same formula was applied in Sindh and Punjab canals other than UBDC, then the constant 0.84 was not found to be correct. Therefore a general formula was proposed as:</a:t>
            </a:r>
          </a:p>
          <a:p>
            <a:pPr algn="ctr">
              <a:buFontTx/>
              <a:buNone/>
            </a:pPr>
            <a:endParaRPr lang="en-US" sz="2800" dirty="0"/>
          </a:p>
          <a:p>
            <a:pPr algn="ctr">
              <a:buFontTx/>
              <a:buNone/>
            </a:pPr>
            <a:r>
              <a:rPr lang="en-US" sz="2800" dirty="0" err="1"/>
              <a:t>V</a:t>
            </a:r>
            <a:r>
              <a:rPr lang="en-US" sz="2800" baseline="-25000" dirty="0" err="1"/>
              <a:t>c</a:t>
            </a:r>
            <a:r>
              <a:rPr lang="en-US" sz="2800" dirty="0"/>
              <a:t> = </a:t>
            </a:r>
            <a:r>
              <a:rPr lang="en-US" sz="2800" dirty="0" err="1"/>
              <a:t>mKD</a:t>
            </a:r>
            <a:r>
              <a:rPr lang="en-US" sz="2800" baseline="30000" dirty="0" err="1"/>
              <a:t>N</a:t>
            </a:r>
            <a:endParaRPr lang="en-US" sz="2800" baseline="30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457200" y="122238"/>
            <a:ext cx="8229600" cy="563562"/>
          </a:xfrm>
        </p:spPr>
        <p:txBody>
          <a:bodyPr>
            <a:normAutofit fontScale="90000"/>
          </a:bodyPr>
          <a:lstStyle/>
          <a:p>
            <a:pPr>
              <a:defRPr/>
            </a:pPr>
            <a:r>
              <a:rPr lang="en-US" b="1" dirty="0"/>
              <a:t>Kennedy Regime Theory</a:t>
            </a:r>
          </a:p>
        </p:txBody>
      </p:sp>
      <p:sp>
        <p:nvSpPr>
          <p:cNvPr id="50179" name="Rectangle 3"/>
          <p:cNvSpPr>
            <a:spLocks noGrp="1" noChangeArrowheads="1"/>
          </p:cNvSpPr>
          <p:nvPr>
            <p:ph idx="1"/>
          </p:nvPr>
        </p:nvSpPr>
        <p:spPr>
          <a:xfrm>
            <a:off x="304800" y="1066800"/>
            <a:ext cx="8686800" cy="5486400"/>
          </a:xfrm>
        </p:spPr>
        <p:txBody>
          <a:bodyPr/>
          <a:lstStyle/>
          <a:p>
            <a:pPr algn="ctr">
              <a:lnSpc>
                <a:spcPct val="80000"/>
              </a:lnSpc>
              <a:buFont typeface="Wingdings 2" pitchFamily="18" charset="2"/>
              <a:buNone/>
            </a:pPr>
            <a:r>
              <a:rPr lang="en-US" sz="2800" b="1" dirty="0" err="1"/>
              <a:t>V</a:t>
            </a:r>
            <a:r>
              <a:rPr lang="en-US" sz="2800" b="1" baseline="-25000" dirty="0" err="1"/>
              <a:t>c</a:t>
            </a:r>
            <a:r>
              <a:rPr lang="en-US" sz="2800" b="1" dirty="0"/>
              <a:t> = </a:t>
            </a:r>
            <a:r>
              <a:rPr lang="en-US" sz="2800" b="1" dirty="0" err="1"/>
              <a:t>mKD</a:t>
            </a:r>
            <a:r>
              <a:rPr lang="en-US" sz="2800" b="1" baseline="30000" dirty="0" err="1"/>
              <a:t>N</a:t>
            </a:r>
            <a:endParaRPr lang="en-US" sz="2800" b="1" baseline="30000" dirty="0"/>
          </a:p>
          <a:p>
            <a:pPr>
              <a:lnSpc>
                <a:spcPct val="80000"/>
              </a:lnSpc>
              <a:buFontTx/>
              <a:buNone/>
            </a:pPr>
            <a:endParaRPr lang="en-US" sz="2000" dirty="0"/>
          </a:p>
          <a:p>
            <a:pPr>
              <a:lnSpc>
                <a:spcPct val="80000"/>
              </a:lnSpc>
              <a:buFontTx/>
              <a:buNone/>
            </a:pPr>
            <a:r>
              <a:rPr lang="en-US" sz="2000" dirty="0"/>
              <a:t>Where</a:t>
            </a:r>
          </a:p>
          <a:p>
            <a:pPr>
              <a:lnSpc>
                <a:spcPct val="80000"/>
              </a:lnSpc>
            </a:pPr>
            <a:r>
              <a:rPr lang="en-US" sz="2000" dirty="0" err="1"/>
              <a:t>Vc</a:t>
            </a:r>
            <a:r>
              <a:rPr lang="en-US" sz="2000" dirty="0"/>
              <a:t> = Critical velocity i.e. non silting and non scouring velocity</a:t>
            </a:r>
          </a:p>
          <a:p>
            <a:pPr>
              <a:lnSpc>
                <a:spcPct val="80000"/>
              </a:lnSpc>
            </a:pPr>
            <a:endParaRPr lang="en-US" sz="2000" dirty="0"/>
          </a:p>
          <a:p>
            <a:pPr>
              <a:lnSpc>
                <a:spcPct val="80000"/>
              </a:lnSpc>
            </a:pPr>
            <a:r>
              <a:rPr lang="en-US" sz="2000" dirty="0"/>
              <a:t>m= critical velocity ratio = V/</a:t>
            </a:r>
            <a:r>
              <a:rPr lang="en-US" sz="2000" dirty="0" err="1"/>
              <a:t>Vc</a:t>
            </a:r>
            <a:r>
              <a:rPr lang="en-US" sz="2000" dirty="0"/>
              <a:t>, V is the velocity of channel being designed. </a:t>
            </a:r>
          </a:p>
          <a:p>
            <a:pPr marL="0" indent="0">
              <a:lnSpc>
                <a:spcPct val="80000"/>
              </a:lnSpc>
              <a:buNone/>
            </a:pPr>
            <a:r>
              <a:rPr lang="en-US" sz="2000" dirty="0"/>
              <a:t>     It depends on the nature and the charge (Parts/million) of the silt. Its value varies </a:t>
            </a:r>
            <a:r>
              <a:rPr lang="en-US" sz="2000" dirty="0">
                <a:solidFill>
                  <a:srgbClr val="FF0000"/>
                </a:solidFill>
              </a:rPr>
              <a:t>1.1 – 1.2 </a:t>
            </a:r>
            <a:r>
              <a:rPr lang="en-US" sz="2000" dirty="0"/>
              <a:t>for canals having </a:t>
            </a:r>
            <a:r>
              <a:rPr lang="en-US" sz="2000" b="1" dirty="0"/>
              <a:t>coarser sediment </a:t>
            </a:r>
            <a:r>
              <a:rPr lang="en-US" sz="2000" dirty="0"/>
              <a:t>than UBDC and </a:t>
            </a:r>
            <a:r>
              <a:rPr lang="en-US" sz="2000" dirty="0">
                <a:solidFill>
                  <a:srgbClr val="FF0000"/>
                </a:solidFill>
              </a:rPr>
              <a:t>0.8 – 0.9 </a:t>
            </a:r>
            <a:r>
              <a:rPr lang="en-US" sz="2000" dirty="0"/>
              <a:t>for </a:t>
            </a:r>
            <a:r>
              <a:rPr lang="en-US" sz="2000" b="1" dirty="0"/>
              <a:t>finer sediments</a:t>
            </a:r>
          </a:p>
          <a:p>
            <a:pPr>
              <a:lnSpc>
                <a:spcPct val="80000"/>
              </a:lnSpc>
              <a:buFont typeface="Wingdings 2" pitchFamily="18" charset="2"/>
              <a:buNone/>
            </a:pPr>
            <a:endParaRPr lang="en-US" sz="2000" dirty="0"/>
          </a:p>
          <a:p>
            <a:pPr>
              <a:lnSpc>
                <a:spcPct val="80000"/>
              </a:lnSpc>
            </a:pPr>
            <a:r>
              <a:rPr lang="en-US" sz="2000" dirty="0"/>
              <a:t>N = Constant, and its value is 0.64</a:t>
            </a:r>
          </a:p>
          <a:p>
            <a:pPr>
              <a:lnSpc>
                <a:spcPct val="80000"/>
              </a:lnSpc>
            </a:pPr>
            <a:r>
              <a:rPr lang="en-US" sz="2000" dirty="0"/>
              <a:t>K = 0.84 (FPS) and 0.55 (SI)</a:t>
            </a:r>
          </a:p>
          <a:p>
            <a:pPr>
              <a:lnSpc>
                <a:spcPct val="80000"/>
              </a:lnSpc>
            </a:pPr>
            <a:r>
              <a:rPr lang="en-US" sz="2000" dirty="0"/>
              <a:t>In short:</a:t>
            </a:r>
          </a:p>
          <a:p>
            <a:pPr algn="ctr">
              <a:buFontTx/>
              <a:buNone/>
            </a:pPr>
            <a:r>
              <a:rPr lang="en-US" sz="2000" dirty="0" err="1"/>
              <a:t>V</a:t>
            </a:r>
            <a:r>
              <a:rPr lang="en-US" sz="2000" baseline="-25000" dirty="0" err="1"/>
              <a:t>c</a:t>
            </a:r>
            <a:r>
              <a:rPr lang="en-US" sz="2000" dirty="0"/>
              <a:t> = m 0.55 D</a:t>
            </a:r>
            <a:r>
              <a:rPr lang="en-US" sz="2000" baseline="30000" dirty="0"/>
              <a:t>0.64 	</a:t>
            </a:r>
            <a:r>
              <a:rPr lang="en-US" sz="2000" dirty="0"/>
              <a:t>(S.I.) </a:t>
            </a:r>
          </a:p>
          <a:p>
            <a:pPr algn="ctr">
              <a:buFontTx/>
              <a:buNone/>
            </a:pPr>
            <a:r>
              <a:rPr lang="en-US" sz="2000" dirty="0" err="1"/>
              <a:t>V</a:t>
            </a:r>
            <a:r>
              <a:rPr lang="en-US" sz="2000" baseline="-25000" dirty="0" err="1"/>
              <a:t>c</a:t>
            </a:r>
            <a:r>
              <a:rPr lang="en-US" sz="2000" dirty="0"/>
              <a:t> =m  0.84 D</a:t>
            </a:r>
            <a:r>
              <a:rPr lang="en-US" sz="2000" baseline="30000" dirty="0"/>
              <a:t>0.64	</a:t>
            </a:r>
            <a:r>
              <a:rPr lang="en-US" sz="2000" dirty="0"/>
              <a:t>(FPS)</a:t>
            </a:r>
          </a:p>
          <a:p>
            <a:pPr>
              <a:lnSpc>
                <a:spcPct val="80000"/>
              </a:lnSpc>
            </a:pP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noChangeArrowheads="1"/>
          </p:cNvSpPr>
          <p:nvPr>
            <p:ph type="title"/>
          </p:nvPr>
        </p:nvSpPr>
        <p:spPr>
          <a:xfrm>
            <a:off x="457200" y="152400"/>
            <a:ext cx="8229600" cy="563562"/>
          </a:xfrm>
        </p:spPr>
        <p:txBody>
          <a:bodyPr>
            <a:normAutofit fontScale="90000"/>
          </a:bodyPr>
          <a:lstStyle/>
          <a:p>
            <a:pPr>
              <a:defRPr/>
            </a:pPr>
            <a:r>
              <a:rPr lang="en-US" b="1" dirty="0"/>
              <a:t>Kennedy Regime Theory</a:t>
            </a:r>
          </a:p>
        </p:txBody>
      </p:sp>
      <p:sp>
        <p:nvSpPr>
          <p:cNvPr id="51203" name="Rectangle 3"/>
          <p:cNvSpPr>
            <a:spLocks noGrp="1" noChangeArrowheads="1"/>
          </p:cNvSpPr>
          <p:nvPr>
            <p:ph idx="1"/>
          </p:nvPr>
        </p:nvSpPr>
        <p:spPr>
          <a:xfrm>
            <a:off x="457200" y="1066800"/>
            <a:ext cx="8229600" cy="5410200"/>
          </a:xfrm>
        </p:spPr>
        <p:txBody>
          <a:bodyPr/>
          <a:lstStyle/>
          <a:p>
            <a:pPr marL="609600" indent="-609600" algn="just">
              <a:lnSpc>
                <a:spcPct val="80000"/>
              </a:lnSpc>
              <a:buFontTx/>
              <a:buNone/>
            </a:pPr>
            <a:r>
              <a:rPr lang="en-US" sz="2400" b="1">
                <a:solidFill>
                  <a:srgbClr val="0070C0"/>
                </a:solidFill>
              </a:rPr>
              <a:t>Drawbacks and Limitations of Kennedy's Theory:</a:t>
            </a:r>
          </a:p>
          <a:p>
            <a:pPr marL="609600" indent="-609600" algn="just">
              <a:lnSpc>
                <a:spcPct val="80000"/>
              </a:lnSpc>
            </a:pPr>
            <a:endParaRPr lang="en-US" sz="2200"/>
          </a:p>
          <a:p>
            <a:pPr marL="609600" indent="-609600" algn="just">
              <a:lnSpc>
                <a:spcPct val="80000"/>
              </a:lnSpc>
            </a:pPr>
            <a:r>
              <a:rPr lang="en-US" sz="2200"/>
              <a:t>Kennedy did not give any method of measurement of critical velocity ratio (CVR).</a:t>
            </a:r>
          </a:p>
          <a:p>
            <a:pPr marL="609600" indent="-609600" algn="just">
              <a:lnSpc>
                <a:spcPct val="80000"/>
              </a:lnSpc>
            </a:pPr>
            <a:endParaRPr lang="en-US" sz="2200"/>
          </a:p>
          <a:p>
            <a:pPr marL="609600" indent="-609600" algn="just">
              <a:lnSpc>
                <a:spcPct val="80000"/>
              </a:lnSpc>
            </a:pPr>
            <a:r>
              <a:rPr lang="en-US" sz="2200"/>
              <a:t>Kennedy's equation of non-silting and non-scouring velocity, Vc, is only the function of depth D</a:t>
            </a:r>
            <a:r>
              <a:rPr lang="en-US" sz="2200" i="1"/>
              <a:t>. </a:t>
            </a:r>
            <a:r>
              <a:rPr lang="en-US" sz="2200"/>
              <a:t>Shape, channel width, roughness of bed, side slope and longitudinal slope are not at all considered in assessing this velocity.</a:t>
            </a:r>
          </a:p>
          <a:p>
            <a:pPr marL="609600" indent="-609600" algn="just">
              <a:lnSpc>
                <a:spcPct val="80000"/>
              </a:lnSpc>
            </a:pPr>
            <a:endParaRPr lang="en-US" sz="2200"/>
          </a:p>
          <a:p>
            <a:pPr marL="609600" indent="-609600" algn="just">
              <a:lnSpc>
                <a:spcPct val="80000"/>
              </a:lnSpc>
            </a:pPr>
            <a:r>
              <a:rPr lang="en-US" sz="2200"/>
              <a:t>Assumption of first approximate depth to initiate the trial and error method is difficult. Some approximate method depending on designed discharge should have been provided to save computational time.</a:t>
            </a:r>
          </a:p>
          <a:p>
            <a:pPr marL="609600" indent="-609600" algn="just">
              <a:lnSpc>
                <a:spcPct val="80000"/>
              </a:lnSpc>
            </a:pPr>
            <a:endParaRPr lang="en-US" sz="2200"/>
          </a:p>
          <a:p>
            <a:pPr marL="609600" indent="-609600" algn="just">
              <a:lnSpc>
                <a:spcPct val="80000"/>
              </a:lnSpc>
            </a:pPr>
            <a:r>
              <a:rPr lang="en-US" sz="2200"/>
              <a:t>His regime velocity did not consider the sediment load as a variable.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52400"/>
            <a:ext cx="8229600" cy="622300"/>
          </a:xfrm>
        </p:spPr>
        <p:txBody>
          <a:bodyPr>
            <a:normAutofit fontScale="90000"/>
          </a:bodyPr>
          <a:lstStyle/>
          <a:p>
            <a:pPr>
              <a:defRPr/>
            </a:pPr>
            <a:r>
              <a:rPr lang="en-US" b="1" dirty="0"/>
              <a:t>Kennedy Regime Theory</a:t>
            </a:r>
          </a:p>
        </p:txBody>
      </p:sp>
      <p:sp>
        <p:nvSpPr>
          <p:cNvPr id="52227" name="Rectangle 3"/>
          <p:cNvSpPr>
            <a:spLocks noGrp="1" noChangeArrowheads="1"/>
          </p:cNvSpPr>
          <p:nvPr>
            <p:ph type="body" sz="half" idx="1"/>
          </p:nvPr>
        </p:nvSpPr>
        <p:spPr>
          <a:xfrm>
            <a:off x="457200" y="990600"/>
            <a:ext cx="7924800" cy="5029200"/>
          </a:xfrm>
        </p:spPr>
        <p:txBody>
          <a:bodyPr/>
          <a:lstStyle/>
          <a:p>
            <a:pPr>
              <a:lnSpc>
                <a:spcPct val="80000"/>
              </a:lnSpc>
              <a:buFontTx/>
              <a:buNone/>
            </a:pPr>
            <a:r>
              <a:rPr lang="en-US" sz="2400" b="1" dirty="0">
                <a:solidFill>
                  <a:srgbClr val="0070C0"/>
                </a:solidFill>
              </a:rPr>
              <a:t>Steps involved for the design of Earthen Canals:</a:t>
            </a:r>
          </a:p>
          <a:p>
            <a:pPr>
              <a:lnSpc>
                <a:spcPct val="80000"/>
              </a:lnSpc>
            </a:pPr>
            <a:endParaRPr lang="en-US" sz="2000" b="1" dirty="0"/>
          </a:p>
          <a:p>
            <a:pPr>
              <a:lnSpc>
                <a:spcPct val="80000"/>
              </a:lnSpc>
            </a:pPr>
            <a:r>
              <a:rPr lang="en-US" sz="2000" b="1" dirty="0"/>
              <a:t>Assume a suitable depth</a:t>
            </a:r>
          </a:p>
          <a:p>
            <a:pPr>
              <a:lnSpc>
                <a:spcPct val="80000"/>
              </a:lnSpc>
            </a:pPr>
            <a:r>
              <a:rPr lang="en-US" sz="2000" b="1" dirty="0"/>
              <a:t>Find out </a:t>
            </a:r>
            <a:r>
              <a:rPr lang="en-US" sz="2000" b="1" dirty="0" err="1"/>
              <a:t>Vc</a:t>
            </a:r>
            <a:r>
              <a:rPr lang="en-US" sz="2000" b="1" dirty="0"/>
              <a:t> using Kennedy’s approach</a:t>
            </a:r>
          </a:p>
          <a:p>
            <a:pPr algn="ctr">
              <a:lnSpc>
                <a:spcPct val="80000"/>
              </a:lnSpc>
              <a:buFontTx/>
              <a:buNone/>
            </a:pPr>
            <a:endParaRPr lang="en-US" sz="2000" b="1" dirty="0"/>
          </a:p>
          <a:p>
            <a:pPr algn="ctr">
              <a:lnSpc>
                <a:spcPct val="80000"/>
              </a:lnSpc>
              <a:buFontTx/>
              <a:buNone/>
            </a:pPr>
            <a:r>
              <a:rPr lang="en-US" sz="2000" b="1" dirty="0" err="1"/>
              <a:t>V</a:t>
            </a:r>
            <a:r>
              <a:rPr lang="en-US" sz="2000" b="1" baseline="-25000" dirty="0" err="1"/>
              <a:t>c</a:t>
            </a:r>
            <a:r>
              <a:rPr lang="en-US" sz="2000" b="1" dirty="0"/>
              <a:t> = 0.55 D</a:t>
            </a:r>
            <a:r>
              <a:rPr lang="en-US" sz="2000" b="1" baseline="30000" dirty="0"/>
              <a:t>0.64 	</a:t>
            </a:r>
            <a:endParaRPr lang="en-US" sz="2000" b="1" dirty="0"/>
          </a:p>
          <a:p>
            <a:pPr>
              <a:lnSpc>
                <a:spcPct val="80000"/>
              </a:lnSpc>
            </a:pPr>
            <a:endParaRPr lang="en-US" sz="2000" b="1" dirty="0"/>
          </a:p>
          <a:p>
            <a:pPr>
              <a:lnSpc>
                <a:spcPct val="80000"/>
              </a:lnSpc>
            </a:pPr>
            <a:r>
              <a:rPr lang="en-US" sz="2000" b="1" dirty="0"/>
              <a:t>Calculate Area of cross-section, A = Q/</a:t>
            </a:r>
            <a:r>
              <a:rPr lang="en-US" sz="2000" b="1" dirty="0" err="1"/>
              <a:t>Vc</a:t>
            </a:r>
            <a:endParaRPr lang="en-US" sz="2000" b="1" dirty="0"/>
          </a:p>
          <a:p>
            <a:pPr>
              <a:lnSpc>
                <a:spcPct val="80000"/>
              </a:lnSpc>
            </a:pPr>
            <a:endParaRPr lang="en-US" sz="2000" b="1" dirty="0"/>
          </a:p>
          <a:p>
            <a:pPr>
              <a:lnSpc>
                <a:spcPct val="80000"/>
              </a:lnSpc>
            </a:pPr>
            <a:r>
              <a:rPr lang="en-US" sz="2000" b="1" dirty="0"/>
              <a:t>Calculate R (Hydraulic radius) and B (bottom width) assuming any reasonable side slope value (1V:1H, 1V:2H, 1V:1.5H </a:t>
            </a:r>
            <a:r>
              <a:rPr lang="en-US" sz="2000" b="1" dirty="0" err="1"/>
              <a:t>etc</a:t>
            </a:r>
            <a:r>
              <a:rPr lang="en-US" sz="2000" b="1" dirty="0"/>
              <a:t>)</a:t>
            </a:r>
          </a:p>
          <a:p>
            <a:pPr>
              <a:lnSpc>
                <a:spcPct val="80000"/>
              </a:lnSpc>
            </a:pPr>
            <a:endParaRPr lang="en-US" sz="2000" b="1" dirty="0"/>
          </a:p>
          <a:p>
            <a:pPr>
              <a:lnSpc>
                <a:spcPct val="80000"/>
              </a:lnSpc>
            </a:pPr>
            <a:r>
              <a:rPr lang="en-US" sz="2000" b="1" dirty="0"/>
              <a:t>Calculate velocity using </a:t>
            </a:r>
            <a:r>
              <a:rPr lang="en-US" sz="2000" b="1" dirty="0" err="1"/>
              <a:t>chezy’s</a:t>
            </a:r>
            <a:r>
              <a:rPr lang="en-US" sz="2000" b="1" dirty="0"/>
              <a:t> formula</a:t>
            </a:r>
          </a:p>
          <a:p>
            <a:pPr>
              <a:lnSpc>
                <a:spcPct val="80000"/>
              </a:lnSpc>
              <a:buFont typeface="Wingdings 2" pitchFamily="18" charset="2"/>
              <a:buNone/>
            </a:pPr>
            <a:endParaRPr lang="en-US" sz="1800" b="1" dirty="0"/>
          </a:p>
          <a:p>
            <a:pPr>
              <a:lnSpc>
                <a:spcPct val="80000"/>
              </a:lnSpc>
              <a:buFont typeface="Wingdings 2" pitchFamily="18" charset="2"/>
              <a:buNone/>
            </a:pPr>
            <a:endParaRPr lang="en-US" sz="1800" b="1" dirty="0"/>
          </a:p>
          <a:p>
            <a:pPr>
              <a:lnSpc>
                <a:spcPct val="80000"/>
              </a:lnSpc>
            </a:pPr>
            <a:endParaRPr lang="en-US" sz="1800" b="1" i="1" dirty="0"/>
          </a:p>
        </p:txBody>
      </p:sp>
      <p:pic>
        <p:nvPicPr>
          <p:cNvPr id="52228" name="Picture 5"/>
          <p:cNvPicPr>
            <a:picLocks noChangeAspect="1" noChangeArrowheads="1"/>
          </p:cNvPicPr>
          <p:nvPr/>
        </p:nvPicPr>
        <p:blipFill>
          <a:blip r:embed="rId2"/>
          <a:srcRect/>
          <a:stretch>
            <a:fillRect/>
          </a:stretch>
        </p:blipFill>
        <p:spPr bwMode="auto">
          <a:xfrm>
            <a:off x="3733800" y="5257800"/>
            <a:ext cx="2238375" cy="6858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31E710A9-F26D-436A-BC1E-8EE8ADAB36A6}"/>
              </a:ext>
            </a:extLst>
          </p:cNvPr>
          <p:cNvSpPr>
            <a:spLocks noGrp="1"/>
          </p:cNvSpPr>
          <p:nvPr>
            <p:ph type="sldNum" sz="quarter" idx="12"/>
          </p:nvPr>
        </p:nvSpPr>
        <p:spPr/>
        <p:txBody>
          <a:bodyPr/>
          <a:lstStyle/>
          <a:p>
            <a:pPr>
              <a:defRPr/>
            </a:pPr>
            <a:fld id="{EF862905-BE76-4541-96C4-E1B1A6C18E0E}"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p:cNvSpPr>
            <a:spLocks noGrp="1" noChangeArrowheads="1"/>
          </p:cNvSpPr>
          <p:nvPr>
            <p:ph type="title"/>
          </p:nvPr>
        </p:nvSpPr>
        <p:spPr>
          <a:xfrm>
            <a:off x="457200" y="76200"/>
            <a:ext cx="8229600" cy="469900"/>
          </a:xfrm>
        </p:spPr>
        <p:txBody>
          <a:bodyPr>
            <a:normAutofit fontScale="90000"/>
          </a:bodyPr>
          <a:lstStyle/>
          <a:p>
            <a:pPr>
              <a:defRPr/>
            </a:pPr>
            <a:r>
              <a:rPr lang="en-US" b="1" dirty="0"/>
              <a:t>Kennedy Regime Theory</a:t>
            </a:r>
          </a:p>
        </p:txBody>
      </p:sp>
      <p:sp>
        <p:nvSpPr>
          <p:cNvPr id="1029" name="Rectangle 3"/>
          <p:cNvSpPr>
            <a:spLocks noGrp="1" noChangeArrowheads="1"/>
          </p:cNvSpPr>
          <p:nvPr>
            <p:ph type="body" sz="half" idx="1"/>
          </p:nvPr>
        </p:nvSpPr>
        <p:spPr>
          <a:xfrm>
            <a:off x="457200" y="914400"/>
            <a:ext cx="7696200" cy="4114800"/>
          </a:xfrm>
        </p:spPr>
        <p:txBody>
          <a:bodyPr/>
          <a:lstStyle/>
          <a:p>
            <a:r>
              <a:rPr lang="en-US" sz="2200" b="1"/>
              <a:t>Find Chezy’s C by Kutter’s Formula </a:t>
            </a:r>
          </a:p>
          <a:p>
            <a:r>
              <a:rPr lang="en-US" sz="2200" b="1"/>
              <a:t>(S.I. Units):                                        (F.P.S UNITS):</a:t>
            </a:r>
          </a:p>
          <a:p>
            <a:endParaRPr lang="en-US" sz="1800" b="1"/>
          </a:p>
          <a:p>
            <a:endParaRPr lang="en-US" sz="1800" b="1"/>
          </a:p>
          <a:p>
            <a:endParaRPr lang="en-US" sz="1800" b="1"/>
          </a:p>
          <a:p>
            <a:endParaRPr lang="en-US" sz="1800" b="1"/>
          </a:p>
          <a:p>
            <a:endParaRPr lang="en-US" sz="1800" b="1"/>
          </a:p>
          <a:p>
            <a:endParaRPr lang="en-US" sz="1800" b="1"/>
          </a:p>
          <a:p>
            <a:pPr>
              <a:buFont typeface="Wingdings 2" pitchFamily="18" charset="2"/>
              <a:buNone/>
            </a:pPr>
            <a:endParaRPr lang="en-US" sz="1800" b="1"/>
          </a:p>
          <a:p>
            <a:r>
              <a:rPr lang="en-US" sz="2200" b="1"/>
              <a:t>n = Kutter’s Coefficient,   0.0225 (UBDC)</a:t>
            </a:r>
          </a:p>
          <a:p>
            <a:endParaRPr lang="en-US" sz="2200" b="1"/>
          </a:p>
          <a:p>
            <a:endParaRPr lang="en-US" sz="2200" b="1"/>
          </a:p>
          <a:p>
            <a:r>
              <a:rPr lang="en-US" sz="2200" b="1"/>
              <a:t>Compare Vc with V and keep on taking trials till Vc = V</a:t>
            </a:r>
          </a:p>
          <a:p>
            <a:endParaRPr lang="en-US" sz="2200" b="1"/>
          </a:p>
        </p:txBody>
      </p:sp>
      <p:graphicFrame>
        <p:nvGraphicFramePr>
          <p:cNvPr id="1026" name="Object 5"/>
          <p:cNvGraphicFramePr>
            <a:graphicFrameLocks noChangeAspect="1"/>
          </p:cNvGraphicFramePr>
          <p:nvPr/>
        </p:nvGraphicFramePr>
        <p:xfrm>
          <a:off x="4876800" y="1960563"/>
          <a:ext cx="3552825" cy="1033462"/>
        </p:xfrm>
        <a:graphic>
          <a:graphicData uri="http://schemas.openxmlformats.org/presentationml/2006/ole">
            <mc:AlternateContent xmlns:mc="http://schemas.openxmlformats.org/markup-compatibility/2006">
              <mc:Choice xmlns:v="urn:schemas-microsoft-com:vml" Requires="v">
                <p:oleObj spid="_x0000_s1032" name="Equation" r:id="rId3" imgW="2095200" imgH="609480" progId="Equation.3">
                  <p:embed/>
                </p:oleObj>
              </mc:Choice>
              <mc:Fallback>
                <p:oleObj name="Equation" r:id="rId3" imgW="2095200" imgH="609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60563"/>
                        <a:ext cx="3552825" cy="1033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6"/>
          <p:cNvGraphicFramePr>
            <a:graphicFrameLocks noChangeAspect="1"/>
          </p:cNvGraphicFramePr>
          <p:nvPr/>
        </p:nvGraphicFramePr>
        <p:xfrm>
          <a:off x="887413" y="1958975"/>
          <a:ext cx="3338512" cy="1112838"/>
        </p:xfrm>
        <a:graphic>
          <a:graphicData uri="http://schemas.openxmlformats.org/presentationml/2006/ole">
            <mc:AlternateContent xmlns:mc="http://schemas.openxmlformats.org/markup-compatibility/2006">
              <mc:Choice xmlns:v="urn:schemas-microsoft-com:vml" Requires="v">
                <p:oleObj spid="_x0000_s1033" name="Equation" r:id="rId5" imgW="1828800" imgH="609480" progId="Equation.3">
                  <p:embed/>
                </p:oleObj>
              </mc:Choice>
              <mc:Fallback>
                <p:oleObj name="Equation" r:id="rId5" imgW="1828800" imgH="6094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413" y="1958975"/>
                        <a:ext cx="3338512" cy="111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228600" y="1752600"/>
            <a:ext cx="8534400" cy="1447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pitchFamily="34" charset="0"/>
            </a:endParaRPr>
          </a:p>
        </p:txBody>
      </p:sp>
      <p:sp>
        <p:nvSpPr>
          <p:cNvPr id="2" name="Slide Number Placeholder 1">
            <a:extLst>
              <a:ext uri="{FF2B5EF4-FFF2-40B4-BE49-F238E27FC236}">
                <a16:creationId xmlns:a16="http://schemas.microsoft.com/office/drawing/2014/main" id="{7239B420-2EF3-457E-AF39-15338ABC515E}"/>
              </a:ext>
            </a:extLst>
          </p:cNvPr>
          <p:cNvSpPr>
            <a:spLocks noGrp="1"/>
          </p:cNvSpPr>
          <p:nvPr>
            <p:ph type="sldNum" sz="quarter" idx="12"/>
          </p:nvPr>
        </p:nvSpPr>
        <p:spPr/>
        <p:txBody>
          <a:bodyPr/>
          <a:lstStyle/>
          <a:p>
            <a:pPr>
              <a:defRPr/>
            </a:pPr>
            <a:fld id="{249775FF-C472-41D0-A2AC-6AB7804A8AD7}"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546100"/>
          </a:xfrm>
        </p:spPr>
        <p:txBody>
          <a:bodyPr>
            <a:normAutofit fontScale="90000"/>
          </a:bodyPr>
          <a:lstStyle/>
          <a:p>
            <a:pPr>
              <a:defRPr/>
            </a:pPr>
            <a:r>
              <a:rPr lang="en-US" b="1" dirty="0"/>
              <a:t>Kennedy Regime Theory</a:t>
            </a:r>
            <a:endParaRPr lang="en-GB" dirty="0"/>
          </a:p>
        </p:txBody>
      </p:sp>
      <p:sp>
        <p:nvSpPr>
          <p:cNvPr id="2052" name="Text Placeholder 2"/>
          <p:cNvSpPr>
            <a:spLocks noGrp="1"/>
          </p:cNvSpPr>
          <p:nvPr>
            <p:ph type="body" sz="half" idx="1"/>
          </p:nvPr>
        </p:nvSpPr>
        <p:spPr>
          <a:xfrm>
            <a:off x="457200" y="914400"/>
            <a:ext cx="8305800" cy="762000"/>
          </a:xfrm>
        </p:spPr>
        <p:txBody>
          <a:bodyPr/>
          <a:lstStyle/>
          <a:p>
            <a:r>
              <a:rPr lang="en-GB" sz="2000" b="1">
                <a:solidFill>
                  <a:srgbClr val="FF0000"/>
                </a:solidFill>
              </a:rPr>
              <a:t>Example:</a:t>
            </a:r>
            <a:r>
              <a:rPr lang="en-GB" sz="2000"/>
              <a:t> Design a channel as per Kennedys theory to carry a discharge of 60 cusecs with longitudinal slope 1ft/canal mile, n=0.0225 and m=1.</a:t>
            </a:r>
          </a:p>
        </p:txBody>
      </p:sp>
      <p:sp>
        <p:nvSpPr>
          <p:cNvPr id="2053" name="Text Placeholder 2"/>
          <p:cNvSpPr txBox="1">
            <a:spLocks/>
          </p:cNvSpPr>
          <p:nvPr/>
        </p:nvSpPr>
        <p:spPr bwMode="auto">
          <a:xfrm>
            <a:off x="457200" y="1828800"/>
            <a:ext cx="4114800" cy="47244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GB" sz="2000" b="1">
                <a:solidFill>
                  <a:schemeClr val="tx2"/>
                </a:solidFill>
                <a:latin typeface="Franklin Gothic Book" pitchFamily="34" charset="0"/>
              </a:rPr>
              <a:t>Solution</a:t>
            </a:r>
            <a:r>
              <a:rPr lang="en-US" sz="2000" b="1">
                <a:solidFill>
                  <a:schemeClr val="tx2"/>
                </a:solidFill>
                <a:latin typeface="Franklin Gothic Book" pitchFamily="34" charset="0"/>
              </a:rPr>
              <a:t>: </a:t>
            </a:r>
            <a:r>
              <a:rPr lang="en-US" sz="2000">
                <a:solidFill>
                  <a:schemeClr val="tx2"/>
                </a:solidFill>
                <a:latin typeface="Franklin Gothic Book" pitchFamily="34" charset="0"/>
              </a:rPr>
              <a:t>Assume depth, </a:t>
            </a: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D=2 ft</a:t>
            </a: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V=mx0.84xD</a:t>
            </a:r>
            <a:r>
              <a:rPr lang="en-US" sz="2000" baseline="30000">
                <a:solidFill>
                  <a:schemeClr val="tx2"/>
                </a:solidFill>
                <a:latin typeface="Franklin Gothic Book" pitchFamily="34" charset="0"/>
              </a:rPr>
              <a:t>0.64</a:t>
            </a: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=1x0.84x2</a:t>
            </a:r>
            <a:r>
              <a:rPr lang="en-US" sz="2000" baseline="30000">
                <a:solidFill>
                  <a:schemeClr val="tx2"/>
                </a:solidFill>
                <a:latin typeface="Franklin Gothic Book" pitchFamily="34" charset="0"/>
              </a:rPr>
              <a:t>0.64</a:t>
            </a: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=1.31 ft/sec</a:t>
            </a: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A=Q/V=60/1.31=45.8ft</a:t>
            </a:r>
            <a:r>
              <a:rPr lang="en-US" sz="2000" baseline="30000">
                <a:solidFill>
                  <a:schemeClr val="tx2"/>
                </a:solidFill>
                <a:latin typeface="Franklin Gothic Book" pitchFamily="34" charset="0"/>
              </a:rPr>
              <a:t>2</a:t>
            </a:r>
          </a:p>
          <a:p>
            <a:pPr marL="342900" indent="-342900">
              <a:spcBef>
                <a:spcPct val="20000"/>
              </a:spcBef>
              <a:buClr>
                <a:schemeClr val="accent1"/>
              </a:buClr>
              <a:buSzPct val="70000"/>
              <a:buFont typeface="Wingdings 2" pitchFamily="18" charset="2"/>
              <a:buChar char=""/>
            </a:pPr>
            <a:endParaRPr lang="en-US" sz="200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With side slopes </a:t>
            </a:r>
            <a:r>
              <a:rPr lang="en-US" sz="2000">
                <a:latin typeface="Arial" pitchFamily="34" charset="0"/>
              </a:rPr>
              <a:t>1V:0.5H</a:t>
            </a:r>
            <a:endParaRPr lang="en-US" sz="200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Char char=""/>
            </a:pPr>
            <a:endParaRPr lang="en-US" sz="200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A=</a:t>
            </a:r>
            <a:r>
              <a:rPr lang="en-US" sz="2000">
                <a:solidFill>
                  <a:srgbClr val="FF0000"/>
                </a:solidFill>
                <a:latin typeface="Franklin Gothic Book" pitchFamily="34" charset="0"/>
              </a:rPr>
              <a:t>(B+0.5D)D=45.8</a:t>
            </a: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(B+1)*2=45</a:t>
            </a: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B=21.9ft</a:t>
            </a: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R=A/P=1.74ft</a:t>
            </a:r>
          </a:p>
          <a:p>
            <a:pPr marL="342900" indent="-342900">
              <a:spcBef>
                <a:spcPct val="20000"/>
              </a:spcBef>
              <a:buClr>
                <a:schemeClr val="accent1"/>
              </a:buClr>
              <a:buSzPct val="70000"/>
              <a:buFont typeface="Wingdings 2" pitchFamily="18" charset="2"/>
              <a:buChar char=""/>
            </a:pPr>
            <a:endParaRPr lang="en-GB" sz="2000">
              <a:solidFill>
                <a:schemeClr val="tx2"/>
              </a:solidFill>
              <a:latin typeface="Franklin Gothic Book" pitchFamily="34" charset="0"/>
            </a:endParaRPr>
          </a:p>
        </p:txBody>
      </p:sp>
      <p:sp>
        <p:nvSpPr>
          <p:cNvPr id="2054" name="Text Placeholder 2"/>
          <p:cNvSpPr txBox="1">
            <a:spLocks/>
          </p:cNvSpPr>
          <p:nvPr/>
        </p:nvSpPr>
        <p:spPr bwMode="auto">
          <a:xfrm>
            <a:off x="5029200" y="3429000"/>
            <a:ext cx="4114800" cy="3200400"/>
          </a:xfrm>
          <a:prstGeom prst="rect">
            <a:avLst/>
          </a:prstGeom>
          <a:noFill/>
          <a:ln w="9525">
            <a:noFill/>
            <a:miter lim="800000"/>
            <a:headEnd/>
            <a:tailEnd/>
          </a:ln>
        </p:spPr>
        <p:txBody>
          <a:bodyPr/>
          <a:lstStyle/>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C=69.5</a:t>
            </a:r>
          </a:p>
          <a:p>
            <a:pPr marL="342900" indent="-342900">
              <a:spcBef>
                <a:spcPct val="20000"/>
              </a:spcBef>
              <a:buClr>
                <a:schemeClr val="accent1"/>
              </a:buClr>
              <a:buSzPct val="70000"/>
              <a:buFont typeface="Wingdings 2" pitchFamily="18" charset="2"/>
              <a:buChar char=""/>
            </a:pPr>
            <a:endParaRPr lang="en-US" sz="200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According to Chezy’s equation</a:t>
            </a:r>
          </a:p>
          <a:p>
            <a:pPr marL="342900" indent="-342900">
              <a:spcBef>
                <a:spcPct val="20000"/>
              </a:spcBef>
              <a:buClr>
                <a:schemeClr val="accent1"/>
              </a:buClr>
              <a:buSzPct val="70000"/>
              <a:buFont typeface="Wingdings 2" pitchFamily="18" charset="2"/>
              <a:buChar char=""/>
            </a:pPr>
            <a:endParaRPr lang="en-US" sz="200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Char char=""/>
            </a:pPr>
            <a:r>
              <a:rPr lang="en-US" sz="2000">
                <a:solidFill>
                  <a:schemeClr val="tx2"/>
                </a:solidFill>
              </a:rPr>
              <a:t>V</a:t>
            </a:r>
            <a:r>
              <a:rPr lang="en-US" sz="2000" baseline="-25000">
                <a:solidFill>
                  <a:schemeClr val="tx2"/>
                </a:solidFill>
              </a:rPr>
              <a:t>actual</a:t>
            </a:r>
            <a:r>
              <a:rPr lang="en-US" sz="2000">
                <a:solidFill>
                  <a:schemeClr val="tx2"/>
                </a:solidFill>
              </a:rPr>
              <a:t>=C(RS)</a:t>
            </a:r>
            <a:r>
              <a:rPr lang="en-US" sz="2000" baseline="30000">
                <a:solidFill>
                  <a:schemeClr val="tx2"/>
                </a:solidFill>
              </a:rPr>
              <a:t>1/2</a:t>
            </a:r>
            <a:endParaRPr lang="en-US" sz="2000">
              <a:solidFill>
                <a:schemeClr val="tx2"/>
              </a:solidFill>
              <a:latin typeface="Franklin Gothic Book" pitchFamily="34" charset="0"/>
            </a:endParaRPr>
          </a:p>
          <a:p>
            <a:pPr marL="342900" indent="-342900">
              <a:spcBef>
                <a:spcPct val="20000"/>
              </a:spcBef>
              <a:buClr>
                <a:schemeClr val="accent1"/>
              </a:buClr>
              <a:buSzPct val="70000"/>
              <a:buFont typeface="Wingdings 2" pitchFamily="18" charset="2"/>
              <a:buChar char=""/>
            </a:pPr>
            <a:r>
              <a:rPr lang="en-US" sz="2000">
                <a:solidFill>
                  <a:schemeClr val="tx2"/>
                </a:solidFill>
                <a:latin typeface="Franklin Gothic Book" pitchFamily="34" charset="0"/>
              </a:rPr>
              <a:t>V</a:t>
            </a:r>
            <a:r>
              <a:rPr lang="en-US" sz="2000" baseline="-25000">
                <a:solidFill>
                  <a:schemeClr val="tx2"/>
                </a:solidFill>
                <a:latin typeface="Franklin Gothic Book" pitchFamily="34" charset="0"/>
              </a:rPr>
              <a:t>actual</a:t>
            </a:r>
            <a:r>
              <a:rPr lang="en-US" sz="2000">
                <a:solidFill>
                  <a:schemeClr val="tx2"/>
                </a:solidFill>
                <a:latin typeface="Franklin Gothic Book" pitchFamily="34" charset="0"/>
              </a:rPr>
              <a:t>=69.5(1.74x1/5000)</a:t>
            </a:r>
            <a:r>
              <a:rPr lang="en-US" sz="2000" baseline="30000">
                <a:solidFill>
                  <a:schemeClr val="tx2"/>
                </a:solidFill>
                <a:latin typeface="Franklin Gothic Book" pitchFamily="34" charset="0"/>
              </a:rPr>
              <a:t>1/2</a:t>
            </a:r>
          </a:p>
          <a:p>
            <a:pPr marL="342900" indent="-342900">
              <a:spcBef>
                <a:spcPct val="20000"/>
              </a:spcBef>
              <a:buClr>
                <a:schemeClr val="accent1"/>
              </a:buClr>
              <a:buSzPct val="70000"/>
              <a:buFont typeface="Wingdings 2" pitchFamily="18" charset="2"/>
              <a:buChar char=""/>
            </a:pPr>
            <a:r>
              <a:rPr lang="en-US" sz="2000">
                <a:solidFill>
                  <a:schemeClr val="tx2"/>
                </a:solidFill>
              </a:rPr>
              <a:t>V</a:t>
            </a:r>
            <a:r>
              <a:rPr lang="en-US" sz="2000" baseline="-25000">
                <a:solidFill>
                  <a:schemeClr val="tx2"/>
                </a:solidFill>
              </a:rPr>
              <a:t>actual</a:t>
            </a:r>
            <a:r>
              <a:rPr lang="en-US" sz="2000">
                <a:solidFill>
                  <a:schemeClr val="tx2"/>
                </a:solidFill>
              </a:rPr>
              <a:t>=</a:t>
            </a:r>
            <a:r>
              <a:rPr lang="en-US" sz="2000">
                <a:solidFill>
                  <a:schemeClr val="tx2"/>
                </a:solidFill>
                <a:latin typeface="Franklin Gothic Book" pitchFamily="34" charset="0"/>
              </a:rPr>
              <a:t>1.30ft/sec</a:t>
            </a:r>
          </a:p>
          <a:p>
            <a:pPr marL="342900" indent="-342900">
              <a:spcBef>
                <a:spcPct val="20000"/>
              </a:spcBef>
              <a:buClr>
                <a:schemeClr val="accent1"/>
              </a:buClr>
              <a:buSzPct val="70000"/>
              <a:buFont typeface="Wingdings 2" pitchFamily="18" charset="2"/>
              <a:buChar char=""/>
            </a:pPr>
            <a:endParaRPr lang="en-GB" sz="2000">
              <a:solidFill>
                <a:schemeClr val="tx2"/>
              </a:solidFill>
              <a:latin typeface="Franklin Gothic Book" pitchFamily="34" charset="0"/>
            </a:endParaRPr>
          </a:p>
        </p:txBody>
      </p:sp>
      <p:graphicFrame>
        <p:nvGraphicFramePr>
          <p:cNvPr id="2050" name="Object 2"/>
          <p:cNvGraphicFramePr>
            <a:graphicFrameLocks noChangeAspect="1"/>
          </p:cNvGraphicFramePr>
          <p:nvPr/>
        </p:nvGraphicFramePr>
        <p:xfrm>
          <a:off x="5105400" y="2111375"/>
          <a:ext cx="3552825" cy="1035050"/>
        </p:xfrm>
        <a:graphic>
          <a:graphicData uri="http://schemas.openxmlformats.org/presentationml/2006/ole">
            <mc:AlternateContent xmlns:mc="http://schemas.openxmlformats.org/markup-compatibility/2006">
              <mc:Choice xmlns:v="urn:schemas-microsoft-com:vml" Requires="v">
                <p:oleObj spid="_x0000_s2053" name="Equation" r:id="rId3" imgW="2095200" imgH="609480" progId="Equation.3">
                  <p:embed/>
                </p:oleObj>
              </mc:Choice>
              <mc:Fallback>
                <p:oleObj name="Equation" r:id="rId3" imgW="2095200" imgH="609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111375"/>
                        <a:ext cx="3552825" cy="103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876800" y="1905000"/>
            <a:ext cx="39624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pitchFamily="34" charset="0"/>
            </a:endParaRPr>
          </a:p>
        </p:txBody>
      </p:sp>
      <p:sp>
        <p:nvSpPr>
          <p:cNvPr id="3" name="Slide Number Placeholder 2">
            <a:extLst>
              <a:ext uri="{FF2B5EF4-FFF2-40B4-BE49-F238E27FC236}">
                <a16:creationId xmlns:a16="http://schemas.microsoft.com/office/drawing/2014/main" id="{631B1024-9352-47DC-B9D5-9FE7FB894B44}"/>
              </a:ext>
            </a:extLst>
          </p:cNvPr>
          <p:cNvSpPr>
            <a:spLocks noGrp="1"/>
          </p:cNvSpPr>
          <p:nvPr>
            <p:ph type="sldNum" sz="quarter" idx="12"/>
          </p:nvPr>
        </p:nvSpPr>
        <p:spPr/>
        <p:txBody>
          <a:bodyPr/>
          <a:lstStyle/>
          <a:p>
            <a:pPr>
              <a:defRPr/>
            </a:pPr>
            <a:fld id="{249775FF-C472-41D0-A2AC-6AB7804A8AD7}"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a:xfrm>
            <a:off x="457200" y="76200"/>
            <a:ext cx="8229600" cy="622300"/>
          </a:xfrm>
        </p:spPr>
        <p:txBody>
          <a:bodyPr>
            <a:normAutofit fontScale="90000"/>
          </a:bodyPr>
          <a:lstStyle/>
          <a:p>
            <a:pPr>
              <a:defRPr/>
            </a:pPr>
            <a:r>
              <a:rPr lang="en-US" b="1" dirty="0"/>
              <a:t>Kennedy Regime Theory</a:t>
            </a:r>
          </a:p>
        </p:txBody>
      </p:sp>
      <p:sp>
        <p:nvSpPr>
          <p:cNvPr id="53251" name="Rectangle 3"/>
          <p:cNvSpPr>
            <a:spLocks noGrp="1" noChangeArrowheads="1"/>
          </p:cNvSpPr>
          <p:nvPr>
            <p:ph type="body" sz="half" idx="1"/>
          </p:nvPr>
        </p:nvSpPr>
        <p:spPr>
          <a:xfrm>
            <a:off x="457200" y="762000"/>
            <a:ext cx="8001000" cy="5257800"/>
          </a:xfrm>
        </p:spPr>
        <p:txBody>
          <a:bodyPr/>
          <a:lstStyle/>
          <a:p>
            <a:pPr>
              <a:buFontTx/>
              <a:buNone/>
            </a:pPr>
            <a:r>
              <a:rPr lang="en-US" sz="2000" b="1">
                <a:solidFill>
                  <a:srgbClr val="FF0000"/>
                </a:solidFill>
              </a:rPr>
              <a:t>Example problem:</a:t>
            </a:r>
          </a:p>
          <a:p>
            <a:pPr>
              <a:buFontTx/>
              <a:buNone/>
            </a:pPr>
            <a:endParaRPr lang="en-US" sz="2000" b="1"/>
          </a:p>
          <a:p>
            <a:r>
              <a:rPr lang="en-US" sz="2000" b="1"/>
              <a:t>Design the canal using Kennedy’s method for the following data:</a:t>
            </a:r>
          </a:p>
          <a:p>
            <a:pPr lvl="1"/>
            <a:r>
              <a:rPr lang="en-US" sz="2000" b="1"/>
              <a:t>Q = 80 m3/sec</a:t>
            </a:r>
          </a:p>
          <a:p>
            <a:pPr lvl="1"/>
            <a:r>
              <a:rPr lang="en-US" sz="2000" b="1"/>
              <a:t>S = 1:5500</a:t>
            </a:r>
          </a:p>
          <a:p>
            <a:r>
              <a:rPr lang="en-US" sz="2200" b="1">
                <a:hlinkClick r:id="rId2" action="ppaction://hlinkfile"/>
              </a:rPr>
              <a:t>Solution:</a:t>
            </a:r>
            <a:endParaRPr lang="en-US" sz="2200" b="1"/>
          </a:p>
          <a:p>
            <a:pPr>
              <a:buFontTx/>
              <a:buNone/>
            </a:pPr>
            <a:endParaRPr lang="en-US" sz="2000"/>
          </a:p>
        </p:txBody>
      </p:sp>
      <p:sp>
        <p:nvSpPr>
          <p:cNvPr id="2" name="Slide Number Placeholder 1">
            <a:extLst>
              <a:ext uri="{FF2B5EF4-FFF2-40B4-BE49-F238E27FC236}">
                <a16:creationId xmlns:a16="http://schemas.microsoft.com/office/drawing/2014/main" id="{B99FE163-DE32-4497-91A5-3746E1A8AD9F}"/>
              </a:ext>
            </a:extLst>
          </p:cNvPr>
          <p:cNvSpPr>
            <a:spLocks noGrp="1"/>
          </p:cNvSpPr>
          <p:nvPr>
            <p:ph type="sldNum" sz="quarter" idx="12"/>
          </p:nvPr>
        </p:nvSpPr>
        <p:spPr/>
        <p:txBody>
          <a:bodyPr/>
          <a:lstStyle/>
          <a:p>
            <a:pPr>
              <a:defRPr/>
            </a:pPr>
            <a:fld id="{249775FF-C472-41D0-A2AC-6AB7804A8AD7}"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60" name="Rectangle 248"/>
          <p:cNvSpPr>
            <a:spLocks noGrp="1" noChangeArrowheads="1"/>
          </p:cNvSpPr>
          <p:nvPr>
            <p:ph type="title"/>
          </p:nvPr>
        </p:nvSpPr>
        <p:spPr>
          <a:xfrm>
            <a:off x="457200" y="152400"/>
            <a:ext cx="8229600" cy="622300"/>
          </a:xfrm>
        </p:spPr>
        <p:txBody>
          <a:bodyPr>
            <a:normAutofit fontScale="90000"/>
          </a:bodyPr>
          <a:lstStyle/>
          <a:p>
            <a:pPr>
              <a:defRPr/>
            </a:pPr>
            <a:r>
              <a:rPr lang="en-US" b="1" dirty="0"/>
              <a:t>Example Problem</a:t>
            </a:r>
          </a:p>
        </p:txBody>
      </p:sp>
      <p:graphicFrame>
        <p:nvGraphicFramePr>
          <p:cNvPr id="90399" name="Group 287"/>
          <p:cNvGraphicFramePr>
            <a:graphicFrameLocks noGrp="1"/>
          </p:cNvGraphicFramePr>
          <p:nvPr>
            <p:ph type="tbl" idx="1"/>
          </p:nvPr>
        </p:nvGraphicFramePr>
        <p:xfrm>
          <a:off x="457200" y="1173163"/>
          <a:ext cx="8229600" cy="5075238"/>
        </p:xfrm>
        <a:graphic>
          <a:graphicData uri="http://schemas.openxmlformats.org/drawingml/2006/table">
            <a:tbl>
              <a:tblPr/>
              <a:tblGrid>
                <a:gridCol w="8229600">
                  <a:extLst>
                    <a:ext uri="{9D8B030D-6E8A-4147-A177-3AD203B41FA5}">
                      <a16:colId xmlns:a16="http://schemas.microsoft.com/office/drawing/2014/main" val="20000"/>
                    </a:ext>
                  </a:extLst>
                </a:gridCol>
              </a:tblGrid>
              <a:tr h="50752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Q</a:t>
                      </a:r>
                      <a:r>
                        <a:rPr kumimoji="0" lang="en-US" sz="2400" b="0" i="0" u="none" strike="noStrike" cap="none" normalizeH="0" baseline="0">
                          <a:ln>
                            <a:noFill/>
                          </a:ln>
                          <a:solidFill>
                            <a:schemeClr val="tx1"/>
                          </a:solidFill>
                          <a:effectLst/>
                          <a:latin typeface="Arial" pitchFamily="34" charset="0"/>
                          <a:cs typeface="Arial" pitchFamily="34" charset="0"/>
                        </a:rPr>
                        <a:t> = 80 </a:t>
                      </a:r>
                      <a:r>
                        <a:rPr kumimoji="0" lang="en-US" sz="2400" b="1" i="0" u="none" strike="noStrike" cap="none" normalizeH="0" baseline="0">
                          <a:ln>
                            <a:noFill/>
                          </a:ln>
                          <a:solidFill>
                            <a:schemeClr val="tx1"/>
                          </a:solidFill>
                          <a:effectLst/>
                          <a:latin typeface="Arial" pitchFamily="34" charset="0"/>
                          <a:cs typeface="Arial" pitchFamily="34" charset="0"/>
                        </a:rPr>
                        <a:t>m</a:t>
                      </a:r>
                      <a:r>
                        <a:rPr kumimoji="0" lang="en-US" sz="2400" b="1" i="0" u="none" strike="noStrike" cap="none" normalizeH="0" baseline="30000">
                          <a:ln>
                            <a:noFill/>
                          </a:ln>
                          <a:solidFill>
                            <a:schemeClr val="tx1"/>
                          </a:solidFill>
                          <a:effectLst/>
                          <a:latin typeface="Arial" pitchFamily="34" charset="0"/>
                          <a:cs typeface="Arial" pitchFamily="34" charset="0"/>
                        </a:rPr>
                        <a:t>3</a:t>
                      </a:r>
                      <a:r>
                        <a:rPr kumimoji="0" lang="en-US" sz="2400" b="1" i="0" u="none" strike="noStrike" cap="none" normalizeH="0" baseline="0">
                          <a:ln>
                            <a:noFill/>
                          </a:ln>
                          <a:solidFill>
                            <a:schemeClr val="tx1"/>
                          </a:solidFill>
                          <a:effectLst/>
                          <a:latin typeface="Arial" pitchFamily="34" charset="0"/>
                          <a:cs typeface="Arial" pitchFamily="34" charset="0"/>
                        </a:rPr>
                        <a:t>/sec</a:t>
                      </a:r>
                      <a:endParaRPr kumimoji="0" lang="en-US" sz="2400" b="0" i="0" u="none" strike="noStrike" cap="none" normalizeH="0" baseline="0">
                        <a:ln>
                          <a:noFill/>
                        </a:ln>
                        <a:solidFill>
                          <a:schemeClr val="tx1"/>
                        </a:solidFill>
                        <a:effectLst/>
                        <a:latin typeface="Arial" pitchFamily="34" charset="0"/>
                        <a:cs typeface="Arial" pitchFamily="34"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S</a:t>
                      </a:r>
                      <a:r>
                        <a:rPr kumimoji="0" lang="en-US" sz="2400" b="0" i="0" u="none" strike="noStrike" cap="none" normalizeH="0" baseline="0">
                          <a:ln>
                            <a:noFill/>
                          </a:ln>
                          <a:solidFill>
                            <a:schemeClr val="tx1"/>
                          </a:solidFill>
                          <a:effectLst/>
                          <a:latin typeface="Arial" pitchFamily="34" charset="0"/>
                          <a:cs typeface="Arial" pitchFamily="34" charset="0"/>
                        </a:rPr>
                        <a:t> = 1:5500 = 0.00018 m/m</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34" charset="0"/>
                          <a:cs typeface="Arial" pitchFamily="34" charset="0"/>
                        </a:rPr>
                        <a:t>m = 1</a:t>
                      </a: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cs typeface="Arial" pitchFamily="34"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Assume D</a:t>
                      </a:r>
                      <a:r>
                        <a:rPr kumimoji="0" lang="en-US" sz="2400" b="0" i="0" u="none" strike="noStrike" cap="none" normalizeH="0" baseline="0">
                          <a:ln>
                            <a:noFill/>
                          </a:ln>
                          <a:solidFill>
                            <a:schemeClr val="tx1"/>
                          </a:solidFill>
                          <a:effectLst/>
                          <a:latin typeface="Arial" pitchFamily="34" charset="0"/>
                          <a:cs typeface="Arial" pitchFamily="34" charset="0"/>
                        </a:rPr>
                        <a:t> = 2.5 </a:t>
                      </a:r>
                      <a:r>
                        <a:rPr kumimoji="0" lang="en-US" sz="2400" b="1" i="0" u="none" strike="noStrike" cap="none" normalizeH="0" baseline="0">
                          <a:ln>
                            <a:noFill/>
                          </a:ln>
                          <a:solidFill>
                            <a:schemeClr val="tx1"/>
                          </a:solidFill>
                          <a:effectLst/>
                          <a:latin typeface="Arial" pitchFamily="34" charset="0"/>
                          <a:cs typeface="Arial" pitchFamily="34" charset="0"/>
                        </a:rPr>
                        <a:t>m</a:t>
                      </a: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cs typeface="Arial" pitchFamily="34"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hlink"/>
                          </a:solidFill>
                          <a:effectLst/>
                          <a:latin typeface="Arial" pitchFamily="34" charset="0"/>
                          <a:cs typeface="Arial" pitchFamily="34" charset="0"/>
                        </a:rPr>
                        <a:t>V</a:t>
                      </a:r>
                      <a:r>
                        <a:rPr kumimoji="0" lang="en-US" sz="2400" b="0" i="0" u="none" strike="noStrike" cap="none" normalizeH="0" baseline="0">
                          <a:ln>
                            <a:noFill/>
                          </a:ln>
                          <a:solidFill>
                            <a:schemeClr val="hlink"/>
                          </a:solidFill>
                          <a:effectLst/>
                          <a:latin typeface="Arial" pitchFamily="34" charset="0"/>
                          <a:cs typeface="Arial" pitchFamily="34" charset="0"/>
                        </a:rPr>
                        <a:t> = 0.55 D</a:t>
                      </a:r>
                      <a:r>
                        <a:rPr kumimoji="0" lang="en-US" sz="2400" b="1" i="0" u="none" strike="noStrike" cap="none" normalizeH="0" baseline="30000">
                          <a:ln>
                            <a:noFill/>
                          </a:ln>
                          <a:solidFill>
                            <a:schemeClr val="hlink"/>
                          </a:solidFill>
                          <a:effectLst/>
                          <a:latin typeface="Arial" pitchFamily="34" charset="0"/>
                          <a:cs typeface="Arial" pitchFamily="34" charset="0"/>
                        </a:rPr>
                        <a:t>0.64</a:t>
                      </a:r>
                      <a:r>
                        <a:rPr kumimoji="0" lang="en-US" sz="2400" b="1" i="0" u="none" strike="noStrike" cap="none" normalizeH="0" baseline="0">
                          <a:ln>
                            <a:noFill/>
                          </a:ln>
                          <a:solidFill>
                            <a:schemeClr val="hlink"/>
                          </a:solidFill>
                          <a:effectLst/>
                          <a:latin typeface="Arial" pitchFamily="34" charset="0"/>
                          <a:cs typeface="Arial" pitchFamily="34" charset="0"/>
                        </a:rPr>
                        <a:t> = </a:t>
                      </a:r>
                      <a:r>
                        <a:rPr kumimoji="0" lang="en-US" sz="2400" b="0" i="0" u="none" strike="noStrike" cap="none" normalizeH="0" baseline="0">
                          <a:ln>
                            <a:noFill/>
                          </a:ln>
                          <a:solidFill>
                            <a:schemeClr val="hlink"/>
                          </a:solidFill>
                          <a:effectLst/>
                          <a:latin typeface="Arial" pitchFamily="34" charset="0"/>
                          <a:cs typeface="Arial" pitchFamily="34" charset="0"/>
                        </a:rPr>
                        <a:t>0.989 m/sec</a:t>
                      </a: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hlink"/>
                        </a:solidFill>
                        <a:effectLst/>
                        <a:latin typeface="Arial" pitchFamily="34" charset="0"/>
                        <a:cs typeface="Arial" pitchFamily="34"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A</a:t>
                      </a:r>
                      <a:r>
                        <a:rPr kumimoji="0" lang="en-US" sz="2400" b="0" i="0" u="none" strike="noStrike" cap="none" normalizeH="0" baseline="0">
                          <a:ln>
                            <a:noFill/>
                          </a:ln>
                          <a:solidFill>
                            <a:schemeClr val="tx1"/>
                          </a:solidFill>
                          <a:effectLst/>
                          <a:latin typeface="Arial" pitchFamily="34" charset="0"/>
                          <a:cs typeface="Arial" pitchFamily="34" charset="0"/>
                        </a:rPr>
                        <a:t> = 80.918 </a:t>
                      </a:r>
                      <a:r>
                        <a:rPr kumimoji="0" lang="en-US" sz="2400" b="1" i="0" u="none" strike="noStrike" cap="none" normalizeH="0" baseline="0">
                          <a:ln>
                            <a:noFill/>
                          </a:ln>
                          <a:solidFill>
                            <a:schemeClr val="tx1"/>
                          </a:solidFill>
                          <a:effectLst/>
                          <a:latin typeface="Arial" pitchFamily="34" charset="0"/>
                          <a:cs typeface="Arial" pitchFamily="34" charset="0"/>
                        </a:rPr>
                        <a:t>m</a:t>
                      </a:r>
                      <a:r>
                        <a:rPr kumimoji="0" lang="en-US" sz="2400" b="1" i="0" u="none" strike="noStrike" cap="none" normalizeH="0" baseline="30000">
                          <a:ln>
                            <a:noFill/>
                          </a:ln>
                          <a:solidFill>
                            <a:schemeClr val="tx1"/>
                          </a:solidFill>
                          <a:effectLst/>
                          <a:latin typeface="Arial" pitchFamily="34" charset="0"/>
                          <a:cs typeface="Arial" pitchFamily="34" charset="0"/>
                        </a:rPr>
                        <a:t>2</a:t>
                      </a: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cs typeface="Arial" pitchFamily="34"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Side Slope</a:t>
                      </a:r>
                      <a:r>
                        <a:rPr kumimoji="0" lang="en-US" sz="2400" b="0" i="0" u="none" strike="noStrike" cap="none" normalizeH="0" baseline="0">
                          <a:ln>
                            <a:noFill/>
                          </a:ln>
                          <a:solidFill>
                            <a:schemeClr val="tx1"/>
                          </a:solidFill>
                          <a:effectLst/>
                          <a:latin typeface="Arial" pitchFamily="34" charset="0"/>
                          <a:cs typeface="Arial" pitchFamily="34" charset="0"/>
                        </a:rPr>
                        <a:t> = 1V:1.5H</a:t>
                      </a:r>
                    </a:p>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cs typeface="Arial" pitchFamily="34" charset="0"/>
                      </a:endParaRP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Arial" pitchFamily="34" charset="0"/>
                          <a:cs typeface="Arial" pitchFamily="34" charset="0"/>
                        </a:rPr>
                        <a:t>n = </a:t>
                      </a:r>
                      <a:r>
                        <a:rPr kumimoji="0" lang="en-US" sz="2400" b="0" i="0" u="none" strike="noStrike" cap="none" normalizeH="0" baseline="0">
                          <a:ln>
                            <a:noFill/>
                          </a:ln>
                          <a:solidFill>
                            <a:schemeClr val="tx1"/>
                          </a:solidFill>
                          <a:effectLst/>
                          <a:latin typeface="Arial" pitchFamily="34" charset="0"/>
                          <a:cs typeface="Arial" pitchFamily="34" charset="0"/>
                        </a:rPr>
                        <a:t>0.0225</a:t>
                      </a:r>
                    </a:p>
                  </a:txBody>
                  <a:tcPr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54277" name="Group 316"/>
          <p:cNvGrpSpPr>
            <a:grpSpLocks/>
          </p:cNvGrpSpPr>
          <p:nvPr/>
        </p:nvGrpSpPr>
        <p:grpSpPr bwMode="auto">
          <a:xfrm>
            <a:off x="4724400" y="2286000"/>
            <a:ext cx="4191000" cy="3276600"/>
            <a:chOff x="2976" y="1440"/>
            <a:chExt cx="2640" cy="2064"/>
          </a:xfrm>
        </p:grpSpPr>
        <p:grpSp>
          <p:nvGrpSpPr>
            <p:cNvPr id="54278" name="Group 289"/>
            <p:cNvGrpSpPr>
              <a:grpSpLocks/>
            </p:cNvGrpSpPr>
            <p:nvPr/>
          </p:nvGrpSpPr>
          <p:grpSpPr bwMode="auto">
            <a:xfrm>
              <a:off x="3965" y="2042"/>
              <a:ext cx="1258" cy="668"/>
              <a:chOff x="878" y="214"/>
              <a:chExt cx="192" cy="102"/>
            </a:xfrm>
          </p:grpSpPr>
          <p:sp>
            <p:nvSpPr>
              <p:cNvPr id="54298" name="Line 290"/>
              <p:cNvSpPr>
                <a:spLocks noChangeShapeType="1"/>
              </p:cNvSpPr>
              <p:nvPr/>
            </p:nvSpPr>
            <p:spPr bwMode="auto">
              <a:xfrm>
                <a:off x="1070" y="214"/>
                <a:ext cx="0" cy="48"/>
              </a:xfrm>
              <a:prstGeom prst="line">
                <a:avLst/>
              </a:prstGeom>
              <a:noFill/>
              <a:ln w="9525">
                <a:solidFill>
                  <a:schemeClr val="tx1"/>
                </a:solidFill>
                <a:round/>
                <a:headEnd/>
                <a:tailEnd/>
              </a:ln>
            </p:spPr>
            <p:txBody>
              <a:bodyPr/>
              <a:lstStyle/>
              <a:p>
                <a:endParaRPr lang="en-US"/>
              </a:p>
            </p:txBody>
          </p:sp>
          <p:sp>
            <p:nvSpPr>
              <p:cNvPr id="54299" name="Line 291"/>
              <p:cNvSpPr>
                <a:spLocks noChangeShapeType="1"/>
              </p:cNvSpPr>
              <p:nvPr/>
            </p:nvSpPr>
            <p:spPr bwMode="auto">
              <a:xfrm flipH="1">
                <a:off x="1046" y="262"/>
                <a:ext cx="24" cy="0"/>
              </a:xfrm>
              <a:prstGeom prst="line">
                <a:avLst/>
              </a:prstGeom>
              <a:noFill/>
              <a:ln w="9525">
                <a:solidFill>
                  <a:schemeClr val="tx1"/>
                </a:solidFill>
                <a:round/>
                <a:headEnd/>
                <a:tailEnd/>
              </a:ln>
            </p:spPr>
            <p:txBody>
              <a:bodyPr/>
              <a:lstStyle/>
              <a:p>
                <a:endParaRPr lang="en-US"/>
              </a:p>
            </p:txBody>
          </p:sp>
          <p:sp>
            <p:nvSpPr>
              <p:cNvPr id="54300" name="Line 292"/>
              <p:cNvSpPr>
                <a:spLocks noChangeShapeType="1"/>
              </p:cNvSpPr>
              <p:nvPr/>
            </p:nvSpPr>
            <p:spPr bwMode="auto">
              <a:xfrm>
                <a:off x="878" y="316"/>
                <a:ext cx="132" cy="0"/>
              </a:xfrm>
              <a:prstGeom prst="line">
                <a:avLst/>
              </a:prstGeom>
              <a:noFill/>
              <a:ln w="9525">
                <a:solidFill>
                  <a:schemeClr val="tx1"/>
                </a:solidFill>
                <a:round/>
                <a:headEnd/>
                <a:tailEnd/>
              </a:ln>
            </p:spPr>
            <p:txBody>
              <a:bodyPr/>
              <a:lstStyle/>
              <a:p>
                <a:endParaRPr lang="en-US"/>
              </a:p>
            </p:txBody>
          </p:sp>
        </p:grpSp>
        <p:grpSp>
          <p:nvGrpSpPr>
            <p:cNvPr id="54279" name="Group 315"/>
            <p:cNvGrpSpPr>
              <a:grpSpLocks/>
            </p:cNvGrpSpPr>
            <p:nvPr/>
          </p:nvGrpSpPr>
          <p:grpSpPr bwMode="auto">
            <a:xfrm>
              <a:off x="2976" y="1440"/>
              <a:ext cx="2640" cy="2064"/>
              <a:chOff x="2976" y="1440"/>
              <a:chExt cx="2640" cy="2064"/>
            </a:xfrm>
          </p:grpSpPr>
          <p:grpSp>
            <p:nvGrpSpPr>
              <p:cNvPr id="54280" name="Group 314"/>
              <p:cNvGrpSpPr>
                <a:grpSpLocks/>
              </p:cNvGrpSpPr>
              <p:nvPr/>
            </p:nvGrpSpPr>
            <p:grpSpPr bwMode="auto">
              <a:xfrm>
                <a:off x="3100" y="1440"/>
                <a:ext cx="2516" cy="1872"/>
                <a:chOff x="3100" y="1440"/>
                <a:chExt cx="2516" cy="1872"/>
              </a:xfrm>
            </p:grpSpPr>
            <p:grpSp>
              <p:nvGrpSpPr>
                <p:cNvPr id="54285" name="Group 313"/>
                <p:cNvGrpSpPr>
                  <a:grpSpLocks/>
                </p:cNvGrpSpPr>
                <p:nvPr/>
              </p:nvGrpSpPr>
              <p:grpSpPr bwMode="auto">
                <a:xfrm>
                  <a:off x="3100" y="1440"/>
                  <a:ext cx="2516" cy="1649"/>
                  <a:chOff x="3100" y="1440"/>
                  <a:chExt cx="2516" cy="1649"/>
                </a:xfrm>
              </p:grpSpPr>
              <p:sp>
                <p:nvSpPr>
                  <p:cNvPr id="54287" name="Line 296"/>
                  <p:cNvSpPr>
                    <a:spLocks noChangeShapeType="1"/>
                  </p:cNvSpPr>
                  <p:nvPr/>
                </p:nvSpPr>
                <p:spPr bwMode="auto">
                  <a:xfrm>
                    <a:off x="3100" y="1564"/>
                    <a:ext cx="865" cy="1145"/>
                  </a:xfrm>
                  <a:prstGeom prst="line">
                    <a:avLst/>
                  </a:prstGeom>
                  <a:noFill/>
                  <a:ln w="9525">
                    <a:solidFill>
                      <a:schemeClr val="tx1"/>
                    </a:solidFill>
                    <a:round/>
                    <a:headEnd/>
                    <a:tailEnd/>
                  </a:ln>
                </p:spPr>
                <p:txBody>
                  <a:bodyPr/>
                  <a:lstStyle/>
                  <a:p>
                    <a:endParaRPr lang="en-US"/>
                  </a:p>
                </p:txBody>
              </p:sp>
              <p:sp>
                <p:nvSpPr>
                  <p:cNvPr id="54288" name="Line 297"/>
                  <p:cNvSpPr>
                    <a:spLocks noChangeShapeType="1"/>
                  </p:cNvSpPr>
                  <p:nvPr/>
                </p:nvSpPr>
                <p:spPr bwMode="auto">
                  <a:xfrm flipV="1">
                    <a:off x="4830" y="1440"/>
                    <a:ext cx="786" cy="1269"/>
                  </a:xfrm>
                  <a:prstGeom prst="line">
                    <a:avLst/>
                  </a:prstGeom>
                  <a:noFill/>
                  <a:ln w="9525">
                    <a:solidFill>
                      <a:schemeClr val="tx1"/>
                    </a:solidFill>
                    <a:round/>
                    <a:headEnd/>
                    <a:tailEnd/>
                  </a:ln>
                </p:spPr>
                <p:txBody>
                  <a:bodyPr/>
                  <a:lstStyle/>
                  <a:p>
                    <a:endParaRPr lang="en-US"/>
                  </a:p>
                </p:txBody>
              </p:sp>
              <p:sp>
                <p:nvSpPr>
                  <p:cNvPr id="54289" name="Freeform 298"/>
                  <p:cNvSpPr>
                    <a:spLocks/>
                  </p:cNvSpPr>
                  <p:nvPr/>
                </p:nvSpPr>
                <p:spPr bwMode="auto">
                  <a:xfrm>
                    <a:off x="3297" y="1820"/>
                    <a:ext cx="2083" cy="0"/>
                  </a:xfrm>
                  <a:custGeom>
                    <a:avLst/>
                    <a:gdLst>
                      <a:gd name="T0" fmla="*/ 0 w 4770"/>
                      <a:gd name="T1" fmla="*/ 0 h 1"/>
                      <a:gd name="T2" fmla="*/ 0 w 4770"/>
                      <a:gd name="T3" fmla="*/ 0 h 1"/>
                      <a:gd name="T4" fmla="*/ 0 60000 65536"/>
                      <a:gd name="T5" fmla="*/ 0 60000 65536"/>
                      <a:gd name="T6" fmla="*/ 0 w 4770"/>
                      <a:gd name="T7" fmla="*/ 0 h 1"/>
                      <a:gd name="T8" fmla="*/ 4770 w 4770"/>
                      <a:gd name="T9" fmla="*/ 0 h 1"/>
                    </a:gdLst>
                    <a:ahLst/>
                    <a:cxnLst>
                      <a:cxn ang="T4">
                        <a:pos x="T0" y="T1"/>
                      </a:cxn>
                      <a:cxn ang="T5">
                        <a:pos x="T2" y="T3"/>
                      </a:cxn>
                    </a:cxnLst>
                    <a:rect l="T6" t="T7" r="T8" b="T9"/>
                    <a:pathLst>
                      <a:path w="4770" h="1">
                        <a:moveTo>
                          <a:pt x="0" y="0"/>
                        </a:moveTo>
                        <a:lnTo>
                          <a:pt x="4770" y="1"/>
                        </a:lnTo>
                      </a:path>
                    </a:pathLst>
                  </a:custGeom>
                  <a:noFill/>
                  <a:ln w="9525">
                    <a:solidFill>
                      <a:schemeClr val="tx1"/>
                    </a:solidFill>
                    <a:round/>
                    <a:headEnd/>
                    <a:tailEnd/>
                  </a:ln>
                </p:spPr>
                <p:txBody>
                  <a:bodyPr/>
                  <a:lstStyle/>
                  <a:p>
                    <a:endParaRPr lang="en-US"/>
                  </a:p>
                </p:txBody>
              </p:sp>
              <p:sp>
                <p:nvSpPr>
                  <p:cNvPr id="54290" name="Line 299"/>
                  <p:cNvSpPr>
                    <a:spLocks noChangeShapeType="1"/>
                  </p:cNvSpPr>
                  <p:nvPr/>
                </p:nvSpPr>
                <p:spPr bwMode="auto">
                  <a:xfrm>
                    <a:off x="3965" y="2834"/>
                    <a:ext cx="0" cy="255"/>
                  </a:xfrm>
                  <a:prstGeom prst="line">
                    <a:avLst/>
                  </a:prstGeom>
                  <a:noFill/>
                  <a:ln w="9525">
                    <a:solidFill>
                      <a:schemeClr val="tx1"/>
                    </a:solidFill>
                    <a:round/>
                    <a:headEnd/>
                    <a:tailEnd/>
                  </a:ln>
                </p:spPr>
                <p:txBody>
                  <a:bodyPr/>
                  <a:lstStyle/>
                  <a:p>
                    <a:endParaRPr lang="en-US"/>
                  </a:p>
                </p:txBody>
              </p:sp>
              <p:sp>
                <p:nvSpPr>
                  <p:cNvPr id="54291" name="Line 300"/>
                  <p:cNvSpPr>
                    <a:spLocks noChangeShapeType="1"/>
                  </p:cNvSpPr>
                  <p:nvPr/>
                </p:nvSpPr>
                <p:spPr bwMode="auto">
                  <a:xfrm>
                    <a:off x="4830" y="2834"/>
                    <a:ext cx="0" cy="255"/>
                  </a:xfrm>
                  <a:prstGeom prst="line">
                    <a:avLst/>
                  </a:prstGeom>
                  <a:noFill/>
                  <a:ln w="9525">
                    <a:solidFill>
                      <a:schemeClr val="tx1"/>
                    </a:solidFill>
                    <a:round/>
                    <a:headEnd/>
                    <a:tailEnd/>
                  </a:ln>
                </p:spPr>
                <p:txBody>
                  <a:bodyPr/>
                  <a:lstStyle/>
                  <a:p>
                    <a:endParaRPr lang="en-US"/>
                  </a:p>
                </p:txBody>
              </p:sp>
              <p:sp>
                <p:nvSpPr>
                  <p:cNvPr id="54292" name="Line 301"/>
                  <p:cNvSpPr>
                    <a:spLocks noChangeShapeType="1"/>
                  </p:cNvSpPr>
                  <p:nvPr/>
                </p:nvSpPr>
                <p:spPr bwMode="auto">
                  <a:xfrm>
                    <a:off x="3965" y="2965"/>
                    <a:ext cx="865" cy="0"/>
                  </a:xfrm>
                  <a:prstGeom prst="line">
                    <a:avLst/>
                  </a:prstGeom>
                  <a:noFill/>
                  <a:ln w="9525">
                    <a:solidFill>
                      <a:schemeClr val="tx1"/>
                    </a:solidFill>
                    <a:round/>
                    <a:headEnd type="triangle" w="med" len="med"/>
                    <a:tailEnd type="triangle" w="med" len="med"/>
                  </a:ln>
                </p:spPr>
                <p:txBody>
                  <a:bodyPr/>
                  <a:lstStyle/>
                  <a:p>
                    <a:endParaRPr lang="en-US"/>
                  </a:p>
                </p:txBody>
              </p:sp>
              <p:sp>
                <p:nvSpPr>
                  <p:cNvPr id="54293" name="Line 302"/>
                  <p:cNvSpPr>
                    <a:spLocks noChangeShapeType="1"/>
                  </p:cNvSpPr>
                  <p:nvPr/>
                </p:nvSpPr>
                <p:spPr bwMode="auto">
                  <a:xfrm>
                    <a:off x="4358" y="1820"/>
                    <a:ext cx="0" cy="889"/>
                  </a:xfrm>
                  <a:prstGeom prst="line">
                    <a:avLst/>
                  </a:prstGeom>
                  <a:noFill/>
                  <a:ln w="9525">
                    <a:solidFill>
                      <a:schemeClr val="tx1"/>
                    </a:solidFill>
                    <a:round/>
                    <a:headEnd type="triangle" w="med" len="med"/>
                    <a:tailEnd type="triangle" w="med" len="med"/>
                  </a:ln>
                </p:spPr>
                <p:txBody>
                  <a:bodyPr/>
                  <a:lstStyle/>
                  <a:p>
                    <a:endParaRPr lang="en-US"/>
                  </a:p>
                </p:txBody>
              </p:sp>
              <p:sp>
                <p:nvSpPr>
                  <p:cNvPr id="54294" name="AutoShape 303"/>
                  <p:cNvSpPr>
                    <a:spLocks noChangeArrowheads="1"/>
                  </p:cNvSpPr>
                  <p:nvPr/>
                </p:nvSpPr>
                <p:spPr bwMode="auto">
                  <a:xfrm rot="21339323" flipV="1">
                    <a:off x="3493" y="1695"/>
                    <a:ext cx="79" cy="131"/>
                  </a:xfrm>
                  <a:prstGeom prst="triangle">
                    <a:avLst>
                      <a:gd name="adj" fmla="val 50000"/>
                    </a:avLst>
                  </a:prstGeom>
                  <a:solidFill>
                    <a:srgbClr val="FFFFFF"/>
                  </a:solidFill>
                  <a:ln w="9525">
                    <a:solidFill>
                      <a:schemeClr val="tx1"/>
                    </a:solidFill>
                    <a:miter lim="800000"/>
                    <a:headEnd/>
                    <a:tailEnd/>
                  </a:ln>
                </p:spPr>
                <p:txBody>
                  <a:bodyPr/>
                  <a:lstStyle/>
                  <a:p>
                    <a:endParaRPr lang="en-GB"/>
                  </a:p>
                </p:txBody>
              </p:sp>
              <p:sp>
                <p:nvSpPr>
                  <p:cNvPr id="54295" name="Text Box 304"/>
                  <p:cNvSpPr txBox="1">
                    <a:spLocks noChangeArrowheads="1"/>
                  </p:cNvSpPr>
                  <p:nvPr/>
                </p:nvSpPr>
                <p:spPr bwMode="auto">
                  <a:xfrm>
                    <a:off x="4358" y="2199"/>
                    <a:ext cx="315" cy="380"/>
                  </a:xfrm>
                  <a:prstGeom prst="rect">
                    <a:avLst/>
                  </a:prstGeom>
                  <a:noFill/>
                  <a:ln w="9525">
                    <a:noFill/>
                    <a:miter lim="800000"/>
                    <a:headEnd/>
                    <a:tailEnd/>
                  </a:ln>
                </p:spPr>
                <p:txBody>
                  <a:bodyPr/>
                  <a:lstStyle/>
                  <a:p>
                    <a:r>
                      <a:rPr lang="en-US"/>
                      <a:t>D</a:t>
                    </a:r>
                  </a:p>
                </p:txBody>
              </p:sp>
              <p:sp>
                <p:nvSpPr>
                  <p:cNvPr id="54296" name="Text Box 305"/>
                  <p:cNvSpPr txBox="1">
                    <a:spLocks noChangeArrowheads="1"/>
                  </p:cNvSpPr>
                  <p:nvPr/>
                </p:nvSpPr>
                <p:spPr bwMode="auto">
                  <a:xfrm>
                    <a:off x="4358" y="2709"/>
                    <a:ext cx="315" cy="380"/>
                  </a:xfrm>
                  <a:prstGeom prst="rect">
                    <a:avLst/>
                  </a:prstGeom>
                  <a:noFill/>
                  <a:ln w="9525">
                    <a:noFill/>
                    <a:miter lim="800000"/>
                    <a:headEnd/>
                    <a:tailEnd/>
                  </a:ln>
                </p:spPr>
                <p:txBody>
                  <a:bodyPr/>
                  <a:lstStyle/>
                  <a:p>
                    <a:r>
                      <a:rPr lang="en-US"/>
                      <a:t>B</a:t>
                    </a:r>
                  </a:p>
                </p:txBody>
              </p:sp>
              <p:sp>
                <p:nvSpPr>
                  <p:cNvPr id="54297" name="Text Box 306"/>
                  <p:cNvSpPr txBox="1">
                    <a:spLocks noChangeArrowheads="1"/>
                  </p:cNvSpPr>
                  <p:nvPr/>
                </p:nvSpPr>
                <p:spPr bwMode="auto">
                  <a:xfrm>
                    <a:off x="5131" y="2075"/>
                    <a:ext cx="393" cy="379"/>
                  </a:xfrm>
                  <a:prstGeom prst="rect">
                    <a:avLst/>
                  </a:prstGeom>
                  <a:noFill/>
                  <a:ln w="9525">
                    <a:noFill/>
                    <a:miter lim="800000"/>
                    <a:headEnd/>
                    <a:tailEnd/>
                  </a:ln>
                </p:spPr>
                <p:txBody>
                  <a:bodyPr/>
                  <a:lstStyle/>
                  <a:p>
                    <a:r>
                      <a:rPr lang="en-US"/>
                      <a:t>  </a:t>
                    </a:r>
                    <a:r>
                      <a:rPr lang="en-US" sz="1400"/>
                      <a:t>1</a:t>
                    </a:r>
                  </a:p>
                </p:txBody>
              </p:sp>
            </p:grpSp>
            <p:sp>
              <p:nvSpPr>
                <p:cNvPr id="54286" name="Text Box 307"/>
                <p:cNvSpPr txBox="1">
                  <a:spLocks noChangeArrowheads="1"/>
                </p:cNvSpPr>
                <p:nvPr/>
              </p:nvSpPr>
              <p:spPr bwMode="auto">
                <a:xfrm>
                  <a:off x="4974" y="2356"/>
                  <a:ext cx="393" cy="956"/>
                </a:xfrm>
                <a:prstGeom prst="rect">
                  <a:avLst/>
                </a:prstGeom>
                <a:noFill/>
                <a:ln w="9525">
                  <a:noFill/>
                  <a:miter lim="800000"/>
                  <a:headEnd/>
                  <a:tailEnd/>
                </a:ln>
              </p:spPr>
              <p:txBody>
                <a:bodyPr/>
                <a:lstStyle/>
                <a:p>
                  <a:r>
                    <a:rPr lang="en-US"/>
                    <a:t>  </a:t>
                  </a:r>
                  <a:r>
                    <a:rPr lang="en-US" sz="1400"/>
                    <a:t>1.5</a:t>
                  </a:r>
                </a:p>
              </p:txBody>
            </p:sp>
          </p:grpSp>
          <p:sp>
            <p:nvSpPr>
              <p:cNvPr id="54281" name="Line 308"/>
              <p:cNvSpPr>
                <a:spLocks noChangeShapeType="1"/>
              </p:cNvSpPr>
              <p:nvPr/>
            </p:nvSpPr>
            <p:spPr bwMode="auto">
              <a:xfrm flipH="1">
                <a:off x="2976" y="2009"/>
                <a:ext cx="183" cy="354"/>
              </a:xfrm>
              <a:prstGeom prst="line">
                <a:avLst/>
              </a:prstGeom>
              <a:noFill/>
              <a:ln w="9525">
                <a:solidFill>
                  <a:schemeClr val="tx1"/>
                </a:solidFill>
                <a:round/>
                <a:headEnd/>
                <a:tailEnd/>
              </a:ln>
            </p:spPr>
            <p:txBody>
              <a:bodyPr/>
              <a:lstStyle/>
              <a:p>
                <a:endParaRPr lang="en-US"/>
              </a:p>
            </p:txBody>
          </p:sp>
          <p:sp>
            <p:nvSpPr>
              <p:cNvPr id="54282" name="Line 309"/>
              <p:cNvSpPr>
                <a:spLocks noChangeShapeType="1"/>
              </p:cNvSpPr>
              <p:nvPr/>
            </p:nvSpPr>
            <p:spPr bwMode="auto">
              <a:xfrm flipH="1">
                <a:off x="3697" y="2801"/>
                <a:ext cx="183" cy="308"/>
              </a:xfrm>
              <a:prstGeom prst="line">
                <a:avLst/>
              </a:prstGeom>
              <a:noFill/>
              <a:ln w="9525">
                <a:solidFill>
                  <a:schemeClr val="tx1"/>
                </a:solidFill>
                <a:round/>
                <a:headEnd/>
                <a:tailEnd/>
              </a:ln>
            </p:spPr>
            <p:txBody>
              <a:bodyPr/>
              <a:lstStyle/>
              <a:p>
                <a:endParaRPr lang="en-US"/>
              </a:p>
            </p:txBody>
          </p:sp>
          <p:sp>
            <p:nvSpPr>
              <p:cNvPr id="54283" name="Line 310"/>
              <p:cNvSpPr>
                <a:spLocks noChangeShapeType="1"/>
              </p:cNvSpPr>
              <p:nvPr/>
            </p:nvSpPr>
            <p:spPr bwMode="auto">
              <a:xfrm>
                <a:off x="3074" y="2153"/>
                <a:ext cx="688" cy="819"/>
              </a:xfrm>
              <a:prstGeom prst="line">
                <a:avLst/>
              </a:prstGeom>
              <a:noFill/>
              <a:ln w="9525">
                <a:solidFill>
                  <a:schemeClr val="tx1"/>
                </a:solidFill>
                <a:round/>
                <a:headEnd/>
                <a:tailEnd/>
              </a:ln>
            </p:spPr>
            <p:txBody>
              <a:bodyPr/>
              <a:lstStyle/>
              <a:p>
                <a:endParaRPr lang="en-US"/>
              </a:p>
            </p:txBody>
          </p:sp>
          <p:sp>
            <p:nvSpPr>
              <p:cNvPr id="54284" name="Text Box 311"/>
              <p:cNvSpPr txBox="1">
                <a:spLocks noChangeArrowheads="1"/>
              </p:cNvSpPr>
              <p:nvPr/>
            </p:nvSpPr>
            <p:spPr bwMode="auto">
              <a:xfrm>
                <a:off x="2978" y="2522"/>
                <a:ext cx="526" cy="982"/>
              </a:xfrm>
              <a:prstGeom prst="rect">
                <a:avLst/>
              </a:prstGeom>
              <a:noFill/>
              <a:ln w="9525">
                <a:noFill/>
                <a:miter lim="800000"/>
                <a:headEnd/>
                <a:tailEnd/>
              </a:ln>
            </p:spPr>
            <p:txBody>
              <a:bodyPr/>
              <a:lstStyle/>
              <a:p>
                <a:r>
                  <a:rPr lang="en-US"/>
                  <a:t>  </a:t>
                </a:r>
                <a:r>
                  <a:rPr lang="en-US" sz="1400"/>
                  <a:t>1.803 </a:t>
                </a:r>
              </a:p>
            </p:txBody>
          </p:sp>
        </p:grpSp>
      </p:grpSp>
      <p:sp>
        <p:nvSpPr>
          <p:cNvPr id="2" name="Slide Number Placeholder 1">
            <a:extLst>
              <a:ext uri="{FF2B5EF4-FFF2-40B4-BE49-F238E27FC236}">
                <a16:creationId xmlns:a16="http://schemas.microsoft.com/office/drawing/2014/main" id="{D467A203-970D-44DB-8575-64C1884C3273}"/>
              </a:ext>
            </a:extLst>
          </p:cNvPr>
          <p:cNvSpPr>
            <a:spLocks noGrp="1"/>
          </p:cNvSpPr>
          <p:nvPr>
            <p:ph type="sldNum" sz="quarter" idx="12"/>
          </p:nvPr>
        </p:nvSpPr>
        <p:spPr/>
        <p:txBody>
          <a:bodyPr/>
          <a:lstStyle/>
          <a:p>
            <a:pPr>
              <a:defRPr/>
            </a:pPr>
            <a:fld id="{2F5B4C64-7528-48DE-9B8C-DDF7E13920EE}"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76200"/>
            <a:ext cx="8229600" cy="639762"/>
          </a:xfrm>
        </p:spPr>
        <p:txBody>
          <a:bodyPr>
            <a:normAutofit fontScale="90000"/>
          </a:bodyPr>
          <a:lstStyle/>
          <a:p>
            <a:pPr>
              <a:defRPr/>
            </a:pPr>
            <a:r>
              <a:rPr lang="en-US" b="1" dirty="0"/>
              <a:t>Example Problem</a:t>
            </a:r>
          </a:p>
        </p:txBody>
      </p:sp>
      <p:sp>
        <p:nvSpPr>
          <p:cNvPr id="55299" name="Rectangle 3"/>
          <p:cNvSpPr>
            <a:spLocks noGrp="1" noChangeArrowheads="1"/>
          </p:cNvSpPr>
          <p:nvPr>
            <p:ph idx="1"/>
          </p:nvPr>
        </p:nvSpPr>
        <p:spPr>
          <a:xfrm>
            <a:off x="304800" y="1219200"/>
            <a:ext cx="8686800" cy="5334000"/>
          </a:xfrm>
        </p:spPr>
        <p:txBody>
          <a:bodyPr/>
          <a:lstStyle/>
          <a:p>
            <a:pPr fontAlgn="b">
              <a:lnSpc>
                <a:spcPct val="80000"/>
              </a:lnSpc>
              <a:spcBef>
                <a:spcPct val="0"/>
              </a:spcBef>
              <a:buClrTx/>
              <a:buSzTx/>
              <a:buFontTx/>
              <a:buNone/>
            </a:pPr>
            <a:r>
              <a:rPr lang="en-US" sz="2000" b="1">
                <a:latin typeface="Arial" pitchFamily="34" charset="0"/>
                <a:cs typeface="Arial" pitchFamily="34" charset="0"/>
              </a:rPr>
              <a:t>A</a:t>
            </a:r>
            <a:r>
              <a:rPr lang="en-US" sz="2000">
                <a:latin typeface="Arial" pitchFamily="34" charset="0"/>
                <a:cs typeface="Arial" pitchFamily="34" charset="0"/>
              </a:rPr>
              <a:t> = B D+  1.5D</a:t>
            </a:r>
            <a:r>
              <a:rPr lang="en-US" sz="2000" baseline="30000">
                <a:latin typeface="Arial" pitchFamily="34" charset="0"/>
                <a:cs typeface="Arial" pitchFamily="34" charset="0"/>
              </a:rPr>
              <a:t>2</a:t>
            </a:r>
            <a:endParaRPr lang="en-US" sz="2000">
              <a:latin typeface="Arial" pitchFamily="34" charset="0"/>
              <a:cs typeface="Arial" pitchFamily="34" charset="0"/>
            </a:endParaRPr>
          </a:p>
          <a:p>
            <a:pPr fontAlgn="b">
              <a:lnSpc>
                <a:spcPct val="80000"/>
              </a:lnSpc>
              <a:spcBef>
                <a:spcPct val="0"/>
              </a:spcBef>
              <a:buClrTx/>
              <a:buSzTx/>
            </a:pPr>
            <a:endParaRPr lang="en-US" sz="2000" b="1">
              <a:latin typeface="Arial" pitchFamily="34" charset="0"/>
              <a:cs typeface="Arial" pitchFamily="34" charset="0"/>
            </a:endParaRPr>
          </a:p>
          <a:p>
            <a:pPr fontAlgn="b">
              <a:lnSpc>
                <a:spcPct val="80000"/>
              </a:lnSpc>
              <a:spcBef>
                <a:spcPct val="0"/>
              </a:spcBef>
              <a:buClrTx/>
              <a:buSzTx/>
              <a:buFontTx/>
              <a:buNone/>
            </a:pPr>
            <a:r>
              <a:rPr lang="en-US" sz="2000" b="1">
                <a:latin typeface="Arial" pitchFamily="34" charset="0"/>
                <a:cs typeface="Arial" pitchFamily="34" charset="0"/>
              </a:rPr>
              <a:t>B = </a:t>
            </a:r>
            <a:r>
              <a:rPr lang="en-US" sz="2000">
                <a:latin typeface="Arial" pitchFamily="34" charset="0"/>
                <a:cs typeface="Arial" pitchFamily="34" charset="0"/>
              </a:rPr>
              <a:t>28.617 </a:t>
            </a:r>
            <a:r>
              <a:rPr lang="en-US" sz="2000" b="1">
                <a:latin typeface="Arial" pitchFamily="34" charset="0"/>
                <a:cs typeface="Arial" pitchFamily="34" charset="0"/>
              </a:rPr>
              <a:t>m</a:t>
            </a:r>
          </a:p>
          <a:p>
            <a:pPr fontAlgn="b">
              <a:lnSpc>
                <a:spcPct val="80000"/>
              </a:lnSpc>
              <a:spcBef>
                <a:spcPct val="0"/>
              </a:spcBef>
              <a:buClrTx/>
              <a:buSzTx/>
              <a:buFontTx/>
              <a:buNone/>
            </a:pPr>
            <a:r>
              <a:rPr lang="en-US" sz="2000" b="1">
                <a:latin typeface="Arial" pitchFamily="34" charset="0"/>
                <a:cs typeface="Arial" pitchFamily="34" charset="0"/>
              </a:rPr>
              <a:t> </a:t>
            </a:r>
          </a:p>
          <a:p>
            <a:pPr fontAlgn="b">
              <a:lnSpc>
                <a:spcPct val="80000"/>
              </a:lnSpc>
              <a:spcBef>
                <a:spcPct val="0"/>
              </a:spcBef>
              <a:buClrTx/>
              <a:buSzTx/>
              <a:buFontTx/>
              <a:buNone/>
            </a:pPr>
            <a:r>
              <a:rPr lang="en-US" sz="2000" b="1">
                <a:latin typeface="Arial" pitchFamily="34" charset="0"/>
                <a:cs typeface="Arial" pitchFamily="34" charset="0"/>
              </a:rPr>
              <a:t>P = </a:t>
            </a:r>
            <a:r>
              <a:rPr lang="en-US" sz="2000">
                <a:latin typeface="Arial" pitchFamily="34" charset="0"/>
                <a:cs typeface="Arial" pitchFamily="34" charset="0"/>
              </a:rPr>
              <a:t>32.223 </a:t>
            </a:r>
            <a:r>
              <a:rPr lang="en-US" sz="2000" b="1">
                <a:latin typeface="Arial" pitchFamily="34" charset="0"/>
                <a:cs typeface="Arial" pitchFamily="34" charset="0"/>
              </a:rPr>
              <a:t>m</a:t>
            </a:r>
          </a:p>
          <a:p>
            <a:pPr fontAlgn="b">
              <a:lnSpc>
                <a:spcPct val="80000"/>
              </a:lnSpc>
              <a:spcBef>
                <a:spcPct val="0"/>
              </a:spcBef>
              <a:buClrTx/>
              <a:buSzTx/>
              <a:buFontTx/>
              <a:buNone/>
            </a:pPr>
            <a:r>
              <a:rPr lang="en-US" sz="2000" b="1">
                <a:latin typeface="Arial" pitchFamily="34" charset="0"/>
                <a:cs typeface="Arial" pitchFamily="34" charset="0"/>
              </a:rPr>
              <a:t> </a:t>
            </a:r>
          </a:p>
          <a:p>
            <a:pPr fontAlgn="b">
              <a:lnSpc>
                <a:spcPct val="80000"/>
              </a:lnSpc>
              <a:spcBef>
                <a:spcPct val="0"/>
              </a:spcBef>
              <a:buClrTx/>
              <a:buSzTx/>
              <a:buFontTx/>
              <a:buNone/>
            </a:pPr>
            <a:r>
              <a:rPr lang="en-US" sz="2000" b="1">
                <a:latin typeface="Arial" pitchFamily="34" charset="0"/>
                <a:cs typeface="Arial" pitchFamily="34" charset="0"/>
              </a:rPr>
              <a:t>R = A/ P = </a:t>
            </a:r>
            <a:r>
              <a:rPr lang="en-US" sz="2000">
                <a:latin typeface="Arial" pitchFamily="34" charset="0"/>
                <a:cs typeface="Arial" pitchFamily="34" charset="0"/>
              </a:rPr>
              <a:t>2.511 </a:t>
            </a:r>
            <a:r>
              <a:rPr lang="en-US" sz="2000" b="1">
                <a:latin typeface="Arial" pitchFamily="34" charset="0"/>
                <a:cs typeface="Arial" pitchFamily="34" charset="0"/>
              </a:rPr>
              <a:t>m</a:t>
            </a:r>
          </a:p>
          <a:p>
            <a:pPr>
              <a:lnSpc>
                <a:spcPct val="80000"/>
              </a:lnSpc>
              <a:buFontTx/>
              <a:buNone/>
            </a:pPr>
            <a:r>
              <a:rPr lang="en-US" sz="2000"/>
              <a:t>	</a:t>
            </a:r>
          </a:p>
          <a:p>
            <a:pPr>
              <a:lnSpc>
                <a:spcPct val="80000"/>
              </a:lnSpc>
              <a:buFontTx/>
              <a:buNone/>
            </a:pPr>
            <a:r>
              <a:rPr lang="en-US" sz="2000">
                <a:latin typeface="Arial" pitchFamily="34" charset="0"/>
                <a:cs typeface="Arial" pitchFamily="34" charset="0"/>
              </a:rPr>
              <a:t>Using Kutter’s Formula in S.I. Units</a:t>
            </a:r>
          </a:p>
          <a:p>
            <a:pPr>
              <a:lnSpc>
                <a:spcPct val="80000"/>
              </a:lnSpc>
              <a:buFontTx/>
              <a:buNone/>
            </a:pPr>
            <a:r>
              <a:rPr lang="en-US" sz="2000">
                <a:latin typeface="Arial" pitchFamily="34" charset="0"/>
                <a:cs typeface="Arial" pitchFamily="34" charset="0"/>
              </a:rPr>
              <a:t>	</a:t>
            </a:r>
          </a:p>
          <a:p>
            <a:pPr>
              <a:lnSpc>
                <a:spcPct val="80000"/>
              </a:lnSpc>
              <a:buFontTx/>
              <a:buNone/>
            </a:pPr>
            <a:r>
              <a:rPr lang="en-US" sz="2000"/>
              <a:t>	 </a:t>
            </a:r>
            <a:r>
              <a:rPr lang="en-US" sz="2000" b="1">
                <a:latin typeface="Arial" pitchFamily="34" charset="0"/>
                <a:cs typeface="Arial" pitchFamily="34" charset="0"/>
              </a:rPr>
              <a:t>C = </a:t>
            </a:r>
            <a:r>
              <a:rPr lang="en-US" sz="2000">
                <a:latin typeface="Arial" pitchFamily="34" charset="0"/>
                <a:cs typeface="Arial" pitchFamily="34" charset="0"/>
              </a:rPr>
              <a:t>52.479 </a:t>
            </a:r>
            <a:r>
              <a:rPr lang="en-US" sz="2000"/>
              <a:t>	</a:t>
            </a:r>
          </a:p>
          <a:p>
            <a:pPr>
              <a:lnSpc>
                <a:spcPct val="80000"/>
              </a:lnSpc>
              <a:buFontTx/>
              <a:buNone/>
            </a:pPr>
            <a:r>
              <a:rPr lang="en-US" sz="2000"/>
              <a:t>		</a:t>
            </a:r>
          </a:p>
          <a:p>
            <a:pPr fontAlgn="b">
              <a:lnSpc>
                <a:spcPct val="80000"/>
              </a:lnSpc>
              <a:spcBef>
                <a:spcPct val="0"/>
              </a:spcBef>
              <a:buClrTx/>
              <a:buSzTx/>
              <a:buFontTx/>
              <a:buNone/>
            </a:pPr>
            <a:r>
              <a:rPr lang="en-US" sz="2000" b="1">
                <a:solidFill>
                  <a:schemeClr val="hlink"/>
                </a:solidFill>
                <a:latin typeface="Arial" pitchFamily="34" charset="0"/>
                <a:cs typeface="Arial" pitchFamily="34" charset="0"/>
              </a:rPr>
              <a:t>V = C√RS = </a:t>
            </a:r>
            <a:r>
              <a:rPr lang="en-US" sz="2000">
                <a:solidFill>
                  <a:schemeClr val="hlink"/>
                </a:solidFill>
                <a:latin typeface="Arial" pitchFamily="34" charset="0"/>
                <a:cs typeface="Arial" pitchFamily="34" charset="0"/>
              </a:rPr>
              <a:t>1.121 </a:t>
            </a:r>
            <a:r>
              <a:rPr lang="en-US" sz="2000" b="1">
                <a:solidFill>
                  <a:schemeClr val="hlink"/>
                </a:solidFill>
                <a:latin typeface="Arial" pitchFamily="34" charset="0"/>
                <a:cs typeface="Arial" pitchFamily="34" charset="0"/>
              </a:rPr>
              <a:t>m/sec</a:t>
            </a:r>
          </a:p>
          <a:p>
            <a:pPr fontAlgn="b">
              <a:lnSpc>
                <a:spcPct val="80000"/>
              </a:lnSpc>
              <a:spcBef>
                <a:spcPct val="0"/>
              </a:spcBef>
              <a:buClrTx/>
              <a:buSzTx/>
              <a:buFontTx/>
              <a:buNone/>
            </a:pPr>
            <a:endParaRPr lang="en-US" sz="2000" b="1">
              <a:solidFill>
                <a:schemeClr val="hlink"/>
              </a:solidFill>
              <a:latin typeface="Arial" pitchFamily="34" charset="0"/>
              <a:cs typeface="Arial" pitchFamily="34" charset="0"/>
            </a:endParaRPr>
          </a:p>
          <a:p>
            <a:pPr fontAlgn="b">
              <a:lnSpc>
                <a:spcPct val="80000"/>
              </a:lnSpc>
              <a:spcBef>
                <a:spcPct val="0"/>
              </a:spcBef>
              <a:buClrTx/>
              <a:buSzTx/>
              <a:buFontTx/>
              <a:buNone/>
            </a:pPr>
            <a:r>
              <a:rPr lang="en-US" sz="2000" b="1">
                <a:latin typeface="Arial" pitchFamily="34" charset="0"/>
                <a:cs typeface="Arial" pitchFamily="34" charset="0"/>
              </a:rPr>
              <a:t>Keep on taking trials till Vc = 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76200"/>
            <a:ext cx="8229600" cy="563562"/>
          </a:xfrm>
        </p:spPr>
        <p:txBody>
          <a:bodyPr>
            <a:normAutofit fontScale="90000"/>
          </a:bodyPr>
          <a:lstStyle/>
          <a:p>
            <a:pPr>
              <a:defRPr/>
            </a:pPr>
            <a:r>
              <a:rPr lang="en-US" b="1" dirty="0"/>
              <a:t>Sinuosity</a:t>
            </a:r>
          </a:p>
        </p:txBody>
      </p:sp>
      <p:sp>
        <p:nvSpPr>
          <p:cNvPr id="30723" name="Rectangle 3"/>
          <p:cNvSpPr>
            <a:spLocks noGrp="1" noChangeArrowheads="1"/>
          </p:cNvSpPr>
          <p:nvPr>
            <p:ph idx="1"/>
          </p:nvPr>
        </p:nvSpPr>
        <p:spPr/>
        <p:txBody>
          <a:bodyPr/>
          <a:lstStyle/>
          <a:p>
            <a:pPr algn="just"/>
            <a:r>
              <a:rPr lang="en-US" sz="2600" dirty="0"/>
              <a:t>The </a:t>
            </a:r>
            <a:r>
              <a:rPr lang="en-US" sz="2600" b="1" dirty="0">
                <a:solidFill>
                  <a:srgbClr val="FF0000"/>
                </a:solidFill>
              </a:rPr>
              <a:t>meander ratio or sinuosity index </a:t>
            </a:r>
            <a:r>
              <a:rPr lang="en-US" sz="2600" dirty="0"/>
              <a:t>is the ratio of actual length, </a:t>
            </a:r>
            <a:r>
              <a:rPr lang="en-US" sz="2600" dirty="0" err="1"/>
              <a:t>Lm</a:t>
            </a:r>
            <a:r>
              <a:rPr lang="en-US" sz="2600" dirty="0"/>
              <a:t>, along a meandering river to the straight distance, S, between the end points (AB). </a:t>
            </a:r>
          </a:p>
          <a:p>
            <a:pPr algn="just"/>
            <a:endParaRPr lang="en-US" sz="2600" dirty="0"/>
          </a:p>
          <a:p>
            <a:pPr algn="just"/>
            <a:r>
              <a:rPr lang="en-US" sz="2600" dirty="0"/>
              <a:t>It is an indication of quantification of meandering. </a:t>
            </a:r>
          </a:p>
          <a:p>
            <a:pPr algn="just"/>
            <a:endParaRPr lang="en-US" sz="2600" dirty="0"/>
          </a:p>
          <a:p>
            <a:pPr algn="just"/>
            <a:r>
              <a:rPr lang="en-US" sz="2600" dirty="0"/>
              <a:t>For a straight river course this ratio is equal to unity. A ratio varying from 1 to 1.5 defines the river course as </a:t>
            </a:r>
            <a:r>
              <a:rPr lang="en-US" sz="2600" dirty="0">
                <a:solidFill>
                  <a:srgbClr val="FF0000"/>
                </a:solidFill>
              </a:rPr>
              <a:t>sinuous </a:t>
            </a:r>
            <a:r>
              <a:rPr lang="en-US" sz="2600" dirty="0"/>
              <a:t>and from 1.5 to 4 as </a:t>
            </a:r>
            <a:r>
              <a:rPr lang="en-US" sz="2600" dirty="0">
                <a:solidFill>
                  <a:srgbClr val="FF0000"/>
                </a:solidFill>
              </a:rPr>
              <a:t>meandering.</a:t>
            </a:r>
            <a:r>
              <a:rPr lang="en-US" sz="26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p:txBody>
          <a:bodyPr/>
          <a:lstStyle/>
          <a:p>
            <a:r>
              <a:rPr lang="en-US" sz="2000" b="1">
                <a:solidFill>
                  <a:srgbClr val="FF0000"/>
                </a:solidFill>
              </a:rPr>
              <a:t>Lindleys depth bedwidth relationship (1919)</a:t>
            </a:r>
          </a:p>
          <a:p>
            <a:r>
              <a:rPr lang="en-US" sz="2000"/>
              <a:t>He performed experiments on the lower chenab canal and developed the following formula between the non-silting non-scouring velocity, V, bed width,B, and depth,D,</a:t>
            </a:r>
          </a:p>
          <a:p>
            <a:pPr algn="ctr"/>
            <a:r>
              <a:rPr lang="en-US" sz="2000"/>
              <a:t>V=0.95D</a:t>
            </a:r>
            <a:r>
              <a:rPr lang="en-US" sz="2000" baseline="30000"/>
              <a:t>0.57</a:t>
            </a:r>
          </a:p>
          <a:p>
            <a:pPr algn="ctr"/>
            <a:r>
              <a:rPr lang="en-US" sz="2000"/>
              <a:t>V=0.59B</a:t>
            </a:r>
            <a:r>
              <a:rPr lang="en-US" sz="2000" baseline="30000"/>
              <a:t>0.355</a:t>
            </a:r>
          </a:p>
          <a:p>
            <a:pPr algn="ctr"/>
            <a:r>
              <a:rPr lang="en-US" sz="2000"/>
              <a:t>B=3.8D</a:t>
            </a:r>
            <a:r>
              <a:rPr lang="en-US" sz="2000" baseline="30000"/>
              <a:t>1.61</a:t>
            </a:r>
          </a:p>
          <a:p>
            <a:endParaRPr lang="en-US" sz="2000" b="1">
              <a:solidFill>
                <a:srgbClr val="FF0000"/>
              </a:solidFill>
            </a:endParaRPr>
          </a:p>
          <a:p>
            <a:r>
              <a:rPr lang="en-US" sz="2000" b="1">
                <a:solidFill>
                  <a:srgbClr val="FF0000"/>
                </a:solidFill>
              </a:rPr>
              <a:t>F.W Woods Equation (1927)</a:t>
            </a:r>
          </a:p>
          <a:p>
            <a:r>
              <a:rPr lang="en-US" sz="2000"/>
              <a:t>He analysed Lindleys data and agreed with him that the stable channel carrying the sediment charge must have a fixed bed width, depth and slope. He developed the following equations</a:t>
            </a:r>
          </a:p>
          <a:p>
            <a:pPr algn="ctr"/>
            <a:r>
              <a:rPr lang="en-US" sz="2000"/>
              <a:t>D=B</a:t>
            </a:r>
            <a:r>
              <a:rPr lang="en-US" sz="2000" baseline="30000"/>
              <a:t>0.434</a:t>
            </a:r>
          </a:p>
          <a:p>
            <a:pPr algn="ctr"/>
            <a:r>
              <a:rPr lang="en-US" sz="2000"/>
              <a:t>V=1.434log</a:t>
            </a:r>
            <a:r>
              <a:rPr lang="en-US" sz="2000" baseline="-25000"/>
              <a:t>10</a:t>
            </a:r>
            <a:r>
              <a:rPr lang="en-US" sz="2000"/>
              <a:t>B</a:t>
            </a:r>
          </a:p>
          <a:p>
            <a:pPr algn="ctr"/>
            <a:r>
              <a:rPr lang="en-US" sz="2000"/>
              <a:t>S=1/(2log</a:t>
            </a:r>
            <a:r>
              <a:rPr lang="en-US" sz="2000" baseline="-25000"/>
              <a:t>10</a:t>
            </a:r>
            <a:r>
              <a:rPr lang="en-US" sz="2000"/>
              <a:t>Qx1000)</a:t>
            </a:r>
          </a:p>
          <a:p>
            <a:endParaRPr lang="en-GB" sz="2000"/>
          </a:p>
        </p:txBody>
      </p:sp>
      <p:sp>
        <p:nvSpPr>
          <p:cNvPr id="3" name="Title 2"/>
          <p:cNvSpPr>
            <a:spLocks noGrp="1"/>
          </p:cNvSpPr>
          <p:nvPr>
            <p:ph type="title"/>
          </p:nvPr>
        </p:nvSpPr>
        <p:spPr/>
        <p:txBody>
          <a:bodyPr>
            <a:noAutofit/>
          </a:bodyPr>
          <a:lstStyle/>
          <a:p>
            <a:pPr>
              <a:defRPr/>
            </a:pPr>
            <a:r>
              <a:rPr lang="en-US" sz="2200" dirty="0"/>
              <a:t>Modification and improvements to </a:t>
            </a:r>
            <a:r>
              <a:rPr lang="en-US" sz="2200"/>
              <a:t>kennedy’s</a:t>
            </a:r>
            <a:r>
              <a:rPr lang="en-US" sz="2200" dirty="0"/>
              <a:t> theory</a:t>
            </a:r>
            <a:endParaRPr lang="en-GB"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defRPr/>
            </a:pPr>
            <a:r>
              <a:rPr lang="en-US" b="1" dirty="0"/>
              <a:t>Design of Earthen Channel</a:t>
            </a:r>
          </a:p>
        </p:txBody>
      </p:sp>
      <p:sp>
        <p:nvSpPr>
          <p:cNvPr id="57347" name="Rectangle 3"/>
          <p:cNvSpPr>
            <a:spLocks noGrp="1" noChangeArrowheads="1"/>
          </p:cNvSpPr>
          <p:nvPr>
            <p:ph idx="1"/>
          </p:nvPr>
        </p:nvSpPr>
        <p:spPr>
          <a:xfrm>
            <a:off x="566738" y="762000"/>
            <a:ext cx="8001000" cy="5562600"/>
          </a:xfrm>
        </p:spPr>
        <p:txBody>
          <a:bodyPr/>
          <a:lstStyle/>
          <a:p>
            <a:pPr algn="just" eaLnBrk="1" hangingPunct="1">
              <a:buFontTx/>
              <a:buNone/>
            </a:pPr>
            <a:r>
              <a:rPr lang="en-US" sz="2400" b="1">
                <a:solidFill>
                  <a:srgbClr val="FF0000"/>
                </a:solidFill>
              </a:rPr>
              <a:t>Lacey’s Regime Theory (1930):</a:t>
            </a:r>
          </a:p>
          <a:p>
            <a:pPr algn="just" eaLnBrk="1" hangingPunct="1"/>
            <a:endParaRPr lang="en-US" sz="2200"/>
          </a:p>
          <a:p>
            <a:pPr algn="just" eaLnBrk="1" hangingPunct="1"/>
            <a:r>
              <a:rPr lang="en-US" sz="2200"/>
              <a:t>Developed relationship for determining regime slope and channel dimensions.</a:t>
            </a:r>
          </a:p>
          <a:p>
            <a:pPr algn="just" eaLnBrk="1" hangingPunct="1"/>
            <a:endParaRPr lang="en-US" sz="2200"/>
          </a:p>
          <a:p>
            <a:pPr algn="just" eaLnBrk="1" hangingPunct="1"/>
            <a:r>
              <a:rPr lang="en-US" sz="2200"/>
              <a:t>Water discharge, sediment grade and charge are constant</a:t>
            </a:r>
          </a:p>
          <a:p>
            <a:pPr algn="just" eaLnBrk="1" hangingPunct="1"/>
            <a:endParaRPr lang="en-US" sz="2200"/>
          </a:p>
          <a:p>
            <a:pPr algn="just" eaLnBrk="1" hangingPunct="1"/>
            <a:r>
              <a:rPr lang="en-US" sz="2200"/>
              <a:t>Sedimentation concentration is low (less than 100 PPM)</a:t>
            </a:r>
          </a:p>
          <a:p>
            <a:pPr algn="just" eaLnBrk="1" hangingPunct="1"/>
            <a:endParaRPr lang="en-US" sz="2200"/>
          </a:p>
          <a:p>
            <a:pPr algn="just" eaLnBrk="1" hangingPunct="1"/>
            <a:r>
              <a:rPr lang="en-US" sz="2200"/>
              <a:t>Regime theory postulates that dimensions of bed width, depth and slope of canal attain a state of equilibrium with time which is called </a:t>
            </a:r>
            <a:r>
              <a:rPr lang="en-US" sz="2200">
                <a:solidFill>
                  <a:srgbClr val="FF0000"/>
                </a:solidFill>
              </a:rPr>
              <a:t>regime state</a:t>
            </a:r>
            <a:r>
              <a:rPr lang="en-US">
                <a:solidFill>
                  <a:srgbClr val="FF0000"/>
                </a:solidFill>
              </a:rPr>
              <a:t>  </a:t>
            </a:r>
            <a:endParaRPr lang="en-US" sz="2600">
              <a:solidFill>
                <a:srgbClr val="FF0000"/>
              </a:solidFill>
            </a:endParaRPr>
          </a:p>
          <a:p>
            <a:pPr lvl="1" algn="just" eaLnBrk="1" hangingPunct="1"/>
            <a:endParaRPr lang="en-US" sz="2200"/>
          </a:p>
          <a:p>
            <a:pPr lvl="1" algn="just" eaLnBrk="1" hangingPunct="1"/>
            <a:endParaRPr lang="en-US" sz="2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z="3200" b="1" dirty="0"/>
              <a:t>Lacey’s Regime Theory </a:t>
            </a:r>
          </a:p>
        </p:txBody>
      </p:sp>
      <p:sp>
        <p:nvSpPr>
          <p:cNvPr id="58371" name="Rectangle 3"/>
          <p:cNvSpPr>
            <a:spLocks noGrp="1" noChangeArrowheads="1"/>
          </p:cNvSpPr>
          <p:nvPr>
            <p:ph idx="1"/>
          </p:nvPr>
        </p:nvSpPr>
        <p:spPr>
          <a:xfrm>
            <a:off x="609600" y="914400"/>
            <a:ext cx="8001000" cy="5562600"/>
          </a:xfrm>
        </p:spPr>
        <p:txBody>
          <a:bodyPr/>
          <a:lstStyle/>
          <a:p>
            <a:pPr algn="just" eaLnBrk="1" hangingPunct="1">
              <a:lnSpc>
                <a:spcPct val="80000"/>
              </a:lnSpc>
            </a:pPr>
            <a:r>
              <a:rPr lang="en-US" sz="2200"/>
              <a:t>Lacey defined a regime channel as a stable channel transporting a minimum bed load.</a:t>
            </a:r>
          </a:p>
          <a:p>
            <a:pPr algn="just" eaLnBrk="1" hangingPunct="1">
              <a:lnSpc>
                <a:spcPct val="80000"/>
              </a:lnSpc>
            </a:pPr>
            <a:r>
              <a:rPr lang="en-US" sz="2200"/>
              <a:t>According to him, a channel will be in regime if it carries a constant discharge and it flows uniformly in unlimited incoherent alluvium of the same character. </a:t>
            </a:r>
          </a:p>
          <a:p>
            <a:pPr lvl="1" eaLnBrk="1" hangingPunct="1">
              <a:lnSpc>
                <a:spcPct val="150000"/>
              </a:lnSpc>
            </a:pPr>
            <a:r>
              <a:rPr lang="en-US" sz="2200">
                <a:latin typeface="Times New Roman" pitchFamily="18" charset="0"/>
              </a:rPr>
              <a:t>Incoherent alluvium is the loose granular material which can scour  or deposit with the same ease.</a:t>
            </a:r>
          </a:p>
          <a:p>
            <a:pPr lvl="1" eaLnBrk="1" hangingPunct="1">
              <a:lnSpc>
                <a:spcPct val="150000"/>
              </a:lnSpc>
            </a:pPr>
            <a:r>
              <a:rPr lang="en-US" sz="2200">
                <a:latin typeface="Times New Roman" pitchFamily="18" charset="0"/>
              </a:rPr>
              <a:t>The material may range from very fine sand to gravel, pebbles and  boulders of small size. </a:t>
            </a:r>
            <a:endParaRPr lang="en-US" sz="2200"/>
          </a:p>
          <a:p>
            <a:pPr algn="just" eaLnBrk="1" hangingPunct="1">
              <a:lnSpc>
                <a:spcPct val="80000"/>
              </a:lnSpc>
            </a:pPr>
            <a:r>
              <a:rPr lang="en-US" sz="2200"/>
              <a:t>According to Lacey, there is only one longitudinal slope at which the channel will carry a particular discharge with a particular silt grade. </a:t>
            </a:r>
          </a:p>
          <a:p>
            <a:pPr algn="just" eaLnBrk="1" hangingPunct="1">
              <a:lnSpc>
                <a:spcPct val="80000"/>
              </a:lnSpc>
            </a:pPr>
            <a:endParaRPr lang="en-US" sz="2200"/>
          </a:p>
        </p:txBody>
      </p:sp>
      <p:sp>
        <p:nvSpPr>
          <p:cNvPr id="58372" name="Rectangle 3"/>
          <p:cNvSpPr>
            <a:spLocks noChangeArrowheads="1"/>
          </p:cNvSpPr>
          <p:nvPr/>
        </p:nvSpPr>
        <p:spPr bwMode="auto">
          <a:xfrm>
            <a:off x="304800" y="5934075"/>
            <a:ext cx="8610600" cy="923925"/>
          </a:xfrm>
          <a:prstGeom prst="rect">
            <a:avLst/>
          </a:prstGeom>
          <a:noFill/>
          <a:ln w="9525">
            <a:noFill/>
            <a:miter lim="800000"/>
            <a:headEnd/>
            <a:tailEnd/>
          </a:ln>
        </p:spPr>
        <p:txBody>
          <a:bodyPr>
            <a:spAutoFit/>
          </a:bodyPr>
          <a:lstStyle/>
          <a:p>
            <a:pPr algn="just"/>
            <a:r>
              <a:rPr lang="en-GB" b="1">
                <a:solidFill>
                  <a:srgbClr val="FF0000"/>
                </a:solidFill>
              </a:rPr>
              <a:t>Incoherent Alluvium</a:t>
            </a:r>
            <a:r>
              <a:rPr lang="en-US" b="1">
                <a:solidFill>
                  <a:srgbClr val="FF0000"/>
                </a:solidFill>
              </a:rPr>
              <a:t>: </a:t>
            </a:r>
            <a:r>
              <a:rPr lang="en-GB">
                <a:solidFill>
                  <a:srgbClr val="FF0000"/>
                </a:solidFill>
              </a:rPr>
              <a:t>Soil composed of loose granular material, which can be scoured away with  same ease with which it is deposited, is called incoherent alluvium.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3200" b="1" dirty="0"/>
              <a:t>Lacey’s Regime Theory</a:t>
            </a:r>
          </a:p>
        </p:txBody>
      </p:sp>
      <p:sp>
        <p:nvSpPr>
          <p:cNvPr id="59395" name="Rectangle 3"/>
          <p:cNvSpPr>
            <a:spLocks noGrp="1" noChangeArrowheads="1"/>
          </p:cNvSpPr>
          <p:nvPr>
            <p:ph idx="1"/>
          </p:nvPr>
        </p:nvSpPr>
        <p:spPr>
          <a:xfrm>
            <a:off x="566738" y="838200"/>
            <a:ext cx="8001000" cy="5638800"/>
          </a:xfrm>
        </p:spPr>
        <p:txBody>
          <a:bodyPr/>
          <a:lstStyle/>
          <a:p>
            <a:pPr algn="just" eaLnBrk="1" hangingPunct="1"/>
            <a:r>
              <a:rPr lang="en-US" sz="2400"/>
              <a:t>Lacey also differentiated regime between the </a:t>
            </a:r>
            <a:r>
              <a:rPr lang="en-US" sz="2400" b="1"/>
              <a:t>initial </a:t>
            </a:r>
            <a:r>
              <a:rPr lang="en-US" sz="2400"/>
              <a:t>and</a:t>
            </a:r>
            <a:r>
              <a:rPr lang="en-US" sz="2400" b="1"/>
              <a:t> final </a:t>
            </a:r>
            <a:r>
              <a:rPr lang="en-US" sz="2400"/>
              <a:t>regime conditions of channel. </a:t>
            </a:r>
          </a:p>
          <a:p>
            <a:pPr algn="just" eaLnBrk="1" hangingPunct="1"/>
            <a:endParaRPr lang="en-US" sz="2400"/>
          </a:p>
          <a:p>
            <a:pPr algn="just" eaLnBrk="1" hangingPunct="1"/>
            <a:r>
              <a:rPr lang="en-US" sz="2400"/>
              <a:t>The </a:t>
            </a:r>
            <a:r>
              <a:rPr lang="en-US" sz="2400" b="1"/>
              <a:t>initial regime condition</a:t>
            </a:r>
            <a:r>
              <a:rPr lang="en-US" sz="2400"/>
              <a:t> is attained shortly after it is put into operation after construction and the channel begins to adjust its bed slope either by silting or scouring although bed width is not altered. </a:t>
            </a:r>
          </a:p>
          <a:p>
            <a:pPr algn="just" eaLnBrk="1" hangingPunct="1"/>
            <a:endParaRPr lang="en-US" sz="2400"/>
          </a:p>
          <a:p>
            <a:pPr algn="just" eaLnBrk="1" hangingPunct="1"/>
            <a:r>
              <a:rPr lang="en-US" sz="2400"/>
              <a:t>Eventually continuous action of water overcomes the resistance of the banks and sets up a condition such that the channel adjusts its complete section, then </a:t>
            </a:r>
            <a:r>
              <a:rPr lang="en-US" sz="2400" b="1"/>
              <a:t>final or true regime condition</a:t>
            </a:r>
            <a:r>
              <a:rPr lang="en-US" sz="2400"/>
              <a:t> is attained.</a:t>
            </a:r>
          </a:p>
          <a:p>
            <a:pPr lvl="1" algn="just" eaLnBrk="1" hangingPunct="1">
              <a:buFont typeface="Tahoma" pitchFamily="34" charset="0"/>
              <a:buNone/>
            </a:pPr>
            <a:endParaRPr lang="en-US" sz="2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52400"/>
            <a:ext cx="8229600" cy="393700"/>
          </a:xfrm>
        </p:spPr>
        <p:txBody>
          <a:bodyPr>
            <a:noAutofit/>
          </a:bodyPr>
          <a:lstStyle/>
          <a:p>
            <a:pPr eaLnBrk="1" hangingPunct="1">
              <a:defRPr/>
            </a:pPr>
            <a:r>
              <a:rPr lang="en-US" sz="3200" b="1" dirty="0"/>
              <a:t>Lacey’s Regime Theory</a:t>
            </a:r>
          </a:p>
        </p:txBody>
      </p:sp>
      <p:sp>
        <p:nvSpPr>
          <p:cNvPr id="3079" name="Rectangle 3"/>
          <p:cNvSpPr>
            <a:spLocks noGrp="1" noChangeArrowheads="1"/>
          </p:cNvSpPr>
          <p:nvPr>
            <p:ph type="body" sz="half" idx="1"/>
          </p:nvPr>
        </p:nvSpPr>
        <p:spPr>
          <a:xfrm>
            <a:off x="533400" y="990600"/>
            <a:ext cx="7772400" cy="5410200"/>
          </a:xfrm>
        </p:spPr>
        <p:txBody>
          <a:bodyPr/>
          <a:lstStyle/>
          <a:p>
            <a:pPr algn="just" eaLnBrk="1" hangingPunct="1">
              <a:buFontTx/>
              <a:buNone/>
            </a:pPr>
            <a:r>
              <a:rPr lang="en-US" sz="2800"/>
              <a:t>	</a:t>
            </a:r>
            <a:r>
              <a:rPr lang="en-US" sz="2400"/>
              <a:t>Based on his work, Lacey presented the following relationships:</a:t>
            </a:r>
          </a:p>
          <a:p>
            <a:pPr algn="just" eaLnBrk="1" hangingPunct="1"/>
            <a:endParaRPr lang="en-US" sz="2800"/>
          </a:p>
          <a:p>
            <a:pPr algn="just" eaLnBrk="1" hangingPunct="1"/>
            <a:r>
              <a:rPr lang="en-US" sz="2800"/>
              <a:t>Perimeter:</a:t>
            </a:r>
          </a:p>
          <a:p>
            <a:pPr algn="just" eaLnBrk="1" hangingPunct="1"/>
            <a:endParaRPr lang="en-US" sz="2800"/>
          </a:p>
          <a:p>
            <a:pPr algn="just" eaLnBrk="1" hangingPunct="1"/>
            <a:r>
              <a:rPr lang="en-US" sz="2800"/>
              <a:t>Lacey’s Silt factor:</a:t>
            </a:r>
          </a:p>
          <a:p>
            <a:pPr algn="just" eaLnBrk="1" hangingPunct="1"/>
            <a:endParaRPr lang="en-US" sz="2800"/>
          </a:p>
          <a:p>
            <a:pPr algn="just" eaLnBrk="1" hangingPunct="1"/>
            <a:r>
              <a:rPr lang="en-US" sz="2800"/>
              <a:t>Slope:</a:t>
            </a:r>
          </a:p>
          <a:p>
            <a:pPr algn="just" eaLnBrk="1" hangingPunct="1"/>
            <a:endParaRPr lang="en-US" sz="2800"/>
          </a:p>
          <a:p>
            <a:pPr algn="just" eaLnBrk="1" hangingPunct="1"/>
            <a:r>
              <a:rPr lang="en-US" sz="2800"/>
              <a:t>Velocity:</a:t>
            </a:r>
          </a:p>
        </p:txBody>
      </p:sp>
      <p:graphicFrame>
        <p:nvGraphicFramePr>
          <p:cNvPr id="3074" name="Object 5"/>
          <p:cNvGraphicFramePr>
            <a:graphicFrameLocks noGrp="1" noChangeAspect="1"/>
          </p:cNvGraphicFramePr>
          <p:nvPr>
            <p:ph sz="quarter" idx="2"/>
          </p:nvPr>
        </p:nvGraphicFramePr>
        <p:xfrm>
          <a:off x="3810000" y="2362200"/>
          <a:ext cx="1828800" cy="590550"/>
        </p:xfrm>
        <a:graphic>
          <a:graphicData uri="http://schemas.openxmlformats.org/presentationml/2006/ole">
            <mc:AlternateContent xmlns:mc="http://schemas.openxmlformats.org/markup-compatibility/2006">
              <mc:Choice xmlns:v="urn:schemas-microsoft-com:vml" Requires="v">
                <p:oleObj spid="_x0000_s3086" name="Equation" r:id="rId3" imgW="787320" imgH="253800" progId="Equation.DSMT4">
                  <p:embed/>
                </p:oleObj>
              </mc:Choice>
              <mc:Fallback>
                <p:oleObj name="Equation" r:id="rId3" imgW="787320" imgH="253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362200"/>
                        <a:ext cx="18288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4"/>
          <p:cNvGraphicFramePr>
            <a:graphicFrameLocks noChangeAspect="1"/>
          </p:cNvGraphicFramePr>
          <p:nvPr/>
        </p:nvGraphicFramePr>
        <p:xfrm>
          <a:off x="3886200" y="3429000"/>
          <a:ext cx="1905000" cy="588963"/>
        </p:xfrm>
        <a:graphic>
          <a:graphicData uri="http://schemas.openxmlformats.org/presentationml/2006/ole">
            <mc:AlternateContent xmlns:mc="http://schemas.openxmlformats.org/markup-compatibility/2006">
              <mc:Choice xmlns:v="urn:schemas-microsoft-com:vml" Requires="v">
                <p:oleObj spid="_x0000_s3087" name="Equation" r:id="rId5" imgW="863280" imgH="266400" progId="Equation.DSMT4">
                  <p:embed/>
                </p:oleObj>
              </mc:Choice>
              <mc:Fallback>
                <p:oleObj name="Equation" r:id="rId5" imgW="863280" imgH="2664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429000"/>
                        <a:ext cx="1905000"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7"/>
          <p:cNvGraphicFramePr>
            <a:graphicFrameLocks noChangeAspect="1"/>
          </p:cNvGraphicFramePr>
          <p:nvPr/>
        </p:nvGraphicFramePr>
        <p:xfrm>
          <a:off x="4191000" y="3886200"/>
          <a:ext cx="1828800" cy="1295400"/>
        </p:xfrm>
        <a:graphic>
          <a:graphicData uri="http://schemas.openxmlformats.org/presentationml/2006/ole">
            <mc:AlternateContent xmlns:mc="http://schemas.openxmlformats.org/markup-compatibility/2006">
              <mc:Choice xmlns:v="urn:schemas-microsoft-com:vml" Requires="v">
                <p:oleObj spid="_x0000_s3088" name="Equation" r:id="rId7" imgW="914400" imgH="647640" progId="Equation.DSMT4">
                  <p:embed/>
                </p:oleObj>
              </mc:Choice>
              <mc:Fallback>
                <p:oleObj name="Equation" r:id="rId7" imgW="914400" imgH="64764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886200"/>
                        <a:ext cx="1828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3886200" y="5410200"/>
          <a:ext cx="2438400" cy="1065213"/>
        </p:xfrm>
        <a:graphic>
          <a:graphicData uri="http://schemas.openxmlformats.org/presentationml/2006/ole">
            <mc:AlternateContent xmlns:mc="http://schemas.openxmlformats.org/markup-compatibility/2006">
              <mc:Choice xmlns:v="urn:schemas-microsoft-com:vml" Requires="v">
                <p:oleObj spid="_x0000_s3089" name="Equation" r:id="rId9" imgW="1104840" imgH="482400" progId="Equation.3">
                  <p:embed/>
                </p:oleObj>
              </mc:Choice>
              <mc:Fallback>
                <p:oleObj name="Equation" r:id="rId9" imgW="1104840" imgH="4824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5410200"/>
                        <a:ext cx="2438400"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TextBox 7"/>
          <p:cNvSpPr txBox="1">
            <a:spLocks noChangeArrowheads="1"/>
          </p:cNvSpPr>
          <p:nvPr/>
        </p:nvSpPr>
        <p:spPr bwMode="auto">
          <a:xfrm>
            <a:off x="3810000" y="1905000"/>
            <a:ext cx="1905000" cy="369888"/>
          </a:xfrm>
          <a:prstGeom prst="rect">
            <a:avLst/>
          </a:prstGeom>
          <a:noFill/>
          <a:ln w="9525">
            <a:noFill/>
            <a:miter lim="800000"/>
            <a:headEnd/>
            <a:tailEnd/>
          </a:ln>
        </p:spPr>
        <p:txBody>
          <a:bodyPr>
            <a:spAutoFit/>
          </a:bodyPr>
          <a:lstStyle/>
          <a:p>
            <a:pPr algn="ctr"/>
            <a:r>
              <a:rPr lang="en-US" b="1">
                <a:solidFill>
                  <a:srgbClr val="FF0000"/>
                </a:solidFill>
              </a:rPr>
              <a:t>SI Units</a:t>
            </a:r>
            <a:endParaRPr lang="en-GB" b="1">
              <a:solidFill>
                <a:srgbClr val="FF0000"/>
              </a:solidFill>
            </a:endParaRPr>
          </a:p>
        </p:txBody>
      </p:sp>
      <p:sp>
        <p:nvSpPr>
          <p:cNvPr id="3081" name="TextBox 8"/>
          <p:cNvSpPr txBox="1">
            <a:spLocks noChangeArrowheads="1"/>
          </p:cNvSpPr>
          <p:nvPr/>
        </p:nvSpPr>
        <p:spPr bwMode="auto">
          <a:xfrm>
            <a:off x="6858000" y="3505200"/>
            <a:ext cx="1981200" cy="381000"/>
          </a:xfrm>
          <a:prstGeom prst="rect">
            <a:avLst/>
          </a:prstGeom>
          <a:noFill/>
          <a:ln w="9525">
            <a:noFill/>
            <a:miter lim="800000"/>
            <a:headEnd/>
            <a:tailEnd/>
          </a:ln>
        </p:spPr>
        <p:txBody>
          <a:bodyPr>
            <a:spAutoFit/>
          </a:bodyPr>
          <a:lstStyle/>
          <a:p>
            <a:r>
              <a:rPr lang="en-US"/>
              <a:t>d</a:t>
            </a:r>
            <a:r>
              <a:rPr lang="en-US" baseline="-25000"/>
              <a:t>50 </a:t>
            </a:r>
            <a:r>
              <a:rPr lang="en-US"/>
              <a:t>in mm</a:t>
            </a:r>
            <a:endParaRPr lang="en-GB"/>
          </a:p>
        </p:txBody>
      </p:sp>
      <p:sp>
        <p:nvSpPr>
          <p:cNvPr id="2" name="Slide Number Placeholder 1">
            <a:extLst>
              <a:ext uri="{FF2B5EF4-FFF2-40B4-BE49-F238E27FC236}">
                <a16:creationId xmlns:a16="http://schemas.microsoft.com/office/drawing/2014/main" id="{49D475E6-4124-41E9-91F3-42A5E1B6620A}"/>
              </a:ext>
            </a:extLst>
          </p:cNvPr>
          <p:cNvSpPr>
            <a:spLocks noGrp="1"/>
          </p:cNvSpPr>
          <p:nvPr>
            <p:ph type="sldNum" sz="quarter" idx="12"/>
          </p:nvPr>
        </p:nvSpPr>
        <p:spPr/>
        <p:txBody>
          <a:bodyPr/>
          <a:lstStyle/>
          <a:p>
            <a:pPr>
              <a:defRPr/>
            </a:pPr>
            <a:fld id="{EF862905-BE76-4541-96C4-E1B1A6C18E0E}"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52400"/>
            <a:ext cx="8229600" cy="393700"/>
          </a:xfrm>
        </p:spPr>
        <p:txBody>
          <a:bodyPr>
            <a:noAutofit/>
          </a:bodyPr>
          <a:lstStyle/>
          <a:p>
            <a:pPr eaLnBrk="1" hangingPunct="1">
              <a:defRPr/>
            </a:pPr>
            <a:r>
              <a:rPr lang="en-US" sz="3200" b="1" dirty="0"/>
              <a:t>Lacey’s Regime Theory</a:t>
            </a:r>
          </a:p>
        </p:txBody>
      </p:sp>
      <p:sp>
        <p:nvSpPr>
          <p:cNvPr id="4102" name="Rectangle 3"/>
          <p:cNvSpPr>
            <a:spLocks noGrp="1" noChangeArrowheads="1"/>
          </p:cNvSpPr>
          <p:nvPr>
            <p:ph type="body" sz="half" idx="1"/>
          </p:nvPr>
        </p:nvSpPr>
        <p:spPr>
          <a:xfrm>
            <a:off x="457200" y="990600"/>
            <a:ext cx="7772400" cy="5410200"/>
          </a:xfrm>
        </p:spPr>
        <p:txBody>
          <a:bodyPr/>
          <a:lstStyle/>
          <a:p>
            <a:pPr algn="just" eaLnBrk="1" hangingPunct="1">
              <a:buFontTx/>
              <a:buNone/>
            </a:pPr>
            <a:r>
              <a:rPr lang="en-US" sz="2800"/>
              <a:t>	Based on his work, Lacey presented the following relationships:</a:t>
            </a:r>
          </a:p>
          <a:p>
            <a:pPr algn="just" eaLnBrk="1" hangingPunct="1"/>
            <a:endParaRPr lang="en-US" sz="2800"/>
          </a:p>
          <a:p>
            <a:pPr algn="just" eaLnBrk="1" hangingPunct="1"/>
            <a:r>
              <a:rPr lang="en-US" sz="2800"/>
              <a:t>Perimeter:</a:t>
            </a:r>
          </a:p>
          <a:p>
            <a:pPr algn="just" eaLnBrk="1" hangingPunct="1"/>
            <a:endParaRPr lang="en-US" sz="2800"/>
          </a:p>
          <a:p>
            <a:pPr algn="just" eaLnBrk="1" hangingPunct="1"/>
            <a:r>
              <a:rPr lang="en-US" sz="2800"/>
              <a:t>Slope:</a:t>
            </a:r>
          </a:p>
          <a:p>
            <a:pPr algn="just" eaLnBrk="1" hangingPunct="1"/>
            <a:endParaRPr lang="en-US" sz="2800"/>
          </a:p>
          <a:p>
            <a:pPr algn="just" eaLnBrk="1" hangingPunct="1"/>
            <a:r>
              <a:rPr lang="en-US" sz="2800"/>
              <a:t>Velocity:</a:t>
            </a:r>
          </a:p>
        </p:txBody>
      </p:sp>
      <p:graphicFrame>
        <p:nvGraphicFramePr>
          <p:cNvPr id="4098" name="Object 7"/>
          <p:cNvGraphicFramePr>
            <a:graphicFrameLocks noChangeAspect="1"/>
          </p:cNvGraphicFramePr>
          <p:nvPr/>
        </p:nvGraphicFramePr>
        <p:xfrm>
          <a:off x="3962400" y="4724400"/>
          <a:ext cx="2566988" cy="1219200"/>
        </p:xfrm>
        <a:graphic>
          <a:graphicData uri="http://schemas.openxmlformats.org/presentationml/2006/ole">
            <mc:AlternateContent xmlns:mc="http://schemas.openxmlformats.org/markup-compatibility/2006">
              <mc:Choice xmlns:v="urn:schemas-microsoft-com:vml" Requires="v">
                <p:oleObj spid="_x0000_s4107" name="Equation" r:id="rId3" imgW="1015920" imgH="482400" progId="Equation.3">
                  <p:embed/>
                </p:oleObj>
              </mc:Choice>
              <mc:Fallback>
                <p:oleObj name="Equation" r:id="rId3" imgW="1015920" imgH="4824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724400"/>
                        <a:ext cx="2566988"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9"/>
          <p:cNvGraphicFramePr>
            <a:graphicFrameLocks noChangeAspect="1"/>
          </p:cNvGraphicFramePr>
          <p:nvPr/>
        </p:nvGraphicFramePr>
        <p:xfrm>
          <a:off x="3886200" y="2362200"/>
          <a:ext cx="2022475" cy="641350"/>
        </p:xfrm>
        <a:graphic>
          <a:graphicData uri="http://schemas.openxmlformats.org/presentationml/2006/ole">
            <mc:AlternateContent xmlns:mc="http://schemas.openxmlformats.org/markup-compatibility/2006">
              <mc:Choice xmlns:v="urn:schemas-microsoft-com:vml" Requires="v">
                <p:oleObj spid="_x0000_s4108" name="Equation" r:id="rId5" imgW="799920" imgH="253800" progId="Equation.3">
                  <p:embed/>
                </p:oleObj>
              </mc:Choice>
              <mc:Fallback>
                <p:oleObj name="Equation" r:id="rId5" imgW="799920" imgH="2538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362200"/>
                        <a:ext cx="2022475" cy="64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10"/>
          <p:cNvGraphicFramePr>
            <a:graphicFrameLocks noChangeAspect="1"/>
          </p:cNvGraphicFramePr>
          <p:nvPr/>
        </p:nvGraphicFramePr>
        <p:xfrm>
          <a:off x="3276600" y="3505200"/>
          <a:ext cx="4044950" cy="576263"/>
        </p:xfrm>
        <a:graphic>
          <a:graphicData uri="http://schemas.openxmlformats.org/presentationml/2006/ole">
            <mc:AlternateContent xmlns:mc="http://schemas.openxmlformats.org/markup-compatibility/2006">
              <mc:Choice xmlns:v="urn:schemas-microsoft-com:vml" Requires="v">
                <p:oleObj spid="_x0000_s4109" name="Equation" r:id="rId7" imgW="1600200" imgH="228600" progId="Equation.3">
                  <p:embed/>
                </p:oleObj>
              </mc:Choice>
              <mc:Fallback>
                <p:oleObj name="Equation" r:id="rId7" imgW="1600200" imgH="2286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505200"/>
                        <a:ext cx="40449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TextBox 11"/>
          <p:cNvSpPr txBox="1">
            <a:spLocks noChangeArrowheads="1"/>
          </p:cNvSpPr>
          <p:nvPr/>
        </p:nvSpPr>
        <p:spPr bwMode="auto">
          <a:xfrm>
            <a:off x="3810000" y="1905000"/>
            <a:ext cx="1905000" cy="369888"/>
          </a:xfrm>
          <a:prstGeom prst="rect">
            <a:avLst/>
          </a:prstGeom>
          <a:noFill/>
          <a:ln w="9525">
            <a:noFill/>
            <a:miter lim="800000"/>
            <a:headEnd/>
            <a:tailEnd/>
          </a:ln>
        </p:spPr>
        <p:txBody>
          <a:bodyPr>
            <a:spAutoFit/>
          </a:bodyPr>
          <a:lstStyle/>
          <a:p>
            <a:pPr algn="ctr"/>
            <a:r>
              <a:rPr lang="en-US" b="1">
                <a:solidFill>
                  <a:srgbClr val="FF0000"/>
                </a:solidFill>
              </a:rPr>
              <a:t>FPS Units</a:t>
            </a:r>
            <a:endParaRPr lang="en-GB" b="1">
              <a:solidFill>
                <a:srgbClr val="FF0000"/>
              </a:solidFill>
            </a:endParaRPr>
          </a:p>
        </p:txBody>
      </p:sp>
      <p:sp>
        <p:nvSpPr>
          <p:cNvPr id="2" name="Slide Number Placeholder 1">
            <a:extLst>
              <a:ext uri="{FF2B5EF4-FFF2-40B4-BE49-F238E27FC236}">
                <a16:creationId xmlns:a16="http://schemas.microsoft.com/office/drawing/2014/main" id="{55157330-0303-4471-A4EE-6B3B93971544}"/>
              </a:ext>
            </a:extLst>
          </p:cNvPr>
          <p:cNvSpPr>
            <a:spLocks noGrp="1"/>
          </p:cNvSpPr>
          <p:nvPr>
            <p:ph type="sldNum" sz="quarter" idx="12"/>
          </p:nvPr>
        </p:nvSpPr>
        <p:spPr/>
        <p:txBody>
          <a:bodyPr/>
          <a:lstStyle/>
          <a:p>
            <a:pPr>
              <a:defRPr/>
            </a:pPr>
            <a:fld id="{EF862905-BE76-4541-96C4-E1B1A6C18E0E}"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533400" y="838200"/>
            <a:ext cx="8458200" cy="5715000"/>
          </a:xfrm>
        </p:spPr>
        <p:txBody>
          <a:bodyPr/>
          <a:lstStyle/>
          <a:p>
            <a:pPr eaLnBrk="1" hangingPunct="1">
              <a:lnSpc>
                <a:spcPct val="80000"/>
              </a:lnSpc>
              <a:buFontTx/>
              <a:buNone/>
            </a:pPr>
            <a:r>
              <a:rPr lang="en-US" sz="2800" b="1">
                <a:solidFill>
                  <a:srgbClr val="FF0000"/>
                </a:solidFill>
              </a:rPr>
              <a:t>Drawbacks:</a:t>
            </a:r>
          </a:p>
          <a:p>
            <a:pPr eaLnBrk="1" hangingPunct="1">
              <a:lnSpc>
                <a:spcPct val="80000"/>
              </a:lnSpc>
              <a:buFontTx/>
              <a:buNone/>
            </a:pPr>
            <a:endParaRPr lang="en-US" sz="2200" b="1"/>
          </a:p>
          <a:p>
            <a:pPr eaLnBrk="1" hangingPunct="1">
              <a:lnSpc>
                <a:spcPct val="80000"/>
              </a:lnSpc>
            </a:pPr>
            <a:r>
              <a:rPr lang="en-US" sz="2400"/>
              <a:t>The concept of true regime is only theoretical and cannot be achieved practically.</a:t>
            </a:r>
          </a:p>
          <a:p>
            <a:pPr eaLnBrk="1" hangingPunct="1">
              <a:lnSpc>
                <a:spcPct val="80000"/>
              </a:lnSpc>
            </a:pPr>
            <a:endParaRPr lang="en-US" sz="2400"/>
          </a:p>
          <a:p>
            <a:pPr eaLnBrk="1" hangingPunct="1">
              <a:lnSpc>
                <a:spcPct val="80000"/>
              </a:lnSpc>
            </a:pPr>
            <a:r>
              <a:rPr lang="en-US" sz="2400"/>
              <a:t>The various equations are derived by considering the silt factor which is not constant all the time.</a:t>
            </a:r>
          </a:p>
          <a:p>
            <a:pPr eaLnBrk="1" hangingPunct="1">
              <a:lnSpc>
                <a:spcPct val="80000"/>
              </a:lnSpc>
            </a:pPr>
            <a:endParaRPr lang="en-US" sz="2400"/>
          </a:p>
          <a:p>
            <a:pPr eaLnBrk="1" hangingPunct="1">
              <a:lnSpc>
                <a:spcPct val="80000"/>
              </a:lnSpc>
            </a:pPr>
            <a:r>
              <a:rPr lang="en-US" sz="2400"/>
              <a:t>The concentration of silt is not taken into account.</a:t>
            </a:r>
          </a:p>
          <a:p>
            <a:pPr eaLnBrk="1" hangingPunct="1">
              <a:lnSpc>
                <a:spcPct val="80000"/>
              </a:lnSpc>
            </a:pPr>
            <a:endParaRPr lang="en-US" sz="2400"/>
          </a:p>
          <a:p>
            <a:pPr eaLnBrk="1" hangingPunct="1">
              <a:lnSpc>
                <a:spcPct val="80000"/>
              </a:lnSpc>
            </a:pPr>
            <a:r>
              <a:rPr lang="en-US" sz="2400"/>
              <a:t>The silt grade and silt charge are not clearly defined.</a:t>
            </a:r>
          </a:p>
          <a:p>
            <a:pPr eaLnBrk="1" hangingPunct="1">
              <a:lnSpc>
                <a:spcPct val="80000"/>
              </a:lnSpc>
            </a:pPr>
            <a:endParaRPr lang="en-US" sz="2200"/>
          </a:p>
        </p:txBody>
      </p:sp>
      <p:sp>
        <p:nvSpPr>
          <p:cNvPr id="60419" name="Rectangle 5"/>
          <p:cNvSpPr>
            <a:spLocks noChangeArrowheads="1"/>
          </p:cNvSpPr>
          <p:nvPr/>
        </p:nvSpPr>
        <p:spPr bwMode="auto">
          <a:xfrm>
            <a:off x="609600" y="0"/>
            <a:ext cx="8229600" cy="469900"/>
          </a:xfrm>
          <a:prstGeom prst="rect">
            <a:avLst/>
          </a:prstGeom>
          <a:noFill/>
          <a:ln w="9525">
            <a:noFill/>
            <a:miter lim="800000"/>
            <a:headEnd/>
            <a:tailEnd/>
          </a:ln>
        </p:spPr>
        <p:txBody>
          <a:bodyPr anchor="ctr"/>
          <a:lstStyle/>
          <a:p>
            <a:pPr eaLnBrk="1" hangingPunct="1"/>
            <a:r>
              <a:rPr lang="en-US" sz="3200" b="1">
                <a:solidFill>
                  <a:schemeClr val="tx2"/>
                </a:solidFill>
              </a:rPr>
              <a:t>Lacey’s Regime Theory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a:xfrm>
            <a:off x="457200" y="63500"/>
            <a:ext cx="8229600" cy="546100"/>
          </a:xfrm>
        </p:spPr>
        <p:txBody>
          <a:bodyPr>
            <a:normAutofit fontScale="90000"/>
          </a:bodyPr>
          <a:lstStyle/>
          <a:p>
            <a:pPr eaLnBrk="1" hangingPunct="1">
              <a:defRPr/>
            </a:pPr>
            <a:r>
              <a:rPr lang="en-US" b="1" dirty="0"/>
              <a:t>Lacey’s Regime Theory</a:t>
            </a:r>
          </a:p>
        </p:txBody>
      </p:sp>
      <p:sp>
        <p:nvSpPr>
          <p:cNvPr id="5125" name="Rectangle 3"/>
          <p:cNvSpPr>
            <a:spLocks noGrp="1" noChangeArrowheads="1"/>
          </p:cNvSpPr>
          <p:nvPr>
            <p:ph type="body" sz="half" idx="1"/>
          </p:nvPr>
        </p:nvSpPr>
        <p:spPr>
          <a:xfrm>
            <a:off x="457200" y="838200"/>
            <a:ext cx="8077200" cy="5181600"/>
          </a:xfrm>
        </p:spPr>
        <p:txBody>
          <a:bodyPr/>
          <a:lstStyle/>
          <a:p>
            <a:pPr marL="609600" indent="-609600" eaLnBrk="1" hangingPunct="1">
              <a:buFontTx/>
              <a:buNone/>
            </a:pPr>
            <a:r>
              <a:rPr lang="en-US" sz="2800" b="1"/>
              <a:t>Steps involved for the design of Earthen</a:t>
            </a:r>
          </a:p>
          <a:p>
            <a:pPr marL="609600" indent="-609600" eaLnBrk="1" hangingPunct="1">
              <a:buFontTx/>
              <a:buNone/>
            </a:pPr>
            <a:r>
              <a:rPr lang="en-US" sz="2800" b="1"/>
              <a:t>Canals:</a:t>
            </a:r>
          </a:p>
          <a:p>
            <a:pPr marL="609600" indent="-609600" eaLnBrk="1" hangingPunct="1"/>
            <a:r>
              <a:rPr lang="en-US" sz="2000">
                <a:solidFill>
                  <a:srgbClr val="FF0000"/>
                </a:solidFill>
              </a:rPr>
              <a:t>Given</a:t>
            </a:r>
            <a:r>
              <a:rPr lang="en-US" sz="2000"/>
              <a:t>: Values of discharge </a:t>
            </a:r>
            <a:r>
              <a:rPr lang="en-US" sz="2000" i="1"/>
              <a:t>Q, </a:t>
            </a:r>
            <a:r>
              <a:rPr lang="en-US" sz="2000"/>
              <a:t>sand size </a:t>
            </a:r>
            <a:r>
              <a:rPr lang="en-US" sz="2000" i="1"/>
              <a:t>d </a:t>
            </a:r>
            <a:r>
              <a:rPr lang="en-US" sz="2000"/>
              <a:t>in mm, side slope zH:lV, (if not given assume 1/2H: 1V, 1H:1V, 1.5H:1V etc)</a:t>
            </a:r>
          </a:p>
          <a:p>
            <a:pPr marL="609600" indent="-609600" eaLnBrk="1" hangingPunct="1"/>
            <a:endParaRPr lang="en-US" sz="2000"/>
          </a:p>
          <a:p>
            <a:pPr marL="609600" indent="-609600" eaLnBrk="1" hangingPunct="1"/>
            <a:r>
              <a:rPr lang="en-US" sz="2000">
                <a:solidFill>
                  <a:srgbClr val="FF0000"/>
                </a:solidFill>
              </a:rPr>
              <a:t>Estimate:</a:t>
            </a:r>
          </a:p>
          <a:p>
            <a:pPr marL="609600" indent="-609600" eaLnBrk="1" hangingPunct="1"/>
            <a:r>
              <a:rPr lang="en-US" sz="2000"/>
              <a:t>wetted perimeter as:</a:t>
            </a:r>
          </a:p>
          <a:p>
            <a:pPr marL="609600" indent="-609600" eaLnBrk="1" hangingPunct="1">
              <a:buFontTx/>
              <a:buNone/>
            </a:pPr>
            <a:endParaRPr lang="en-US" sz="2000"/>
          </a:p>
          <a:p>
            <a:pPr marL="609600" indent="-609600" eaLnBrk="1" hangingPunct="1"/>
            <a:endParaRPr lang="en-US" sz="2000"/>
          </a:p>
          <a:p>
            <a:pPr marL="609600" indent="-609600" eaLnBrk="1" hangingPunct="1">
              <a:buFont typeface="Wingdings 2" pitchFamily="18" charset="2"/>
              <a:buNone/>
            </a:pPr>
            <a:endParaRPr lang="en-US" sz="2000"/>
          </a:p>
          <a:p>
            <a:pPr marL="609600" indent="-609600" eaLnBrk="1" hangingPunct="1"/>
            <a:r>
              <a:rPr lang="en-US" sz="2000"/>
              <a:t>From the known sediment size, </a:t>
            </a:r>
            <a:r>
              <a:rPr lang="en-US" sz="2000" i="1"/>
              <a:t>d</a:t>
            </a:r>
            <a:r>
              <a:rPr lang="en-US" sz="2000" i="1" baseline="-25000"/>
              <a:t>50</a:t>
            </a:r>
            <a:r>
              <a:rPr lang="en-US" sz="2000" i="1"/>
              <a:t>, </a:t>
            </a:r>
            <a:r>
              <a:rPr lang="en-US" sz="2000"/>
              <a:t>in mm, find Lacey’s silt factor </a:t>
            </a:r>
          </a:p>
          <a:p>
            <a:pPr marL="609600" indent="-609600" eaLnBrk="1" hangingPunct="1"/>
            <a:endParaRPr lang="en-US" sz="2000"/>
          </a:p>
        </p:txBody>
      </p:sp>
      <p:graphicFrame>
        <p:nvGraphicFramePr>
          <p:cNvPr id="5122" name="Object 4"/>
          <p:cNvGraphicFramePr>
            <a:graphicFrameLocks noChangeAspect="1"/>
          </p:cNvGraphicFramePr>
          <p:nvPr/>
        </p:nvGraphicFramePr>
        <p:xfrm>
          <a:off x="3505200" y="5334000"/>
          <a:ext cx="2057400" cy="636588"/>
        </p:xfrm>
        <a:graphic>
          <a:graphicData uri="http://schemas.openxmlformats.org/presentationml/2006/ole">
            <mc:AlternateContent xmlns:mc="http://schemas.openxmlformats.org/markup-compatibility/2006">
              <mc:Choice xmlns:v="urn:schemas-microsoft-com:vml" Requires="v">
                <p:oleObj spid="_x0000_s5128" name="Equation" r:id="rId3" imgW="863280" imgH="266400" progId="Equation.DSMT4">
                  <p:embed/>
                </p:oleObj>
              </mc:Choice>
              <mc:Fallback>
                <p:oleObj name="Equation" r:id="rId3" imgW="863280" imgH="266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334000"/>
                        <a:ext cx="2057400"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5"/>
          <p:cNvGraphicFramePr>
            <a:graphicFrameLocks noChangeAspect="1"/>
          </p:cNvGraphicFramePr>
          <p:nvPr/>
        </p:nvGraphicFramePr>
        <p:xfrm>
          <a:off x="3657600" y="3810000"/>
          <a:ext cx="1905000" cy="614363"/>
        </p:xfrm>
        <a:graphic>
          <a:graphicData uri="http://schemas.openxmlformats.org/presentationml/2006/ole">
            <mc:AlternateContent xmlns:mc="http://schemas.openxmlformats.org/markup-compatibility/2006">
              <mc:Choice xmlns:v="urn:schemas-microsoft-com:vml" Requires="v">
                <p:oleObj spid="_x0000_s5129" name="Equation" r:id="rId5" imgW="787320" imgH="253800" progId="Equation.DSMT4">
                  <p:embed/>
                </p:oleObj>
              </mc:Choice>
              <mc:Fallback>
                <p:oleObj name="Equation" r:id="rId5" imgW="787320" imgH="253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810000"/>
                        <a:ext cx="19050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DC2EC952-8D7C-487D-A1F1-AB7EAD9576C7}"/>
              </a:ext>
            </a:extLst>
          </p:cNvPr>
          <p:cNvSpPr>
            <a:spLocks noGrp="1"/>
          </p:cNvSpPr>
          <p:nvPr>
            <p:ph type="sldNum" sz="quarter" idx="12"/>
          </p:nvPr>
        </p:nvSpPr>
        <p:spPr/>
        <p:txBody>
          <a:bodyPr/>
          <a:lstStyle/>
          <a:p>
            <a:pPr>
              <a:defRPr/>
            </a:pPr>
            <a:fld id="{EF862905-BE76-4541-96C4-E1B1A6C18E0E}"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3" name="Rectangle 11"/>
          <p:cNvSpPr>
            <a:spLocks noGrp="1" noChangeArrowheads="1"/>
          </p:cNvSpPr>
          <p:nvPr>
            <p:ph type="title"/>
          </p:nvPr>
        </p:nvSpPr>
        <p:spPr>
          <a:xfrm>
            <a:off x="457200" y="0"/>
            <a:ext cx="8229600" cy="609600"/>
          </a:xfrm>
        </p:spPr>
        <p:txBody>
          <a:bodyPr>
            <a:normAutofit fontScale="90000"/>
          </a:bodyPr>
          <a:lstStyle/>
          <a:p>
            <a:pPr eaLnBrk="1" hangingPunct="1">
              <a:defRPr/>
            </a:pPr>
            <a:r>
              <a:rPr lang="en-US" b="1" dirty="0"/>
              <a:t>Lacey’s Regime Theory</a:t>
            </a:r>
          </a:p>
        </p:txBody>
      </p:sp>
      <p:sp>
        <p:nvSpPr>
          <p:cNvPr id="6149" name="Rectangle 3"/>
          <p:cNvSpPr>
            <a:spLocks noGrp="1" noChangeArrowheads="1"/>
          </p:cNvSpPr>
          <p:nvPr>
            <p:ph type="body" sz="half" idx="1"/>
          </p:nvPr>
        </p:nvSpPr>
        <p:spPr>
          <a:xfrm>
            <a:off x="457200" y="914400"/>
            <a:ext cx="8229600" cy="5105400"/>
          </a:xfrm>
        </p:spPr>
        <p:txBody>
          <a:bodyPr/>
          <a:lstStyle/>
          <a:p>
            <a:pPr eaLnBrk="1" hangingPunct="1"/>
            <a:endParaRPr lang="en-US" sz="2800" b="1"/>
          </a:p>
          <a:p>
            <a:pPr eaLnBrk="1" hangingPunct="1"/>
            <a:r>
              <a:rPr lang="en-US" sz="2000"/>
              <a:t>Find out the slope of the channel by:</a:t>
            </a:r>
          </a:p>
          <a:p>
            <a:pPr eaLnBrk="1" hangingPunct="1">
              <a:buFont typeface="Wingdings 2" pitchFamily="18" charset="2"/>
              <a:buNone/>
            </a:pPr>
            <a:endParaRPr lang="en-US" sz="2800"/>
          </a:p>
          <a:p>
            <a:pPr eaLnBrk="1" hangingPunct="1"/>
            <a:r>
              <a:rPr lang="en-US" sz="2200"/>
              <a:t>Solve the equation for velocity and determine the hydraulic radius, R,</a:t>
            </a:r>
          </a:p>
          <a:p>
            <a:pPr eaLnBrk="1" hangingPunct="1"/>
            <a:endParaRPr lang="en-US" sz="2200"/>
          </a:p>
          <a:p>
            <a:pPr eaLnBrk="1" hangingPunct="1"/>
            <a:endParaRPr lang="en-US" sz="2200"/>
          </a:p>
          <a:p>
            <a:pPr eaLnBrk="1" hangingPunct="1"/>
            <a:endParaRPr lang="en-US" sz="2200"/>
          </a:p>
          <a:p>
            <a:pPr eaLnBrk="1" hangingPunct="1"/>
            <a:r>
              <a:rPr lang="en-US" sz="2200"/>
              <a:t>Find out the area of cross-section (A) and wetted perimeter (P) in terms of depth of flow (D) and bed width (B)</a:t>
            </a:r>
          </a:p>
          <a:p>
            <a:pPr eaLnBrk="1" hangingPunct="1"/>
            <a:endParaRPr lang="en-US" sz="2200" i="1"/>
          </a:p>
          <a:p>
            <a:pPr eaLnBrk="1" hangingPunct="1"/>
            <a:r>
              <a:rPr lang="en-US" sz="2200"/>
              <a:t>Solve the equation for Area (A) and (P) simultaneously and </a:t>
            </a:r>
            <a:r>
              <a:rPr lang="en-US" sz="2200">
                <a:solidFill>
                  <a:schemeClr val="tx1"/>
                </a:solidFill>
              </a:rPr>
              <a:t>develop a </a:t>
            </a:r>
            <a:r>
              <a:rPr lang="en-US" sz="2200">
                <a:solidFill>
                  <a:srgbClr val="FF0000"/>
                </a:solidFill>
              </a:rPr>
              <a:t>quadratic equation </a:t>
            </a:r>
            <a:r>
              <a:rPr lang="en-US" sz="2200"/>
              <a:t>in terms of bed width (B) or depth of flow (D)</a:t>
            </a:r>
          </a:p>
          <a:p>
            <a:pPr eaLnBrk="1" hangingPunct="1"/>
            <a:endParaRPr lang="en-US" sz="2200"/>
          </a:p>
        </p:txBody>
      </p:sp>
      <p:graphicFrame>
        <p:nvGraphicFramePr>
          <p:cNvPr id="6146" name="Object 9"/>
          <p:cNvGraphicFramePr>
            <a:graphicFrameLocks noChangeAspect="1"/>
          </p:cNvGraphicFramePr>
          <p:nvPr/>
        </p:nvGraphicFramePr>
        <p:xfrm>
          <a:off x="5410200" y="914400"/>
          <a:ext cx="1981200" cy="1403350"/>
        </p:xfrm>
        <a:graphic>
          <a:graphicData uri="http://schemas.openxmlformats.org/presentationml/2006/ole">
            <mc:AlternateContent xmlns:mc="http://schemas.openxmlformats.org/markup-compatibility/2006">
              <mc:Choice xmlns:v="urn:schemas-microsoft-com:vml" Requires="v">
                <p:oleObj spid="_x0000_s6152" name="Equation" r:id="rId3" imgW="914400" imgH="647640" progId="Equation.DSMT4">
                  <p:embed/>
                </p:oleObj>
              </mc:Choice>
              <mc:Fallback>
                <p:oleObj name="Equation" r:id="rId3" imgW="914400" imgH="64764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914400"/>
                        <a:ext cx="1981200"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7"/>
          <p:cNvGraphicFramePr>
            <a:graphicFrameLocks noChangeAspect="1"/>
          </p:cNvGraphicFramePr>
          <p:nvPr/>
        </p:nvGraphicFramePr>
        <p:xfrm>
          <a:off x="3276600" y="2819400"/>
          <a:ext cx="2790825" cy="1219200"/>
        </p:xfrm>
        <a:graphic>
          <a:graphicData uri="http://schemas.openxmlformats.org/presentationml/2006/ole">
            <mc:AlternateContent xmlns:mc="http://schemas.openxmlformats.org/markup-compatibility/2006">
              <mc:Choice xmlns:v="urn:schemas-microsoft-com:vml" Requires="v">
                <p:oleObj spid="_x0000_s6153" name="Equation" r:id="rId5" imgW="1104840" imgH="482400" progId="Equation.3">
                  <p:embed/>
                </p:oleObj>
              </mc:Choice>
              <mc:Fallback>
                <p:oleObj name="Equation" r:id="rId5" imgW="1104840" imgH="4824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819400"/>
                        <a:ext cx="2790825"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F9288022-99EA-4AAA-B52A-81512608F471}"/>
              </a:ext>
            </a:extLst>
          </p:cNvPr>
          <p:cNvSpPr>
            <a:spLocks noGrp="1"/>
          </p:cNvSpPr>
          <p:nvPr>
            <p:ph type="sldNum" sz="quarter" idx="12"/>
          </p:nvPr>
        </p:nvSpPr>
        <p:spPr/>
        <p:txBody>
          <a:bodyPr/>
          <a:lstStyle/>
          <a:p>
            <a:pPr>
              <a:defRPr/>
            </a:pPr>
            <a:fld id="{EF862905-BE76-4541-96C4-E1B1A6C18E0E}"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p:txBody>
          <a:bodyPr>
            <a:normAutofit fontScale="90000"/>
          </a:bodyPr>
          <a:lstStyle/>
          <a:p>
            <a:pPr eaLnBrk="1" hangingPunct="1">
              <a:defRPr/>
            </a:pPr>
            <a:r>
              <a:rPr lang="en-US" b="1" dirty="0"/>
              <a:t>Lacey’s Regime Theory</a:t>
            </a:r>
          </a:p>
        </p:txBody>
      </p:sp>
      <p:sp>
        <p:nvSpPr>
          <p:cNvPr id="61443" name="Rectangle 3"/>
          <p:cNvSpPr>
            <a:spLocks noGrp="1" noChangeArrowheads="1"/>
          </p:cNvSpPr>
          <p:nvPr>
            <p:ph idx="1"/>
          </p:nvPr>
        </p:nvSpPr>
        <p:spPr/>
        <p:txBody>
          <a:bodyPr/>
          <a:lstStyle/>
          <a:p>
            <a:pPr eaLnBrk="1" hangingPunct="1">
              <a:buFontTx/>
              <a:buNone/>
            </a:pPr>
            <a:r>
              <a:rPr lang="en-US" sz="3600" b="1"/>
              <a:t>Example Problems:</a:t>
            </a:r>
          </a:p>
          <a:p>
            <a:pPr eaLnBrk="1" hangingPunct="1">
              <a:buFontTx/>
              <a:buNone/>
            </a:pPr>
            <a:endParaRPr lang="en-US" sz="4400" b="1"/>
          </a:p>
          <a:p>
            <a:pPr eaLnBrk="1" hangingPunct="1">
              <a:buFontTx/>
              <a:buNone/>
            </a:pPr>
            <a:r>
              <a:rPr lang="en-US" sz="2000" b="1"/>
              <a:t>(1) Full supply discharge (Q) = 60 m</a:t>
            </a:r>
            <a:r>
              <a:rPr lang="en-US" sz="2000" b="1" baseline="30000"/>
              <a:t>3</a:t>
            </a:r>
            <a:r>
              <a:rPr lang="en-US" sz="2000" b="1"/>
              <a:t>/sec</a:t>
            </a:r>
          </a:p>
          <a:p>
            <a:pPr eaLnBrk="1" hangingPunct="1">
              <a:buFontTx/>
              <a:buNone/>
            </a:pPr>
            <a:r>
              <a:rPr lang="en-US" sz="2000" b="1"/>
              <a:t>	  Channel slope (S) = 1 : 5200</a:t>
            </a:r>
          </a:p>
          <a:p>
            <a:pPr eaLnBrk="1" hangingPunct="1">
              <a:buFontTx/>
              <a:buNone/>
            </a:pPr>
            <a:endParaRPr lang="en-US" sz="2000" b="1"/>
          </a:p>
          <a:p>
            <a:pPr eaLnBrk="1" hangingPunct="1">
              <a:buFontTx/>
              <a:buNone/>
            </a:pPr>
            <a:endParaRPr lang="en-US" sz="2000" b="1"/>
          </a:p>
          <a:p>
            <a:pPr eaLnBrk="1" hangingPunct="1">
              <a:buFontTx/>
              <a:buNone/>
            </a:pPr>
            <a:r>
              <a:rPr lang="en-US" sz="2000" b="1"/>
              <a:t>(2) Full supply discharge (Q) = 80 m</a:t>
            </a:r>
            <a:r>
              <a:rPr lang="en-US" sz="2000" b="1" baseline="30000"/>
              <a:t>3</a:t>
            </a:r>
            <a:r>
              <a:rPr lang="en-US" sz="2000" b="1"/>
              <a:t>/sec</a:t>
            </a:r>
          </a:p>
          <a:p>
            <a:pPr eaLnBrk="1" hangingPunct="1">
              <a:buFontTx/>
              <a:buNone/>
            </a:pPr>
            <a:r>
              <a:rPr lang="en-US" sz="2000" b="1"/>
              <a:t>	  Channel slope (S) = 1 : 5500</a:t>
            </a:r>
          </a:p>
          <a:p>
            <a:pPr eaLnBrk="1" hangingPunct="1">
              <a:buFontTx/>
              <a:buNone/>
            </a:pPr>
            <a:endParaRPr lang="en-US" sz="2000" b="1"/>
          </a:p>
          <a:p>
            <a:pPr eaLnBrk="1" hangingPunct="1">
              <a:buFontTx/>
              <a:buNone/>
            </a:pPr>
            <a:endParaRPr lang="en-US" sz="2000" b="1"/>
          </a:p>
          <a:p>
            <a:pPr eaLnBrk="1" hangingPunct="1">
              <a:buFontTx/>
              <a:buNone/>
            </a:pPr>
            <a:r>
              <a:rPr lang="en-US" sz="2000" b="1"/>
              <a:t>(3) Full supply discharge (Q) = 100 m</a:t>
            </a:r>
            <a:r>
              <a:rPr lang="en-US" sz="2000" b="1" baseline="30000"/>
              <a:t>3</a:t>
            </a:r>
            <a:r>
              <a:rPr lang="en-US" sz="2000" b="1"/>
              <a:t>/sec</a:t>
            </a:r>
          </a:p>
          <a:p>
            <a:pPr eaLnBrk="1" hangingPunct="1">
              <a:buFontTx/>
              <a:buNone/>
            </a:pPr>
            <a:r>
              <a:rPr lang="en-US" sz="2000" b="1"/>
              <a:t>	  D</a:t>
            </a:r>
            <a:r>
              <a:rPr lang="en-US" sz="2000" b="1" baseline="-25000"/>
              <a:t>50</a:t>
            </a:r>
            <a:r>
              <a:rPr lang="en-US" sz="2000" b="1"/>
              <a:t>= 0.5mm</a:t>
            </a:r>
          </a:p>
          <a:p>
            <a:pPr eaLnBrk="1" hangingPunct="1">
              <a:buFontTx/>
              <a:buNone/>
            </a:pPr>
            <a:endParaRPr lang="en-US" sz="2000" b="1"/>
          </a:p>
          <a:p>
            <a:pPr eaLnBrk="1" hangingPunct="1">
              <a:buFontTx/>
              <a:buNone/>
            </a:pPr>
            <a:endParaRPr lang="en-US" sz="2000" b="1" baseline="30000"/>
          </a:p>
          <a:p>
            <a:pPr eaLnBrk="1" hangingPunct="1">
              <a:buFontTx/>
              <a:buNone/>
            </a:pPr>
            <a:endParaRPr lang="en-US" sz="4400" b="1"/>
          </a:p>
        </p:txBody>
      </p:sp>
      <p:sp>
        <p:nvSpPr>
          <p:cNvPr id="61444" name="Rectangle 3"/>
          <p:cNvSpPr>
            <a:spLocks noChangeArrowheads="1"/>
          </p:cNvSpPr>
          <p:nvPr/>
        </p:nvSpPr>
        <p:spPr bwMode="auto">
          <a:xfrm>
            <a:off x="6057900" y="2438400"/>
            <a:ext cx="1943100" cy="369888"/>
          </a:xfrm>
          <a:prstGeom prst="rect">
            <a:avLst/>
          </a:prstGeom>
          <a:noFill/>
          <a:ln w="9525">
            <a:noFill/>
            <a:miter lim="800000"/>
            <a:headEnd/>
            <a:tailEnd/>
          </a:ln>
        </p:spPr>
        <p:txBody>
          <a:bodyPr wrap="none">
            <a:spAutoFit/>
          </a:bodyPr>
          <a:lstStyle/>
          <a:p>
            <a:r>
              <a:rPr lang="en-US"/>
              <a:t>assume 1/2H: 1V</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76200"/>
            <a:ext cx="8229600" cy="639762"/>
          </a:xfrm>
        </p:spPr>
        <p:txBody>
          <a:bodyPr>
            <a:normAutofit fontScale="90000"/>
          </a:bodyPr>
          <a:lstStyle/>
          <a:p>
            <a:pPr>
              <a:defRPr/>
            </a:pPr>
            <a:r>
              <a:rPr lang="en-US" b="1" dirty="0"/>
              <a:t>Geometric features of meander</a:t>
            </a:r>
          </a:p>
        </p:txBody>
      </p:sp>
      <p:grpSp>
        <p:nvGrpSpPr>
          <p:cNvPr id="31747" name="Group 4"/>
          <p:cNvGrpSpPr>
            <a:grpSpLocks/>
          </p:cNvGrpSpPr>
          <p:nvPr/>
        </p:nvGrpSpPr>
        <p:grpSpPr bwMode="auto">
          <a:xfrm>
            <a:off x="0" y="1600200"/>
            <a:ext cx="9144000" cy="5257800"/>
            <a:chOff x="0" y="1008"/>
            <a:chExt cx="5760" cy="3312"/>
          </a:xfrm>
        </p:grpSpPr>
        <p:pic>
          <p:nvPicPr>
            <p:cNvPr id="31748" name="Picture 5"/>
            <p:cNvPicPr>
              <a:picLocks noChangeAspect="1" noChangeArrowheads="1"/>
            </p:cNvPicPr>
            <p:nvPr/>
          </p:nvPicPr>
          <p:blipFill>
            <a:blip r:embed="rId2"/>
            <a:srcRect/>
            <a:stretch>
              <a:fillRect/>
            </a:stretch>
          </p:blipFill>
          <p:spPr bwMode="auto">
            <a:xfrm>
              <a:off x="0" y="1008"/>
              <a:ext cx="5760" cy="3312"/>
            </a:xfrm>
            <a:prstGeom prst="rect">
              <a:avLst/>
            </a:prstGeom>
            <a:noFill/>
            <a:ln w="9525">
              <a:noFill/>
              <a:miter lim="800000"/>
              <a:headEnd/>
              <a:tailEnd/>
            </a:ln>
          </p:spPr>
        </p:pic>
        <p:sp>
          <p:nvSpPr>
            <p:cNvPr id="31749" name="Line 6"/>
            <p:cNvSpPr>
              <a:spLocks noChangeShapeType="1"/>
            </p:cNvSpPr>
            <p:nvPr/>
          </p:nvSpPr>
          <p:spPr bwMode="auto">
            <a:xfrm flipH="1">
              <a:off x="4368" y="1872"/>
              <a:ext cx="96" cy="384"/>
            </a:xfrm>
            <a:prstGeom prst="line">
              <a:avLst/>
            </a:prstGeom>
            <a:noFill/>
            <a:ln w="9525">
              <a:solidFill>
                <a:srgbClr val="000000"/>
              </a:solidFill>
              <a:round/>
              <a:headEnd type="triangle" w="med" len="med"/>
              <a:tailEnd type="triangle" w="med" len="med"/>
            </a:ln>
          </p:spPr>
          <p:txBody>
            <a:bodyPr/>
            <a:lstStyle/>
            <a:p>
              <a:endParaRPr lang="en-US"/>
            </a:p>
          </p:txBody>
        </p:sp>
        <p:sp>
          <p:nvSpPr>
            <p:cNvPr id="31750" name="Line 7"/>
            <p:cNvSpPr>
              <a:spLocks noChangeShapeType="1"/>
            </p:cNvSpPr>
            <p:nvPr/>
          </p:nvSpPr>
          <p:spPr bwMode="auto">
            <a:xfrm flipV="1">
              <a:off x="4416" y="1776"/>
              <a:ext cx="432" cy="192"/>
            </a:xfrm>
            <a:prstGeom prst="line">
              <a:avLst/>
            </a:prstGeom>
            <a:noFill/>
            <a:ln w="9525">
              <a:solidFill>
                <a:srgbClr val="000000"/>
              </a:solidFill>
              <a:round/>
              <a:headEnd/>
              <a:tailEnd/>
            </a:ln>
          </p:spPr>
          <p:txBody>
            <a:bodyPr/>
            <a:lstStyle/>
            <a:p>
              <a:endParaRPr lang="en-US"/>
            </a:p>
          </p:txBody>
        </p:sp>
        <p:sp>
          <p:nvSpPr>
            <p:cNvPr id="31751" name="Text Box 8"/>
            <p:cNvSpPr txBox="1">
              <a:spLocks noChangeArrowheads="1"/>
            </p:cNvSpPr>
            <p:nvPr/>
          </p:nvSpPr>
          <p:spPr bwMode="auto">
            <a:xfrm>
              <a:off x="4848" y="1488"/>
              <a:ext cx="672" cy="404"/>
            </a:xfrm>
            <a:prstGeom prst="rect">
              <a:avLst/>
            </a:prstGeom>
            <a:solidFill>
              <a:schemeClr val="bg1"/>
            </a:solidFill>
            <a:ln w="9525">
              <a:noFill/>
              <a:miter lim="800000"/>
              <a:headEnd/>
              <a:tailEnd/>
            </a:ln>
          </p:spPr>
          <p:txBody>
            <a:bodyPr>
              <a:spAutoFit/>
            </a:bodyPr>
            <a:lstStyle/>
            <a:p>
              <a:pPr>
                <a:spcBef>
                  <a:spcPct val="50000"/>
                </a:spcBef>
              </a:pPr>
              <a:r>
                <a:rPr lang="en-US"/>
                <a:t>Meander Belt</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62F48C-5614-4B41-9FEB-4314D326F6E4}"/>
                  </a:ext>
                </a:extLst>
              </p:cNvPr>
              <p:cNvSpPr txBox="1"/>
              <p:nvPr/>
            </p:nvSpPr>
            <p:spPr>
              <a:xfrm>
                <a:off x="5791200" y="5867400"/>
                <a:ext cx="1686295"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𝑆𝑖𝑛𝑢𝑜𝑠𝑖𝑡𝑦</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𝐿𝑚</m:t>
                          </m:r>
                        </m:num>
                        <m:den>
                          <m:r>
                            <a:rPr lang="en-US" b="0" i="1" smtClean="0">
                              <a:latin typeface="Cambria Math" panose="02040503050406030204" pitchFamily="18" charset="0"/>
                            </a:rPr>
                            <m:t>𝑆</m:t>
                          </m:r>
                        </m:den>
                      </m:f>
                    </m:oMath>
                  </m:oMathPara>
                </a14:m>
                <a:endParaRPr lang="en-US" dirty="0"/>
              </a:p>
            </p:txBody>
          </p:sp>
        </mc:Choice>
        <mc:Fallback xmlns="">
          <p:sp>
            <p:nvSpPr>
              <p:cNvPr id="2" name="TextBox 1">
                <a:extLst>
                  <a:ext uri="{FF2B5EF4-FFF2-40B4-BE49-F238E27FC236}">
                    <a16:creationId xmlns:a16="http://schemas.microsoft.com/office/drawing/2014/main" id="{9262F48C-5614-4B41-9FEB-4314D326F6E4}"/>
                  </a:ext>
                </a:extLst>
              </p:cNvPr>
              <p:cNvSpPr txBox="1">
                <a:spLocks noRot="1" noChangeAspect="1" noMove="1" noResize="1" noEditPoints="1" noAdjustHandles="1" noChangeArrowheads="1" noChangeShapeType="1" noTextEdit="1"/>
              </p:cNvSpPr>
              <p:nvPr/>
            </p:nvSpPr>
            <p:spPr>
              <a:xfrm>
                <a:off x="5791200" y="5867400"/>
                <a:ext cx="1686295" cy="516745"/>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0"/>
            <a:ext cx="8686800" cy="533400"/>
          </a:xfrm>
        </p:spPr>
        <p:txBody>
          <a:bodyPr>
            <a:noAutofit/>
          </a:bodyPr>
          <a:lstStyle/>
          <a:p>
            <a:pPr eaLnBrk="1" hangingPunct="1">
              <a:defRPr/>
            </a:pPr>
            <a:r>
              <a:rPr lang="en-US" sz="3200" b="1" dirty="0"/>
              <a:t>Example Problem</a:t>
            </a:r>
          </a:p>
        </p:txBody>
      </p:sp>
      <p:sp>
        <p:nvSpPr>
          <p:cNvPr id="7176" name="Rectangle 3"/>
          <p:cNvSpPr>
            <a:spLocks noGrp="1" noChangeArrowheads="1"/>
          </p:cNvSpPr>
          <p:nvPr>
            <p:ph idx="1"/>
          </p:nvPr>
        </p:nvSpPr>
        <p:spPr/>
        <p:txBody>
          <a:bodyPr/>
          <a:lstStyle/>
          <a:p>
            <a:pPr eaLnBrk="1" hangingPunct="1">
              <a:buFontTx/>
              <a:buNone/>
            </a:pPr>
            <a:r>
              <a:rPr lang="en-US" sz="2800" b="1"/>
              <a:t>Answers of Example Problem (1):</a:t>
            </a:r>
          </a:p>
          <a:p>
            <a:pPr eaLnBrk="1" hangingPunct="1"/>
            <a:r>
              <a:rPr lang="en-US" sz="2400"/>
              <a:t>Perimeter (P) = 36.80 m</a:t>
            </a:r>
          </a:p>
          <a:p>
            <a:pPr eaLnBrk="1" hangingPunct="1"/>
            <a:endParaRPr lang="en-US" sz="2400"/>
          </a:p>
          <a:p>
            <a:pPr eaLnBrk="1" hangingPunct="1"/>
            <a:r>
              <a:rPr lang="en-US" sz="2400"/>
              <a:t>Lacey’s silt factor (f) = 1.15</a:t>
            </a:r>
          </a:p>
          <a:p>
            <a:pPr eaLnBrk="1" hangingPunct="1"/>
            <a:endParaRPr lang="en-US" sz="2400"/>
          </a:p>
          <a:p>
            <a:pPr eaLnBrk="1" hangingPunct="1"/>
            <a:r>
              <a:rPr lang="en-US" sz="2400"/>
              <a:t>D</a:t>
            </a:r>
            <a:r>
              <a:rPr lang="en-US" sz="2400" baseline="-25000"/>
              <a:t>50</a:t>
            </a:r>
            <a:r>
              <a:rPr lang="en-US" sz="2400"/>
              <a:t> = 0.43mm</a:t>
            </a:r>
          </a:p>
          <a:p>
            <a:pPr eaLnBrk="1" hangingPunct="1"/>
            <a:endParaRPr lang="en-US" sz="2400"/>
          </a:p>
          <a:p>
            <a:pPr eaLnBrk="1" hangingPunct="1"/>
            <a:r>
              <a:rPr lang="en-US" sz="2400"/>
              <a:t>Hydraulic Radius (R) = 1.60 m</a:t>
            </a:r>
          </a:p>
          <a:p>
            <a:pPr eaLnBrk="1" hangingPunct="1"/>
            <a:endParaRPr lang="en-US" sz="2400"/>
          </a:p>
          <a:p>
            <a:pPr eaLnBrk="1" hangingPunct="1"/>
            <a:r>
              <a:rPr lang="en-US" sz="2400"/>
              <a:t>Velocity (v) = 0.855 m/s </a:t>
            </a:r>
          </a:p>
          <a:p>
            <a:pPr eaLnBrk="1" hangingPunct="1"/>
            <a:endParaRPr lang="en-US" sz="2400"/>
          </a:p>
          <a:p>
            <a:pPr eaLnBrk="1" hangingPunct="1"/>
            <a:r>
              <a:rPr lang="en-US" sz="2400"/>
              <a:t>Depth of flow (D) = 1.80 m</a:t>
            </a:r>
          </a:p>
          <a:p>
            <a:pPr eaLnBrk="1" hangingPunct="1"/>
            <a:r>
              <a:rPr lang="en-US" sz="2400"/>
              <a:t>Bed Width (B) = 32.8 m </a:t>
            </a:r>
            <a:endParaRPr lang="en-US" sz="2400" baseline="-25000"/>
          </a:p>
          <a:p>
            <a:pPr eaLnBrk="1" hangingPunct="1">
              <a:buFontTx/>
              <a:buNone/>
            </a:pPr>
            <a:endParaRPr lang="en-US" sz="2800"/>
          </a:p>
        </p:txBody>
      </p:sp>
      <p:graphicFrame>
        <p:nvGraphicFramePr>
          <p:cNvPr id="7170" name="Object 5"/>
          <p:cNvGraphicFramePr>
            <a:graphicFrameLocks noChangeAspect="1"/>
          </p:cNvGraphicFramePr>
          <p:nvPr/>
        </p:nvGraphicFramePr>
        <p:xfrm>
          <a:off x="6096000" y="1295400"/>
          <a:ext cx="1676400" cy="541338"/>
        </p:xfrm>
        <a:graphic>
          <a:graphicData uri="http://schemas.openxmlformats.org/presentationml/2006/ole">
            <mc:AlternateContent xmlns:mc="http://schemas.openxmlformats.org/markup-compatibility/2006">
              <mc:Choice xmlns:v="urn:schemas-microsoft-com:vml" Requires="v">
                <p:oleObj spid="_x0000_s7185" name="Equation" r:id="rId3" imgW="787320" imgH="253800" progId="Equation.DSMT4">
                  <p:embed/>
                </p:oleObj>
              </mc:Choice>
              <mc:Fallback>
                <p:oleObj name="Equation" r:id="rId3" imgW="787320" imgH="253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95400"/>
                        <a:ext cx="167640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9"/>
          <p:cNvGraphicFramePr>
            <a:graphicFrameLocks noChangeAspect="1"/>
          </p:cNvGraphicFramePr>
          <p:nvPr/>
        </p:nvGraphicFramePr>
        <p:xfrm>
          <a:off x="6096000" y="1752600"/>
          <a:ext cx="1720850" cy="1219200"/>
        </p:xfrm>
        <a:graphic>
          <a:graphicData uri="http://schemas.openxmlformats.org/presentationml/2006/ole">
            <mc:AlternateContent xmlns:mc="http://schemas.openxmlformats.org/markup-compatibility/2006">
              <mc:Choice xmlns:v="urn:schemas-microsoft-com:vml" Requires="v">
                <p:oleObj spid="_x0000_s7186" name="Equation" r:id="rId5" imgW="914400" imgH="647640" progId="Equation.DSMT4">
                  <p:embed/>
                </p:oleObj>
              </mc:Choice>
              <mc:Fallback>
                <p:oleObj name="Equation" r:id="rId5" imgW="914400" imgH="64764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752600"/>
                        <a:ext cx="17208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6172200" y="3048000"/>
          <a:ext cx="1676400" cy="519113"/>
        </p:xfrm>
        <a:graphic>
          <a:graphicData uri="http://schemas.openxmlformats.org/presentationml/2006/ole">
            <mc:AlternateContent xmlns:mc="http://schemas.openxmlformats.org/markup-compatibility/2006">
              <mc:Choice xmlns:v="urn:schemas-microsoft-com:vml" Requires="v">
                <p:oleObj spid="_x0000_s7187" name="Equation" r:id="rId7" imgW="863280" imgH="266400" progId="Equation.DSMT4">
                  <p:embed/>
                </p:oleObj>
              </mc:Choice>
              <mc:Fallback>
                <p:oleObj name="Equation" r:id="rId7" imgW="863280" imgH="2664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30480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7"/>
          <p:cNvGraphicFramePr>
            <a:graphicFrameLocks noChangeAspect="1"/>
          </p:cNvGraphicFramePr>
          <p:nvPr/>
        </p:nvGraphicFramePr>
        <p:xfrm>
          <a:off x="5791200" y="3733800"/>
          <a:ext cx="2209800" cy="965200"/>
        </p:xfrm>
        <a:graphic>
          <a:graphicData uri="http://schemas.openxmlformats.org/presentationml/2006/ole">
            <mc:AlternateContent xmlns:mc="http://schemas.openxmlformats.org/markup-compatibility/2006">
              <mc:Choice xmlns:v="urn:schemas-microsoft-com:vml" Requires="v">
                <p:oleObj spid="_x0000_s7188" name="Equation" r:id="rId9" imgW="1104840" imgH="482400" progId="Equation.3">
                  <p:embed/>
                </p:oleObj>
              </mc:Choice>
              <mc:Fallback>
                <p:oleObj name="Equation" r:id="rId9" imgW="1104840" imgH="4824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3733800"/>
                        <a:ext cx="2209800"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8"/>
          <p:cNvGraphicFramePr>
            <a:graphicFrameLocks noChangeAspect="1"/>
          </p:cNvGraphicFramePr>
          <p:nvPr/>
        </p:nvGraphicFramePr>
        <p:xfrm>
          <a:off x="5816600" y="5373688"/>
          <a:ext cx="2365375" cy="1368425"/>
        </p:xfrm>
        <a:graphic>
          <a:graphicData uri="http://schemas.openxmlformats.org/presentationml/2006/ole">
            <mc:AlternateContent xmlns:mc="http://schemas.openxmlformats.org/markup-compatibility/2006">
              <mc:Choice xmlns:v="urn:schemas-microsoft-com:vml" Requires="v">
                <p:oleObj spid="_x0000_s7189" name="Equation" r:id="rId11" imgW="1231560" imgH="711000" progId="Equation.3">
                  <p:embed/>
                </p:oleObj>
              </mc:Choice>
              <mc:Fallback>
                <p:oleObj name="Equation" r:id="rId11" imgW="1231560" imgH="7110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6600" y="5373688"/>
                        <a:ext cx="2365375" cy="13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7" name="TextBox 9"/>
          <p:cNvSpPr txBox="1">
            <a:spLocks noChangeArrowheads="1"/>
          </p:cNvSpPr>
          <p:nvPr/>
        </p:nvSpPr>
        <p:spPr bwMode="auto">
          <a:xfrm>
            <a:off x="8001000" y="3048000"/>
            <a:ext cx="1143000" cy="646113"/>
          </a:xfrm>
          <a:prstGeom prst="rect">
            <a:avLst/>
          </a:prstGeom>
          <a:noFill/>
          <a:ln w="9525">
            <a:noFill/>
            <a:miter lim="800000"/>
            <a:headEnd/>
            <a:tailEnd/>
          </a:ln>
        </p:spPr>
        <p:txBody>
          <a:bodyPr>
            <a:spAutoFit/>
          </a:bodyPr>
          <a:lstStyle/>
          <a:p>
            <a:r>
              <a:rPr lang="en-GB"/>
              <a:t>D50 in mm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0"/>
            <a:ext cx="8686800" cy="533400"/>
          </a:xfrm>
        </p:spPr>
        <p:txBody>
          <a:bodyPr>
            <a:noAutofit/>
          </a:bodyPr>
          <a:lstStyle/>
          <a:p>
            <a:pPr eaLnBrk="1" hangingPunct="1">
              <a:defRPr/>
            </a:pPr>
            <a:r>
              <a:rPr lang="en-US" sz="3200" b="1" dirty="0"/>
              <a:t>Example Problem</a:t>
            </a:r>
          </a:p>
        </p:txBody>
      </p:sp>
      <p:sp>
        <p:nvSpPr>
          <p:cNvPr id="8200" name="Rectangle 3"/>
          <p:cNvSpPr>
            <a:spLocks noGrp="1" noChangeArrowheads="1"/>
          </p:cNvSpPr>
          <p:nvPr>
            <p:ph idx="1"/>
          </p:nvPr>
        </p:nvSpPr>
        <p:spPr/>
        <p:txBody>
          <a:bodyPr/>
          <a:lstStyle/>
          <a:p>
            <a:pPr eaLnBrk="1" hangingPunct="1">
              <a:buFontTx/>
              <a:buNone/>
            </a:pPr>
            <a:r>
              <a:rPr lang="en-US" sz="2800" b="1"/>
              <a:t>Answers of Example Problem (1):</a:t>
            </a:r>
          </a:p>
          <a:p>
            <a:pPr eaLnBrk="1" hangingPunct="1"/>
            <a:r>
              <a:rPr lang="en-US" sz="2400"/>
              <a:t>Perimeter (P) = 42.48 m</a:t>
            </a:r>
          </a:p>
          <a:p>
            <a:pPr eaLnBrk="1" hangingPunct="1"/>
            <a:endParaRPr lang="en-US" sz="2400"/>
          </a:p>
          <a:p>
            <a:pPr eaLnBrk="1" hangingPunct="1"/>
            <a:r>
              <a:rPr lang="en-US" sz="2400"/>
              <a:t>Lacey’s silt factor (f) = 1.147</a:t>
            </a:r>
          </a:p>
          <a:p>
            <a:pPr eaLnBrk="1" hangingPunct="1"/>
            <a:endParaRPr lang="en-US" sz="2400"/>
          </a:p>
          <a:p>
            <a:pPr eaLnBrk="1" hangingPunct="1"/>
            <a:r>
              <a:rPr lang="en-US" sz="2400"/>
              <a:t>D</a:t>
            </a:r>
            <a:r>
              <a:rPr lang="en-US" sz="2400" baseline="-25000"/>
              <a:t>50</a:t>
            </a:r>
            <a:r>
              <a:rPr lang="en-US" sz="2400"/>
              <a:t> = 0.425mm</a:t>
            </a:r>
          </a:p>
          <a:p>
            <a:pPr eaLnBrk="1" hangingPunct="1"/>
            <a:endParaRPr lang="en-US" sz="2400"/>
          </a:p>
          <a:p>
            <a:pPr eaLnBrk="1" hangingPunct="1"/>
            <a:r>
              <a:rPr lang="en-US" sz="2400"/>
              <a:t>Hydraulic Radius (R) = 1.63 m</a:t>
            </a:r>
          </a:p>
          <a:p>
            <a:pPr eaLnBrk="1" hangingPunct="1"/>
            <a:endParaRPr lang="en-US" sz="2400"/>
          </a:p>
          <a:p>
            <a:pPr eaLnBrk="1" hangingPunct="1"/>
            <a:r>
              <a:rPr lang="en-US" sz="2400"/>
              <a:t>Velocity (v) = 0.863 m </a:t>
            </a:r>
          </a:p>
          <a:p>
            <a:pPr eaLnBrk="1" hangingPunct="1"/>
            <a:endParaRPr lang="en-US" sz="2400"/>
          </a:p>
          <a:p>
            <a:pPr eaLnBrk="1" hangingPunct="1"/>
            <a:r>
              <a:rPr lang="en-US" sz="2400"/>
              <a:t>Depth of flow (D) = 1.76m</a:t>
            </a:r>
          </a:p>
          <a:p>
            <a:pPr eaLnBrk="1" hangingPunct="1"/>
            <a:r>
              <a:rPr lang="en-US" sz="2400"/>
              <a:t>Bed Width (B) = 38.5 m </a:t>
            </a:r>
            <a:endParaRPr lang="en-US" sz="2400" baseline="-25000"/>
          </a:p>
          <a:p>
            <a:pPr eaLnBrk="1" hangingPunct="1">
              <a:buFontTx/>
              <a:buNone/>
            </a:pPr>
            <a:endParaRPr lang="en-US" sz="2800"/>
          </a:p>
        </p:txBody>
      </p:sp>
      <p:graphicFrame>
        <p:nvGraphicFramePr>
          <p:cNvPr id="8194" name="Object 5"/>
          <p:cNvGraphicFramePr>
            <a:graphicFrameLocks noChangeAspect="1"/>
          </p:cNvGraphicFramePr>
          <p:nvPr/>
        </p:nvGraphicFramePr>
        <p:xfrm>
          <a:off x="6096000" y="1295400"/>
          <a:ext cx="1676400" cy="541338"/>
        </p:xfrm>
        <a:graphic>
          <a:graphicData uri="http://schemas.openxmlformats.org/presentationml/2006/ole">
            <mc:AlternateContent xmlns:mc="http://schemas.openxmlformats.org/markup-compatibility/2006">
              <mc:Choice xmlns:v="urn:schemas-microsoft-com:vml" Requires="v">
                <p:oleObj spid="_x0000_s8209" name="Equation" r:id="rId3" imgW="787320" imgH="253800" progId="Equation.DSMT4">
                  <p:embed/>
                </p:oleObj>
              </mc:Choice>
              <mc:Fallback>
                <p:oleObj name="Equation" r:id="rId3" imgW="787320" imgH="253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95400"/>
                        <a:ext cx="167640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9"/>
          <p:cNvGraphicFramePr>
            <a:graphicFrameLocks noChangeAspect="1"/>
          </p:cNvGraphicFramePr>
          <p:nvPr/>
        </p:nvGraphicFramePr>
        <p:xfrm>
          <a:off x="6096000" y="1752600"/>
          <a:ext cx="1720850" cy="1219200"/>
        </p:xfrm>
        <a:graphic>
          <a:graphicData uri="http://schemas.openxmlformats.org/presentationml/2006/ole">
            <mc:AlternateContent xmlns:mc="http://schemas.openxmlformats.org/markup-compatibility/2006">
              <mc:Choice xmlns:v="urn:schemas-microsoft-com:vml" Requires="v">
                <p:oleObj spid="_x0000_s8210" name="Equation" r:id="rId5" imgW="914400" imgH="647640" progId="Equation.DSMT4">
                  <p:embed/>
                </p:oleObj>
              </mc:Choice>
              <mc:Fallback>
                <p:oleObj name="Equation" r:id="rId5" imgW="914400" imgH="64764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752600"/>
                        <a:ext cx="17208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172200" y="3048000"/>
          <a:ext cx="1676400" cy="519113"/>
        </p:xfrm>
        <a:graphic>
          <a:graphicData uri="http://schemas.openxmlformats.org/presentationml/2006/ole">
            <mc:AlternateContent xmlns:mc="http://schemas.openxmlformats.org/markup-compatibility/2006">
              <mc:Choice xmlns:v="urn:schemas-microsoft-com:vml" Requires="v">
                <p:oleObj spid="_x0000_s8211" name="Equation" r:id="rId7" imgW="863280" imgH="266400" progId="Equation.DSMT4">
                  <p:embed/>
                </p:oleObj>
              </mc:Choice>
              <mc:Fallback>
                <p:oleObj name="Equation" r:id="rId7" imgW="863280" imgH="266400"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30480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7"/>
          <p:cNvGraphicFramePr>
            <a:graphicFrameLocks noChangeAspect="1"/>
          </p:cNvGraphicFramePr>
          <p:nvPr/>
        </p:nvGraphicFramePr>
        <p:xfrm>
          <a:off x="5867400" y="3810000"/>
          <a:ext cx="2286000" cy="998538"/>
        </p:xfrm>
        <a:graphic>
          <a:graphicData uri="http://schemas.openxmlformats.org/presentationml/2006/ole">
            <mc:AlternateContent xmlns:mc="http://schemas.openxmlformats.org/markup-compatibility/2006">
              <mc:Choice xmlns:v="urn:schemas-microsoft-com:vml" Requires="v">
                <p:oleObj spid="_x0000_s8212" name="Equation" r:id="rId9" imgW="1104840" imgH="482400" progId="Equation.3">
                  <p:embed/>
                </p:oleObj>
              </mc:Choice>
              <mc:Fallback>
                <p:oleObj name="Equation" r:id="rId9" imgW="1104840" imgH="4824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3810000"/>
                        <a:ext cx="2286000" cy="998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8"/>
          <p:cNvGraphicFramePr>
            <a:graphicFrameLocks noChangeAspect="1"/>
          </p:cNvGraphicFramePr>
          <p:nvPr/>
        </p:nvGraphicFramePr>
        <p:xfrm>
          <a:off x="5816600" y="5373688"/>
          <a:ext cx="2365375" cy="1368425"/>
        </p:xfrm>
        <a:graphic>
          <a:graphicData uri="http://schemas.openxmlformats.org/presentationml/2006/ole">
            <mc:AlternateContent xmlns:mc="http://schemas.openxmlformats.org/markup-compatibility/2006">
              <mc:Choice xmlns:v="urn:schemas-microsoft-com:vml" Requires="v">
                <p:oleObj spid="_x0000_s8213" name="Equation" r:id="rId11" imgW="1231560" imgH="711000" progId="Equation.3">
                  <p:embed/>
                </p:oleObj>
              </mc:Choice>
              <mc:Fallback>
                <p:oleObj name="Equation" r:id="rId11" imgW="1231560" imgH="7110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6600" y="5373688"/>
                        <a:ext cx="2365375" cy="13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b="1" dirty="0"/>
              <a:t>Example Problem</a:t>
            </a:r>
            <a:endParaRPr lang="en-GB" dirty="0"/>
          </a:p>
        </p:txBody>
      </p:sp>
      <p:graphicFrame>
        <p:nvGraphicFramePr>
          <p:cNvPr id="9218" name="Object 8"/>
          <p:cNvGraphicFramePr>
            <a:graphicFrameLocks noChangeAspect="1"/>
          </p:cNvGraphicFramePr>
          <p:nvPr/>
        </p:nvGraphicFramePr>
        <p:xfrm>
          <a:off x="609600" y="827088"/>
          <a:ext cx="4100513" cy="4475162"/>
        </p:xfrm>
        <a:graphic>
          <a:graphicData uri="http://schemas.openxmlformats.org/presentationml/2006/ole">
            <mc:AlternateContent xmlns:mc="http://schemas.openxmlformats.org/markup-compatibility/2006">
              <mc:Choice xmlns:v="urn:schemas-microsoft-com:vml" Requires="v">
                <p:oleObj spid="_x0000_s9227" name="Equation" r:id="rId3" imgW="1841400" imgH="2006280" progId="Equation.3">
                  <p:embed/>
                </p:oleObj>
              </mc:Choice>
              <mc:Fallback>
                <p:oleObj name="Equation" r:id="rId3" imgW="1841400" imgH="200628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27088"/>
                        <a:ext cx="4100513" cy="4475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457200" y="4648200"/>
            <a:ext cx="4191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pitchFamily="34" charset="0"/>
            </a:endParaRPr>
          </a:p>
        </p:txBody>
      </p:sp>
      <p:sp>
        <p:nvSpPr>
          <p:cNvPr id="9223" name="TextBox 5"/>
          <p:cNvSpPr txBox="1">
            <a:spLocks noChangeArrowheads="1"/>
          </p:cNvSpPr>
          <p:nvPr/>
        </p:nvSpPr>
        <p:spPr bwMode="auto">
          <a:xfrm>
            <a:off x="457200" y="3962400"/>
            <a:ext cx="2971800" cy="369888"/>
          </a:xfrm>
          <a:prstGeom prst="rect">
            <a:avLst/>
          </a:prstGeom>
          <a:noFill/>
          <a:ln w="9525">
            <a:noFill/>
            <a:miter lim="800000"/>
            <a:headEnd/>
            <a:tailEnd/>
          </a:ln>
        </p:spPr>
        <p:txBody>
          <a:bodyPr>
            <a:spAutoFit/>
          </a:bodyPr>
          <a:lstStyle/>
          <a:p>
            <a:r>
              <a:rPr lang="en-US" b="1"/>
              <a:t>Quadratic equation</a:t>
            </a:r>
            <a:endParaRPr lang="en-GB" b="1"/>
          </a:p>
        </p:txBody>
      </p:sp>
      <p:graphicFrame>
        <p:nvGraphicFramePr>
          <p:cNvPr id="9219" name="Object 3"/>
          <p:cNvGraphicFramePr>
            <a:graphicFrameLocks noChangeAspect="1"/>
          </p:cNvGraphicFramePr>
          <p:nvPr/>
        </p:nvGraphicFramePr>
        <p:xfrm>
          <a:off x="434975" y="5943600"/>
          <a:ext cx="4270375" cy="593725"/>
        </p:xfrm>
        <a:graphic>
          <a:graphicData uri="http://schemas.openxmlformats.org/presentationml/2006/ole">
            <mc:AlternateContent xmlns:mc="http://schemas.openxmlformats.org/markup-compatibility/2006">
              <mc:Choice xmlns:v="urn:schemas-microsoft-com:vml" Requires="v">
                <p:oleObj spid="_x0000_s9228" name="Equation" r:id="rId5" imgW="1917360" imgH="266400" progId="Equation.3">
                  <p:embed/>
                </p:oleObj>
              </mc:Choice>
              <mc:Fallback>
                <p:oleObj name="Equation" r:id="rId5" imgW="1917360" imgH="266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975" y="5943600"/>
                        <a:ext cx="4270375"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0" name="Object 4"/>
          <p:cNvGraphicFramePr>
            <a:graphicFrameLocks noChangeAspect="1"/>
          </p:cNvGraphicFramePr>
          <p:nvPr/>
        </p:nvGraphicFramePr>
        <p:xfrm>
          <a:off x="5410200" y="1447800"/>
          <a:ext cx="2855913" cy="2060575"/>
        </p:xfrm>
        <a:graphic>
          <a:graphicData uri="http://schemas.openxmlformats.org/presentationml/2006/ole">
            <mc:AlternateContent xmlns:mc="http://schemas.openxmlformats.org/markup-compatibility/2006">
              <mc:Choice xmlns:v="urn:schemas-microsoft-com:vml" Requires="v">
                <p:oleObj spid="_x0000_s9229" name="Equation" r:id="rId7" imgW="1282680" imgH="927000" progId="Equation.3">
                  <p:embed/>
                </p:oleObj>
              </mc:Choice>
              <mc:Fallback>
                <p:oleObj name="Equation" r:id="rId7" imgW="1282680" imgH="9270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447800"/>
                        <a:ext cx="2855913" cy="206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4800600" y="1066800"/>
            <a:ext cx="152400" cy="54864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p:txBody>
          <a:bodyPr/>
          <a:lstStyle/>
          <a:p>
            <a:r>
              <a:rPr lang="en-GB" sz="2000"/>
              <a:t>Further development in regime theory are:</a:t>
            </a:r>
          </a:p>
          <a:p>
            <a:endParaRPr lang="en-GB" sz="2000"/>
          </a:p>
          <a:p>
            <a:pPr lvl="1"/>
            <a:r>
              <a:rPr lang="en-GB" sz="2000" b="1"/>
              <a:t>Lacey’s Shock Theory (1940)</a:t>
            </a:r>
          </a:p>
          <a:p>
            <a:pPr lvl="1"/>
            <a:r>
              <a:rPr lang="en-GB" sz="2000" b="1"/>
              <a:t>Blench’s Method (1951)</a:t>
            </a:r>
          </a:p>
          <a:p>
            <a:pPr lvl="1"/>
            <a:r>
              <a:rPr lang="en-GB" sz="2000" b="1"/>
              <a:t>Simons and Albertson Method (1957)</a:t>
            </a:r>
          </a:p>
          <a:p>
            <a:pPr lvl="1"/>
            <a:r>
              <a:rPr lang="en-GB" sz="2000" b="1"/>
              <a:t>Shahid and Watts (1994)</a:t>
            </a:r>
          </a:p>
          <a:p>
            <a:endParaRPr lang="en-GB" sz="2000"/>
          </a:p>
          <a:p>
            <a:br>
              <a:rPr lang="en-GB" sz="2000"/>
            </a:br>
            <a:endParaRPr lang="en-GB" sz="2000"/>
          </a:p>
        </p:txBody>
      </p:sp>
      <p:sp>
        <p:nvSpPr>
          <p:cNvPr id="3" name="Title 2"/>
          <p:cNvSpPr>
            <a:spLocks noGrp="1"/>
          </p:cNvSpPr>
          <p:nvPr>
            <p:ph type="title"/>
          </p:nvPr>
        </p:nvSpPr>
        <p:spPr/>
        <p:txBody>
          <a:bodyPr>
            <a:normAutofit fontScale="90000"/>
          </a:bodyPr>
          <a:lstStyle/>
          <a:p>
            <a:pPr>
              <a:defRPr/>
            </a:pPr>
            <a:r>
              <a:rPr lang="en-GB" b="1" dirty="0"/>
              <a:t>Further Development in Regime Theory</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09600"/>
          </a:xfrm>
        </p:spPr>
        <p:txBody>
          <a:bodyPr>
            <a:normAutofit fontScale="90000"/>
          </a:bodyPr>
          <a:lstStyle/>
          <a:p>
            <a:pPr lvl="1">
              <a:defRPr/>
            </a:pPr>
            <a:r>
              <a:rPr lang="en-GB" sz="2700" b="1" dirty="0" err="1"/>
              <a:t>Lacey’s</a:t>
            </a:r>
            <a:r>
              <a:rPr lang="en-GB" sz="2700" b="1" dirty="0"/>
              <a:t> Shock Theory (1940)</a:t>
            </a:r>
            <a:br>
              <a:rPr lang="en-GB" sz="2000" b="1" dirty="0"/>
            </a:br>
            <a:endParaRPr lang="en-US" dirty="0"/>
          </a:p>
        </p:txBody>
      </p:sp>
      <p:pic>
        <p:nvPicPr>
          <p:cNvPr id="63491" name="Picture 2"/>
          <p:cNvPicPr>
            <a:picLocks noGrp="1" noChangeAspect="1" noChangeArrowheads="1"/>
          </p:cNvPicPr>
          <p:nvPr>
            <p:ph idx="1"/>
          </p:nvPr>
        </p:nvPicPr>
        <p:blipFill>
          <a:blip r:embed="rId2"/>
          <a:srcRect/>
          <a:stretch>
            <a:fillRect/>
          </a:stretch>
        </p:blipFill>
        <p:spPr>
          <a:xfrm>
            <a:off x="304800" y="1600200"/>
            <a:ext cx="8229600" cy="3089275"/>
          </a:xfrm>
        </p:spPr>
      </p:pic>
      <p:pic>
        <p:nvPicPr>
          <p:cNvPr id="63492" name="Picture 3"/>
          <p:cNvPicPr>
            <a:picLocks noChangeAspect="1" noChangeArrowheads="1"/>
          </p:cNvPicPr>
          <p:nvPr/>
        </p:nvPicPr>
        <p:blipFill>
          <a:blip r:embed="rId3"/>
          <a:srcRect/>
          <a:stretch>
            <a:fillRect/>
          </a:stretch>
        </p:blipFill>
        <p:spPr bwMode="auto">
          <a:xfrm>
            <a:off x="381000" y="4953000"/>
            <a:ext cx="8534400" cy="838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p:txBody>
          <a:bodyPr wrap="square" lIns="91440" tIns="45720" rIns="91440" bIns="45720" numCol="1" anchorCtr="0" compatLnSpc="1">
            <a:prstTxWarp prst="textNoShape">
              <a:avLst/>
            </a:prstTxWarp>
          </a:bodyPr>
          <a:lstStyle/>
          <a:p>
            <a:pPr marL="342900" indent="-342900"/>
            <a:r>
              <a:rPr lang="en-GB" sz="2400" b="1" cap="none">
                <a:effectLst/>
              </a:rPr>
              <a:t>Lacey’s Shock Theory (1940)</a:t>
            </a:r>
            <a:endParaRPr lang="en-US" sz="2400" b="1" cap="none">
              <a:effectLst/>
            </a:endParaRPr>
          </a:p>
        </p:txBody>
      </p:sp>
      <p:pic>
        <p:nvPicPr>
          <p:cNvPr id="64515" name="Picture 2"/>
          <p:cNvPicPr>
            <a:picLocks noGrp="1" noChangeAspect="1" noChangeArrowheads="1"/>
          </p:cNvPicPr>
          <p:nvPr>
            <p:ph idx="1"/>
          </p:nvPr>
        </p:nvPicPr>
        <p:blipFill>
          <a:blip r:embed="rId2"/>
          <a:srcRect/>
          <a:stretch>
            <a:fillRect/>
          </a:stretch>
        </p:blipFill>
        <p:spPr>
          <a:xfrm rot="60000">
            <a:off x="311150" y="1143000"/>
            <a:ext cx="8458200" cy="2819400"/>
          </a:xfrm>
        </p:spPr>
      </p:pic>
      <p:grpSp>
        <p:nvGrpSpPr>
          <p:cNvPr id="64516" name="Group 6"/>
          <p:cNvGrpSpPr>
            <a:grpSpLocks/>
          </p:cNvGrpSpPr>
          <p:nvPr/>
        </p:nvGrpSpPr>
        <p:grpSpPr bwMode="auto">
          <a:xfrm>
            <a:off x="0" y="4038600"/>
            <a:ext cx="8839200" cy="2667000"/>
            <a:chOff x="0" y="4267200"/>
            <a:chExt cx="8839200" cy="2438400"/>
          </a:xfrm>
        </p:grpSpPr>
        <p:pic>
          <p:nvPicPr>
            <p:cNvPr id="64517" name="Picture 3"/>
            <p:cNvPicPr>
              <a:picLocks noChangeAspect="1" noChangeArrowheads="1"/>
            </p:cNvPicPr>
            <p:nvPr/>
          </p:nvPicPr>
          <p:blipFill>
            <a:blip r:embed="rId3"/>
            <a:srcRect t="4132" r="854"/>
            <a:stretch>
              <a:fillRect/>
            </a:stretch>
          </p:blipFill>
          <p:spPr bwMode="auto">
            <a:xfrm rot="60000">
              <a:off x="0" y="4495800"/>
              <a:ext cx="8839200" cy="2209800"/>
            </a:xfrm>
            <a:prstGeom prst="rect">
              <a:avLst/>
            </a:prstGeom>
            <a:noFill/>
            <a:ln w="9525">
              <a:noFill/>
              <a:miter lim="800000"/>
              <a:headEnd/>
              <a:tailEnd/>
            </a:ln>
          </p:spPr>
        </p:pic>
        <p:sp>
          <p:nvSpPr>
            <p:cNvPr id="6" name="Rectangle 5"/>
            <p:cNvSpPr/>
            <p:nvPr/>
          </p:nvSpPr>
          <p:spPr>
            <a:xfrm>
              <a:off x="533400" y="4267200"/>
              <a:ext cx="3048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p:txBody>
          <a:bodyPr wrap="square" lIns="91440" tIns="45720" rIns="91440" bIns="45720" numCol="1" anchorCtr="0" compatLnSpc="1">
            <a:prstTxWarp prst="textNoShape">
              <a:avLst/>
            </a:prstTxWarp>
          </a:bodyPr>
          <a:lstStyle/>
          <a:p>
            <a:pPr marL="342900" indent="-342900"/>
            <a:r>
              <a:rPr lang="en-GB" sz="2400" b="1" cap="none">
                <a:effectLst/>
              </a:rPr>
              <a:t>Lacey’s Shock Theory (1940)</a:t>
            </a:r>
            <a:endParaRPr lang="en-US" sz="2400" b="1" cap="none">
              <a:effectLst/>
            </a:endParaRPr>
          </a:p>
        </p:txBody>
      </p:sp>
      <p:sp>
        <p:nvSpPr>
          <p:cNvPr id="65539" name="Content Placeholder 2"/>
          <p:cNvSpPr>
            <a:spLocks noGrp="1"/>
          </p:cNvSpPr>
          <p:nvPr>
            <p:ph idx="1"/>
          </p:nvPr>
        </p:nvSpPr>
        <p:spPr/>
        <p:txBody>
          <a:bodyPr/>
          <a:lstStyle/>
          <a:p>
            <a:endParaRPr lang="en-US"/>
          </a:p>
        </p:txBody>
      </p:sp>
      <p:pic>
        <p:nvPicPr>
          <p:cNvPr id="65540" name="Picture 3"/>
          <p:cNvPicPr>
            <a:picLocks noChangeAspect="1" noChangeArrowheads="1"/>
          </p:cNvPicPr>
          <p:nvPr/>
        </p:nvPicPr>
        <p:blipFill>
          <a:blip r:embed="rId2"/>
          <a:srcRect/>
          <a:stretch>
            <a:fillRect/>
          </a:stretch>
        </p:blipFill>
        <p:spPr bwMode="auto">
          <a:xfrm>
            <a:off x="228600" y="609600"/>
            <a:ext cx="8686800" cy="6019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304800" y="228600"/>
            <a:ext cx="8686800" cy="609600"/>
          </a:xfrm>
        </p:spPr>
        <p:txBody>
          <a:bodyPr wrap="square" lIns="91440" tIns="45720" rIns="91440" bIns="45720" numCol="1" anchorCtr="0" compatLnSpc="1">
            <a:prstTxWarp prst="textNoShape">
              <a:avLst/>
            </a:prstTxWarp>
          </a:bodyPr>
          <a:lstStyle/>
          <a:p>
            <a:pPr marL="342900" indent="-342900"/>
            <a:r>
              <a:rPr lang="en-GB" sz="2400" b="1" cap="none">
                <a:effectLst/>
              </a:rPr>
              <a:t>Lacey’s Shock Theory (1940)</a:t>
            </a:r>
            <a:endParaRPr lang="en-US" sz="2400" b="1" cap="none">
              <a:effectLst/>
            </a:endParaRPr>
          </a:p>
        </p:txBody>
      </p:sp>
      <p:pic>
        <p:nvPicPr>
          <p:cNvPr id="66563" name="Picture 2"/>
          <p:cNvPicPr>
            <a:picLocks noGrp="1" noChangeAspect="1" noChangeArrowheads="1"/>
          </p:cNvPicPr>
          <p:nvPr>
            <p:ph idx="1"/>
          </p:nvPr>
        </p:nvPicPr>
        <p:blipFill>
          <a:blip r:embed="rId2"/>
          <a:srcRect/>
          <a:stretch>
            <a:fillRect/>
          </a:stretch>
        </p:blipFill>
        <p:spPr>
          <a:xfrm>
            <a:off x="533400" y="1066800"/>
            <a:ext cx="8458200" cy="54864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304800" y="457200"/>
            <a:ext cx="8686800" cy="609600"/>
          </a:xfrm>
        </p:spPr>
        <p:txBody>
          <a:bodyPr wrap="square" lIns="91440" tIns="45720" rIns="91440" bIns="45720" numCol="1" anchorCtr="0" compatLnSpc="1">
            <a:prstTxWarp prst="textNoShape">
              <a:avLst/>
            </a:prstTxWarp>
            <a:normAutofit fontScale="90000"/>
          </a:bodyPr>
          <a:lstStyle/>
          <a:p>
            <a:pPr marL="342900" indent="-342900"/>
            <a:r>
              <a:rPr lang="en-GB" sz="2400" b="1" cap="none">
                <a:effectLst/>
              </a:rPr>
              <a:t>Blench’s Method (1951)</a:t>
            </a:r>
            <a:br>
              <a:rPr lang="en-GB" sz="2400" b="1" cap="none">
                <a:effectLst/>
              </a:rPr>
            </a:br>
            <a:endParaRPr lang="en-US" sz="2400" b="1" cap="none">
              <a:effectLst/>
            </a:endParaRPr>
          </a:p>
        </p:txBody>
      </p:sp>
      <p:pic>
        <p:nvPicPr>
          <p:cNvPr id="67587" name="Picture 2"/>
          <p:cNvPicPr>
            <a:picLocks noGrp="1" noChangeAspect="1" noChangeArrowheads="1"/>
          </p:cNvPicPr>
          <p:nvPr>
            <p:ph idx="1"/>
          </p:nvPr>
        </p:nvPicPr>
        <p:blipFill>
          <a:blip r:embed="rId2"/>
          <a:srcRect/>
          <a:stretch>
            <a:fillRect/>
          </a:stretch>
        </p:blipFill>
        <p:spPr>
          <a:xfrm>
            <a:off x="381000" y="1219200"/>
            <a:ext cx="8382000" cy="1828800"/>
          </a:xfrm>
        </p:spPr>
      </p:pic>
      <p:pic>
        <p:nvPicPr>
          <p:cNvPr id="67588" name="Picture 4"/>
          <p:cNvPicPr>
            <a:picLocks noChangeAspect="1" noChangeArrowheads="1"/>
          </p:cNvPicPr>
          <p:nvPr/>
        </p:nvPicPr>
        <p:blipFill>
          <a:blip r:embed="rId3"/>
          <a:srcRect/>
          <a:stretch>
            <a:fillRect/>
          </a:stretch>
        </p:blipFill>
        <p:spPr bwMode="auto">
          <a:xfrm rot="60000">
            <a:off x="306388" y="3046413"/>
            <a:ext cx="8534400" cy="35845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bwMode="auto">
          <a:xfrm>
            <a:off x="304800" y="304800"/>
            <a:ext cx="8686800" cy="609600"/>
          </a:xfrm>
        </p:spPr>
        <p:txBody>
          <a:bodyPr wrap="square" lIns="91440" tIns="45720" rIns="91440" bIns="45720" numCol="1" anchorCtr="0" compatLnSpc="1">
            <a:prstTxWarp prst="textNoShape">
              <a:avLst/>
            </a:prstTxWarp>
            <a:normAutofit fontScale="90000"/>
          </a:bodyPr>
          <a:lstStyle/>
          <a:p>
            <a:pPr marL="342900" indent="-342900">
              <a:defRPr/>
            </a:pPr>
            <a:r>
              <a:rPr lang="en-GB" sz="2400" b="1" cap="none">
                <a:effectLst/>
              </a:rPr>
              <a:t>Blench’s Method (1951)</a:t>
            </a:r>
            <a:br>
              <a:rPr lang="en-GB" sz="2400" b="1" cap="none">
                <a:effectLst/>
              </a:rPr>
            </a:br>
            <a:endParaRPr lang="en-US" sz="2400" b="1" cap="none">
              <a:effectLst/>
            </a:endParaRPr>
          </a:p>
        </p:txBody>
      </p:sp>
      <p:pic>
        <p:nvPicPr>
          <p:cNvPr id="68611" name="Picture 2"/>
          <p:cNvPicPr>
            <a:picLocks noGrp="1" noChangeAspect="1" noChangeArrowheads="1"/>
          </p:cNvPicPr>
          <p:nvPr>
            <p:ph idx="1"/>
          </p:nvPr>
        </p:nvPicPr>
        <p:blipFill>
          <a:blip r:embed="rId2"/>
          <a:srcRect/>
          <a:stretch>
            <a:fillRect/>
          </a:stretch>
        </p:blipFill>
        <p:spPr>
          <a:xfrm>
            <a:off x="533400" y="1143000"/>
            <a:ext cx="8382000" cy="5486400"/>
          </a:xfrm>
        </p:spPr>
      </p:pic>
      <p:grpSp>
        <p:nvGrpSpPr>
          <p:cNvPr id="68612" name="Group 7"/>
          <p:cNvGrpSpPr>
            <a:grpSpLocks/>
          </p:cNvGrpSpPr>
          <p:nvPr/>
        </p:nvGrpSpPr>
        <p:grpSpPr bwMode="auto">
          <a:xfrm>
            <a:off x="3657600" y="1219200"/>
            <a:ext cx="1524000" cy="1055688"/>
            <a:chOff x="3657600" y="1219200"/>
            <a:chExt cx="1524000" cy="1055132"/>
          </a:xfrm>
        </p:grpSpPr>
        <p:cxnSp>
          <p:nvCxnSpPr>
            <p:cNvPr id="6" name="Straight Connector 5"/>
            <p:cNvCxnSpPr/>
            <p:nvPr/>
          </p:nvCxnSpPr>
          <p:spPr>
            <a:xfrm>
              <a:off x="4419600" y="1219200"/>
              <a:ext cx="7620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8614" name="TextBox 6"/>
            <p:cNvSpPr txBox="1">
              <a:spLocks noChangeArrowheads="1"/>
            </p:cNvSpPr>
            <p:nvPr/>
          </p:nvSpPr>
          <p:spPr bwMode="auto">
            <a:xfrm>
              <a:off x="3657600" y="1905000"/>
              <a:ext cx="457200" cy="369332"/>
            </a:xfrm>
            <a:prstGeom prst="rect">
              <a:avLst/>
            </a:prstGeom>
            <a:solidFill>
              <a:schemeClr val="bg1"/>
            </a:solidFill>
            <a:ln w="9525">
              <a:noFill/>
              <a:miter lim="800000"/>
              <a:headEnd/>
              <a:tailEnd/>
            </a:ln>
          </p:spPr>
          <p:txBody>
            <a:bodyPr>
              <a:spAutoFit/>
            </a:bodyPr>
            <a:lstStyle/>
            <a:p>
              <a:r>
                <a:rPr lang="en-US"/>
                <a:t>  3</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76200"/>
            <a:ext cx="8229600" cy="487362"/>
          </a:xfrm>
        </p:spPr>
        <p:txBody>
          <a:bodyPr>
            <a:normAutofit fontScale="90000"/>
          </a:bodyPr>
          <a:lstStyle/>
          <a:p>
            <a:pPr>
              <a:defRPr/>
            </a:pPr>
            <a:r>
              <a:rPr lang="en-US" b="1" dirty="0"/>
              <a:t>Straight Channel</a:t>
            </a:r>
          </a:p>
        </p:txBody>
      </p:sp>
      <p:pic>
        <p:nvPicPr>
          <p:cNvPr id="32771" name="Picture 4"/>
          <p:cNvPicPr>
            <a:picLocks noChangeAspect="1" noChangeArrowheads="1"/>
          </p:cNvPicPr>
          <p:nvPr/>
        </p:nvPicPr>
        <p:blipFill>
          <a:blip r:embed="rId2"/>
          <a:srcRect/>
          <a:stretch>
            <a:fillRect/>
          </a:stretch>
        </p:blipFill>
        <p:spPr bwMode="auto">
          <a:xfrm>
            <a:off x="1249" y="1143000"/>
            <a:ext cx="9144000" cy="51054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304800" y="304800"/>
            <a:ext cx="8686800" cy="609600"/>
          </a:xfrm>
        </p:spPr>
        <p:txBody>
          <a:bodyPr wrap="square" lIns="91440" tIns="45720" rIns="91440" bIns="45720" numCol="1" anchorCtr="0" compatLnSpc="1">
            <a:prstTxWarp prst="textNoShape">
              <a:avLst/>
            </a:prstTxWarp>
            <a:normAutofit fontScale="90000"/>
          </a:bodyPr>
          <a:lstStyle/>
          <a:p>
            <a:pPr marL="342900" indent="-342900">
              <a:defRPr/>
            </a:pPr>
            <a:r>
              <a:rPr lang="en-GB" sz="2400" b="1" cap="none">
                <a:effectLst/>
              </a:rPr>
              <a:t>Simons and Albertson Method (1957)</a:t>
            </a:r>
            <a:br>
              <a:rPr lang="en-GB" sz="2400" b="1" cap="none">
                <a:effectLst/>
              </a:rPr>
            </a:br>
            <a:endParaRPr lang="en-US" sz="2400" b="1" cap="none">
              <a:effectLst/>
            </a:endParaRPr>
          </a:p>
        </p:txBody>
      </p:sp>
      <p:pic>
        <p:nvPicPr>
          <p:cNvPr id="69635" name="Picture 2"/>
          <p:cNvPicPr>
            <a:picLocks noGrp="1" noChangeAspect="1" noChangeArrowheads="1"/>
          </p:cNvPicPr>
          <p:nvPr>
            <p:ph idx="1"/>
          </p:nvPr>
        </p:nvPicPr>
        <p:blipFill>
          <a:blip r:embed="rId2"/>
          <a:srcRect/>
          <a:stretch>
            <a:fillRect/>
          </a:stretch>
        </p:blipFill>
        <p:spPr>
          <a:xfrm>
            <a:off x="381000" y="1447800"/>
            <a:ext cx="8229600" cy="2209800"/>
          </a:xfrm>
        </p:spPr>
      </p:pic>
      <p:pic>
        <p:nvPicPr>
          <p:cNvPr id="69636" name="Picture 3"/>
          <p:cNvPicPr>
            <a:picLocks noChangeAspect="1" noChangeArrowheads="1"/>
          </p:cNvPicPr>
          <p:nvPr/>
        </p:nvPicPr>
        <p:blipFill>
          <a:blip r:embed="rId3"/>
          <a:srcRect/>
          <a:stretch>
            <a:fillRect/>
          </a:stretch>
        </p:blipFill>
        <p:spPr bwMode="auto">
          <a:xfrm rot="-60000">
            <a:off x="531813" y="3581400"/>
            <a:ext cx="8305800" cy="28956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304800" y="228600"/>
            <a:ext cx="8686800" cy="609600"/>
          </a:xfrm>
        </p:spPr>
        <p:txBody>
          <a:bodyPr wrap="square" lIns="91440" tIns="45720" rIns="91440" bIns="45720" numCol="1" anchorCtr="0" compatLnSpc="1">
            <a:prstTxWarp prst="textNoShape">
              <a:avLst/>
            </a:prstTxWarp>
            <a:normAutofit fontScale="90000"/>
          </a:bodyPr>
          <a:lstStyle/>
          <a:p>
            <a:pPr marL="342900" indent="-342900">
              <a:defRPr/>
            </a:pPr>
            <a:r>
              <a:rPr lang="en-GB" sz="2400" b="1" cap="none">
                <a:effectLst/>
              </a:rPr>
              <a:t>Simons and Albertson Method (1957)</a:t>
            </a:r>
            <a:br>
              <a:rPr lang="en-GB" sz="2400" b="1" cap="none">
                <a:effectLst/>
              </a:rPr>
            </a:br>
            <a:endParaRPr lang="en-US" sz="2400" b="1" cap="none">
              <a:effectLst/>
            </a:endParaRPr>
          </a:p>
        </p:txBody>
      </p:sp>
      <p:pic>
        <p:nvPicPr>
          <p:cNvPr id="70659" name="Picture 2"/>
          <p:cNvPicPr>
            <a:picLocks noGrp="1" noChangeAspect="1" noChangeArrowheads="1"/>
          </p:cNvPicPr>
          <p:nvPr>
            <p:ph idx="1"/>
          </p:nvPr>
        </p:nvPicPr>
        <p:blipFill>
          <a:blip r:embed="rId2"/>
          <a:srcRect/>
          <a:stretch>
            <a:fillRect/>
          </a:stretch>
        </p:blipFill>
        <p:spPr>
          <a:xfrm>
            <a:off x="381000" y="990600"/>
            <a:ext cx="8458200" cy="56388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xfrm>
            <a:off x="304800" y="381000"/>
            <a:ext cx="8686800" cy="609600"/>
          </a:xfrm>
        </p:spPr>
        <p:txBody>
          <a:bodyPr wrap="square" lIns="91440" tIns="45720" rIns="91440" bIns="45720" numCol="1" anchorCtr="0" compatLnSpc="1">
            <a:prstTxWarp prst="textNoShape">
              <a:avLst/>
            </a:prstTxWarp>
            <a:normAutofit fontScale="90000"/>
          </a:bodyPr>
          <a:lstStyle/>
          <a:p>
            <a:pPr marL="342900" indent="-342900">
              <a:defRPr/>
            </a:pPr>
            <a:r>
              <a:rPr lang="en-GB" sz="2400" b="1" cap="none">
                <a:effectLst/>
              </a:rPr>
              <a:t>Simons and Albertson Method (1957)</a:t>
            </a:r>
            <a:br>
              <a:rPr lang="en-GB" sz="2400" b="1" cap="none">
                <a:effectLst/>
              </a:rPr>
            </a:br>
            <a:endParaRPr lang="en-US" sz="2400" b="1" cap="none">
              <a:effectLst/>
            </a:endParaRPr>
          </a:p>
        </p:txBody>
      </p:sp>
      <p:pic>
        <p:nvPicPr>
          <p:cNvPr id="71683" name="Picture 2"/>
          <p:cNvPicPr>
            <a:picLocks noGrp="1" noChangeAspect="1" noChangeArrowheads="1"/>
          </p:cNvPicPr>
          <p:nvPr>
            <p:ph idx="1"/>
          </p:nvPr>
        </p:nvPicPr>
        <p:blipFill>
          <a:blip r:embed="rId2"/>
          <a:srcRect/>
          <a:stretch>
            <a:fillRect/>
          </a:stretch>
        </p:blipFill>
        <p:spPr>
          <a:xfrm>
            <a:off x="381000" y="914400"/>
            <a:ext cx="8382000" cy="3124200"/>
          </a:xfrm>
        </p:spPr>
      </p:pic>
      <p:pic>
        <p:nvPicPr>
          <p:cNvPr id="71684" name="Picture 3"/>
          <p:cNvPicPr>
            <a:picLocks noChangeAspect="1" noChangeArrowheads="1"/>
          </p:cNvPicPr>
          <p:nvPr/>
        </p:nvPicPr>
        <p:blipFill>
          <a:blip r:embed="rId3"/>
          <a:srcRect/>
          <a:stretch>
            <a:fillRect/>
          </a:stretch>
        </p:blipFill>
        <p:spPr bwMode="auto">
          <a:xfrm>
            <a:off x="304800" y="3962400"/>
            <a:ext cx="7848600" cy="2743200"/>
          </a:xfrm>
          <a:prstGeom prst="rect">
            <a:avLst/>
          </a:prstGeom>
          <a:noFill/>
          <a:ln w="9525">
            <a:noFill/>
            <a:miter lim="800000"/>
            <a:headEnd/>
            <a:tailEnd/>
          </a:ln>
        </p:spPr>
      </p:pic>
      <p:sp>
        <p:nvSpPr>
          <p:cNvPr id="7168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1686"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828800" y="5715000"/>
            <a:ext cx="1447800" cy="685800"/>
          </a:xfrm>
          <a:prstGeom prst="rect">
            <a:avLst/>
          </a:prstGeom>
          <a:solidFill>
            <a:schemeClr val="bg1"/>
          </a:solidFill>
          <a:ln w="9525">
            <a:noFill/>
            <a:miter lim="800000"/>
            <a:headEnd/>
            <a:tailEnd/>
          </a:ln>
        </p:spPr>
      </p:pic>
      <p:sp>
        <p:nvSpPr>
          <p:cNvPr id="17" name="Rectangle 16"/>
          <p:cNvSpPr/>
          <p:nvPr/>
        </p:nvSpPr>
        <p:spPr>
          <a:xfrm>
            <a:off x="3200400" y="5638800"/>
            <a:ext cx="1981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688" name="Picture 8"/>
          <p:cNvPicPr>
            <a:picLocks noChangeAspect="1" noChangeArrowheads="1"/>
          </p:cNvPicPr>
          <p:nvPr/>
        </p:nvPicPr>
        <p:blipFill>
          <a:blip r:embed="rId5"/>
          <a:srcRect/>
          <a:stretch>
            <a:fillRect/>
          </a:stretch>
        </p:blipFill>
        <p:spPr bwMode="auto">
          <a:xfrm>
            <a:off x="2743200" y="5638800"/>
            <a:ext cx="1457325" cy="90487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xfrm>
            <a:off x="304800" y="304800"/>
            <a:ext cx="8686800" cy="609600"/>
          </a:xfrm>
        </p:spPr>
        <p:txBody>
          <a:bodyPr wrap="square" lIns="91440" tIns="45720" rIns="91440" bIns="45720" numCol="1" anchorCtr="0" compatLnSpc="1">
            <a:prstTxWarp prst="textNoShape">
              <a:avLst/>
            </a:prstTxWarp>
            <a:normAutofit fontScale="90000"/>
          </a:bodyPr>
          <a:lstStyle/>
          <a:p>
            <a:pPr marL="342900" indent="-342900">
              <a:defRPr/>
            </a:pPr>
            <a:r>
              <a:rPr lang="en-GB" sz="2400" b="1" cap="none">
                <a:effectLst/>
              </a:rPr>
              <a:t>Simons and Albertson Method (1957)</a:t>
            </a:r>
            <a:br>
              <a:rPr lang="en-GB" sz="2400" b="1" cap="none">
                <a:effectLst/>
              </a:rPr>
            </a:br>
            <a:endParaRPr lang="en-US" sz="2400" b="1" cap="none">
              <a:effectLst/>
            </a:endParaRPr>
          </a:p>
        </p:txBody>
      </p:sp>
      <p:pic>
        <p:nvPicPr>
          <p:cNvPr id="72707" name="Picture 2"/>
          <p:cNvPicPr>
            <a:picLocks noGrp="1" noChangeAspect="1" noChangeArrowheads="1"/>
          </p:cNvPicPr>
          <p:nvPr>
            <p:ph idx="1"/>
          </p:nvPr>
        </p:nvPicPr>
        <p:blipFill>
          <a:blip r:embed="rId2"/>
          <a:srcRect/>
          <a:stretch>
            <a:fillRect/>
          </a:stretch>
        </p:blipFill>
        <p:spPr>
          <a:xfrm>
            <a:off x="533400" y="1219200"/>
            <a:ext cx="8229600" cy="51816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09600"/>
          </a:xfrm>
        </p:spPr>
        <p:txBody>
          <a:bodyPr>
            <a:noAutofit/>
          </a:bodyPr>
          <a:lstStyle/>
          <a:p>
            <a:pPr lvl="1">
              <a:defRPr/>
            </a:pPr>
            <a:r>
              <a:rPr lang="en-US" sz="2400" b="1" dirty="0">
                <a:latin typeface="+mj-lt"/>
              </a:rPr>
              <a:t>NUMERICAL</a:t>
            </a:r>
          </a:p>
        </p:txBody>
      </p:sp>
      <p:pic>
        <p:nvPicPr>
          <p:cNvPr id="73731" name="Picture 2"/>
          <p:cNvPicPr>
            <a:picLocks noGrp="1" noChangeAspect="1" noChangeArrowheads="1"/>
          </p:cNvPicPr>
          <p:nvPr>
            <p:ph idx="1"/>
          </p:nvPr>
        </p:nvPicPr>
        <p:blipFill>
          <a:blip r:embed="rId2"/>
          <a:srcRect/>
          <a:stretch>
            <a:fillRect/>
          </a:stretch>
        </p:blipFill>
        <p:spPr>
          <a:xfrm>
            <a:off x="533400" y="990600"/>
            <a:ext cx="8305800" cy="5486400"/>
          </a:xfrm>
        </p:spPr>
      </p:pic>
      <p:sp>
        <p:nvSpPr>
          <p:cNvPr id="73732" name="TextBox 3"/>
          <p:cNvSpPr txBox="1">
            <a:spLocks noChangeArrowheads="1"/>
          </p:cNvSpPr>
          <p:nvPr/>
        </p:nvSpPr>
        <p:spPr bwMode="auto">
          <a:xfrm>
            <a:off x="5334000" y="6096000"/>
            <a:ext cx="1676400" cy="338138"/>
          </a:xfrm>
          <a:prstGeom prst="rect">
            <a:avLst/>
          </a:prstGeom>
          <a:solidFill>
            <a:schemeClr val="bg1"/>
          </a:solidFill>
          <a:ln w="9525">
            <a:noFill/>
            <a:miter lim="800000"/>
            <a:headEnd/>
            <a:tailEnd/>
          </a:ln>
        </p:spPr>
        <p:txBody>
          <a:bodyPr>
            <a:spAutoFit/>
          </a:bodyPr>
          <a:lstStyle/>
          <a:p>
            <a:r>
              <a:rPr lang="en-US" sz="1600"/>
              <a:t>(1 +200 / 233)</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dirty="0"/>
              <a:t>NUMERICAL</a:t>
            </a:r>
            <a:endParaRPr lang="en-US" sz="2400" b="1" dirty="0">
              <a:latin typeface="+mn-lt"/>
            </a:endParaRPr>
          </a:p>
        </p:txBody>
      </p:sp>
      <p:pic>
        <p:nvPicPr>
          <p:cNvPr id="74755" name="Picture 2"/>
          <p:cNvPicPr>
            <a:picLocks noGrp="1" noChangeAspect="1" noChangeArrowheads="1"/>
          </p:cNvPicPr>
          <p:nvPr>
            <p:ph idx="1"/>
          </p:nvPr>
        </p:nvPicPr>
        <p:blipFill>
          <a:blip r:embed="rId2"/>
          <a:srcRect/>
          <a:stretch>
            <a:fillRect/>
          </a:stretch>
        </p:blipFill>
        <p:spPr>
          <a:xfrm>
            <a:off x="381000" y="990600"/>
            <a:ext cx="8382000" cy="56388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b="1" dirty="0"/>
              <a:t>Numerical</a:t>
            </a:r>
          </a:p>
        </p:txBody>
      </p:sp>
      <p:pic>
        <p:nvPicPr>
          <p:cNvPr id="75779" name="Picture 2"/>
          <p:cNvPicPr>
            <a:picLocks noGrp="1" noChangeAspect="1" noChangeArrowheads="1"/>
          </p:cNvPicPr>
          <p:nvPr>
            <p:ph idx="1"/>
          </p:nvPr>
        </p:nvPicPr>
        <p:blipFill>
          <a:blip r:embed="rId2"/>
          <a:srcRect/>
          <a:stretch>
            <a:fillRect/>
          </a:stretch>
        </p:blipFill>
        <p:spPr>
          <a:xfrm>
            <a:off x="609600" y="838200"/>
            <a:ext cx="8153400" cy="56388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609600"/>
          </a:xfrm>
        </p:spPr>
        <p:txBody>
          <a:bodyPr>
            <a:normAutofit fontScale="90000"/>
          </a:bodyPr>
          <a:lstStyle/>
          <a:p>
            <a:pPr>
              <a:defRPr/>
            </a:pPr>
            <a:r>
              <a:rPr lang="en-US" b="1" dirty="0"/>
              <a:t>NUMERICAL</a:t>
            </a:r>
            <a:endParaRPr lang="en-US" dirty="0"/>
          </a:p>
        </p:txBody>
      </p:sp>
      <p:pic>
        <p:nvPicPr>
          <p:cNvPr id="76803" name="Picture 2"/>
          <p:cNvPicPr>
            <a:picLocks noGrp="1" noChangeAspect="1" noChangeArrowheads="1"/>
          </p:cNvPicPr>
          <p:nvPr>
            <p:ph idx="1"/>
          </p:nvPr>
        </p:nvPicPr>
        <p:blipFill>
          <a:blip r:embed="rId2"/>
          <a:srcRect/>
          <a:stretch>
            <a:fillRect/>
          </a:stretch>
        </p:blipFill>
        <p:spPr>
          <a:xfrm>
            <a:off x="457200" y="990600"/>
            <a:ext cx="8305800" cy="5638800"/>
          </a:xfrm>
        </p:spPr>
      </p:pic>
      <p:sp>
        <p:nvSpPr>
          <p:cNvPr id="76804" name="TextBox 3"/>
          <p:cNvSpPr txBox="1">
            <a:spLocks noChangeArrowheads="1"/>
          </p:cNvSpPr>
          <p:nvPr/>
        </p:nvSpPr>
        <p:spPr bwMode="auto">
          <a:xfrm>
            <a:off x="2743200" y="4495800"/>
            <a:ext cx="1066800" cy="549275"/>
          </a:xfrm>
          <a:prstGeom prst="rect">
            <a:avLst/>
          </a:prstGeom>
          <a:solidFill>
            <a:schemeClr val="bg1"/>
          </a:solidFill>
          <a:ln w="9525">
            <a:noFill/>
            <a:miter lim="800000"/>
            <a:headEnd/>
            <a:tailEnd/>
          </a:ln>
        </p:spPr>
        <p:txBody>
          <a:bodyPr>
            <a:spAutoFit/>
          </a:bodyPr>
          <a:lstStyle/>
          <a:p>
            <a:r>
              <a:rPr lang="en-US"/>
              <a:t>v</a:t>
            </a:r>
            <a:r>
              <a:rPr lang="en-US" baseline="30000"/>
              <a:t>2</a:t>
            </a:r>
            <a:r>
              <a:rPr lang="en-US"/>
              <a:t> / gDS</a:t>
            </a:r>
            <a:endParaRPr lang="en-US" baseline="300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a:t>NUMERICAL</a:t>
            </a:r>
            <a:endParaRPr lang="en-US" dirty="0"/>
          </a:p>
        </p:txBody>
      </p:sp>
      <p:pic>
        <p:nvPicPr>
          <p:cNvPr id="77827" name="Picture 2"/>
          <p:cNvPicPr>
            <a:picLocks noGrp="1" noChangeAspect="1" noChangeArrowheads="1"/>
          </p:cNvPicPr>
          <p:nvPr>
            <p:ph idx="1"/>
          </p:nvPr>
        </p:nvPicPr>
        <p:blipFill>
          <a:blip r:embed="rId2"/>
          <a:srcRect/>
          <a:stretch>
            <a:fillRect/>
          </a:stretch>
        </p:blipFill>
        <p:spPr>
          <a:xfrm>
            <a:off x="457200" y="1143000"/>
            <a:ext cx="8229600" cy="51054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1"/>
          </p:nvPr>
        </p:nvSpPr>
        <p:spPr/>
        <p:txBody>
          <a:bodyPr/>
          <a:lstStyle/>
          <a:p>
            <a:pPr algn="just" eaLnBrk="1" hangingPunct="1"/>
            <a:r>
              <a:rPr lang="en-US" sz="2400"/>
              <a:t>The authors proposed a new approach for the design of alluvial canal systems in Pakistan which was based on the analysis of ACOP (Alluvial Channel Observation Program) data observed for Punjab canals. </a:t>
            </a:r>
          </a:p>
          <a:p>
            <a:pPr algn="just" eaLnBrk="1" hangingPunct="1"/>
            <a:r>
              <a:rPr lang="en-US" sz="2400"/>
              <a:t>They suggested a modification in Lacey's regime equation to include the sediment concentration and sediment size in the slope equation. </a:t>
            </a:r>
          </a:p>
          <a:p>
            <a:pPr algn="just" eaLnBrk="1" hangingPunct="1"/>
            <a:r>
              <a:rPr lang="en-US" sz="2400"/>
              <a:t>The silt factor "f" in the regime equation was quantified by the following expression in relation to the total concentration of bed material load in ppm.</a:t>
            </a:r>
          </a:p>
        </p:txBody>
      </p:sp>
      <p:sp>
        <p:nvSpPr>
          <p:cNvPr id="3" name="Title 2"/>
          <p:cNvSpPr>
            <a:spLocks noGrp="1"/>
          </p:cNvSpPr>
          <p:nvPr>
            <p:ph type="title"/>
          </p:nvPr>
        </p:nvSpPr>
        <p:spPr>
          <a:xfrm>
            <a:off x="228600" y="0"/>
            <a:ext cx="8686800" cy="609600"/>
          </a:xfrm>
        </p:spPr>
        <p:txBody>
          <a:bodyPr>
            <a:normAutofit fontScale="90000"/>
          </a:bodyPr>
          <a:lstStyle/>
          <a:p>
            <a:pPr lvl="1">
              <a:defRPr/>
            </a:pPr>
            <a:br>
              <a:rPr lang="en-GB" sz="3200" b="1" dirty="0"/>
            </a:br>
            <a:br>
              <a:rPr lang="en-GB" sz="3200" b="1" dirty="0"/>
            </a:br>
            <a:r>
              <a:rPr lang="en-GB" sz="3100" b="1" dirty="0" err="1"/>
              <a:t>Shahid</a:t>
            </a:r>
            <a:r>
              <a:rPr lang="en-GB" sz="3100" b="1" dirty="0"/>
              <a:t> and Watts (1994)</a:t>
            </a:r>
            <a:br>
              <a:rPr lang="en-GB" sz="2000" b="1" dirty="0"/>
            </a:br>
            <a:br>
              <a:rPr lang="en-GB" sz="3200" b="1" dirty="0"/>
            </a:br>
            <a:endParaRPr lang="en-US"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152400"/>
            <a:ext cx="8229600" cy="487362"/>
          </a:xfrm>
        </p:spPr>
        <p:txBody>
          <a:bodyPr>
            <a:normAutofit fontScale="90000"/>
          </a:bodyPr>
          <a:lstStyle/>
          <a:p>
            <a:pPr>
              <a:defRPr/>
            </a:pPr>
            <a:r>
              <a:rPr lang="en-US" b="1" dirty="0"/>
              <a:t>Meandering Channel</a:t>
            </a:r>
          </a:p>
        </p:txBody>
      </p:sp>
      <p:pic>
        <p:nvPicPr>
          <p:cNvPr id="33795" name="Picture 3"/>
          <p:cNvPicPr>
            <a:picLocks noGrp="1" noChangeAspect="1" noChangeArrowheads="1"/>
          </p:cNvPicPr>
          <p:nvPr>
            <p:ph idx="1"/>
          </p:nvPr>
        </p:nvPicPr>
        <p:blipFill>
          <a:blip r:embed="rId2"/>
          <a:srcRect/>
          <a:stretch>
            <a:fillRect/>
          </a:stretch>
        </p:blipFill>
        <p:spPr>
          <a:xfrm>
            <a:off x="673893" y="648506"/>
            <a:ext cx="7796213" cy="5843588"/>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86800" cy="609600"/>
          </a:xfrm>
        </p:spPr>
        <p:txBody>
          <a:bodyPr>
            <a:normAutofit fontScale="90000"/>
          </a:bodyPr>
          <a:lstStyle/>
          <a:p>
            <a:pPr lvl="1">
              <a:defRPr/>
            </a:pPr>
            <a:br>
              <a:rPr lang="en-GB" sz="3200" b="1" dirty="0"/>
            </a:br>
            <a:br>
              <a:rPr lang="en-GB" sz="3200" b="1" dirty="0"/>
            </a:br>
            <a:r>
              <a:rPr lang="en-GB" sz="3100" b="1" dirty="0" err="1"/>
              <a:t>Shahid</a:t>
            </a:r>
            <a:r>
              <a:rPr lang="en-GB" sz="3100" b="1" dirty="0"/>
              <a:t> and Watts (1994)</a:t>
            </a:r>
            <a:br>
              <a:rPr lang="en-GB" sz="2000" b="1" dirty="0"/>
            </a:br>
            <a:br>
              <a:rPr lang="en-GB" sz="3200" b="1" dirty="0"/>
            </a:br>
            <a:endParaRPr lang="en-US" sz="3200" b="1" dirty="0"/>
          </a:p>
        </p:txBody>
      </p:sp>
      <p:pic>
        <p:nvPicPr>
          <p:cNvPr id="79875" name="Picture 2"/>
          <p:cNvPicPr>
            <a:picLocks noGrp="1" noChangeAspect="1" noChangeArrowheads="1"/>
          </p:cNvPicPr>
          <p:nvPr>
            <p:ph idx="1"/>
          </p:nvPr>
        </p:nvPicPr>
        <p:blipFill>
          <a:blip r:embed="rId3"/>
          <a:srcRect/>
          <a:stretch>
            <a:fillRect/>
          </a:stretch>
        </p:blipFill>
        <p:spPr>
          <a:xfrm>
            <a:off x="3124200" y="1066800"/>
            <a:ext cx="3589338" cy="1343025"/>
          </a:xfrm>
          <a:noFill/>
        </p:spPr>
      </p:pic>
      <p:pic>
        <p:nvPicPr>
          <p:cNvPr id="79876" name="Picture 4"/>
          <p:cNvPicPr>
            <a:picLocks noChangeAspect="1" noChangeArrowheads="1"/>
          </p:cNvPicPr>
          <p:nvPr/>
        </p:nvPicPr>
        <p:blipFill>
          <a:blip r:embed="rId4"/>
          <a:srcRect/>
          <a:stretch>
            <a:fillRect/>
          </a:stretch>
        </p:blipFill>
        <p:spPr bwMode="auto">
          <a:xfrm>
            <a:off x="3124200" y="4267200"/>
            <a:ext cx="3414713" cy="1457325"/>
          </a:xfrm>
          <a:prstGeom prst="rect">
            <a:avLst/>
          </a:prstGeom>
          <a:noFill/>
          <a:ln w="9525">
            <a:noFill/>
            <a:miter lim="800000"/>
            <a:headEnd/>
            <a:tailEnd/>
          </a:ln>
        </p:spPr>
      </p:pic>
      <p:sp>
        <p:nvSpPr>
          <p:cNvPr id="79877" name="TextBox 6"/>
          <p:cNvSpPr txBox="1">
            <a:spLocks noChangeArrowheads="1"/>
          </p:cNvSpPr>
          <p:nvPr/>
        </p:nvSpPr>
        <p:spPr bwMode="auto">
          <a:xfrm>
            <a:off x="685800" y="1524000"/>
            <a:ext cx="2209800" cy="369888"/>
          </a:xfrm>
          <a:prstGeom prst="rect">
            <a:avLst/>
          </a:prstGeom>
          <a:noFill/>
          <a:ln w="9525">
            <a:noFill/>
            <a:miter lim="800000"/>
            <a:headEnd/>
            <a:tailEnd/>
          </a:ln>
        </p:spPr>
        <p:txBody>
          <a:bodyPr>
            <a:spAutoFit/>
          </a:bodyPr>
          <a:lstStyle/>
          <a:p>
            <a:r>
              <a:rPr lang="en-US"/>
              <a:t>For Indus River</a:t>
            </a:r>
          </a:p>
        </p:txBody>
      </p:sp>
      <p:sp>
        <p:nvSpPr>
          <p:cNvPr id="8" name="Right Arrow 7"/>
          <p:cNvSpPr/>
          <p:nvPr/>
        </p:nvSpPr>
        <p:spPr>
          <a:xfrm>
            <a:off x="381000" y="16002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79" name="TextBox 8"/>
          <p:cNvSpPr txBox="1">
            <a:spLocks noChangeArrowheads="1"/>
          </p:cNvSpPr>
          <p:nvPr/>
        </p:nvSpPr>
        <p:spPr bwMode="auto">
          <a:xfrm>
            <a:off x="762000" y="3200400"/>
            <a:ext cx="2209800" cy="369888"/>
          </a:xfrm>
          <a:prstGeom prst="rect">
            <a:avLst/>
          </a:prstGeom>
          <a:noFill/>
          <a:ln w="9525">
            <a:noFill/>
            <a:miter lim="800000"/>
            <a:headEnd/>
            <a:tailEnd/>
          </a:ln>
        </p:spPr>
        <p:txBody>
          <a:bodyPr>
            <a:spAutoFit/>
          </a:bodyPr>
          <a:lstStyle/>
          <a:p>
            <a:r>
              <a:rPr lang="en-US"/>
              <a:t>For Jehlum River</a:t>
            </a:r>
          </a:p>
        </p:txBody>
      </p:sp>
      <p:sp>
        <p:nvSpPr>
          <p:cNvPr id="10" name="Right Arrow 9"/>
          <p:cNvSpPr/>
          <p:nvPr/>
        </p:nvSpPr>
        <p:spPr>
          <a:xfrm>
            <a:off x="457200" y="32004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533400" y="4648200"/>
            <a:ext cx="304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882" name="TextBox 12"/>
          <p:cNvSpPr txBox="1">
            <a:spLocks noChangeArrowheads="1"/>
          </p:cNvSpPr>
          <p:nvPr/>
        </p:nvSpPr>
        <p:spPr bwMode="auto">
          <a:xfrm>
            <a:off x="838200" y="4659313"/>
            <a:ext cx="2209800" cy="369887"/>
          </a:xfrm>
          <a:prstGeom prst="rect">
            <a:avLst/>
          </a:prstGeom>
          <a:noFill/>
          <a:ln w="9525">
            <a:noFill/>
            <a:miter lim="800000"/>
            <a:headEnd/>
            <a:tailEnd/>
          </a:ln>
        </p:spPr>
        <p:txBody>
          <a:bodyPr>
            <a:spAutoFit/>
          </a:bodyPr>
          <a:lstStyle/>
          <a:p>
            <a:r>
              <a:rPr lang="en-US"/>
              <a:t>For Chenab River</a:t>
            </a:r>
          </a:p>
        </p:txBody>
      </p:sp>
      <p:sp>
        <p:nvSpPr>
          <p:cNvPr id="79883" name="TextBox 14"/>
          <p:cNvSpPr txBox="1">
            <a:spLocks noChangeArrowheads="1"/>
          </p:cNvSpPr>
          <p:nvPr/>
        </p:nvSpPr>
        <p:spPr bwMode="auto">
          <a:xfrm>
            <a:off x="2362200" y="5943600"/>
            <a:ext cx="3200400" cy="369888"/>
          </a:xfrm>
          <a:prstGeom prst="rect">
            <a:avLst/>
          </a:prstGeom>
          <a:noFill/>
          <a:ln w="9525">
            <a:noFill/>
            <a:miter lim="800000"/>
            <a:headEnd/>
            <a:tailEnd/>
          </a:ln>
        </p:spPr>
        <p:txBody>
          <a:bodyPr>
            <a:spAutoFit/>
          </a:bodyPr>
          <a:lstStyle/>
          <a:p>
            <a:r>
              <a:rPr lang="en-US"/>
              <a:t>Channel Slope is given by</a:t>
            </a:r>
          </a:p>
        </p:txBody>
      </p:sp>
      <p:pic>
        <p:nvPicPr>
          <p:cNvPr id="79884" name="Picture 14"/>
          <p:cNvPicPr>
            <a:picLocks noChangeAspect="1" noChangeArrowheads="1"/>
          </p:cNvPicPr>
          <p:nvPr/>
        </p:nvPicPr>
        <p:blipFill>
          <a:blip r:embed="rId5"/>
          <a:srcRect/>
          <a:stretch>
            <a:fillRect/>
          </a:stretch>
        </p:blipFill>
        <p:spPr bwMode="auto">
          <a:xfrm>
            <a:off x="3352800" y="2819400"/>
            <a:ext cx="3160713" cy="1371600"/>
          </a:xfrm>
          <a:prstGeom prst="rect">
            <a:avLst/>
          </a:prstGeom>
          <a:noFill/>
          <a:ln w="9525">
            <a:noFill/>
            <a:miter lim="800000"/>
            <a:headEnd/>
            <a:tailEnd/>
          </a:ln>
        </p:spPr>
      </p:pic>
      <p:pic>
        <p:nvPicPr>
          <p:cNvPr id="79885" name="Picture 15"/>
          <p:cNvPicPr>
            <a:picLocks noChangeAspect="1" noChangeArrowheads="1"/>
          </p:cNvPicPr>
          <p:nvPr/>
        </p:nvPicPr>
        <p:blipFill>
          <a:blip r:embed="rId6"/>
          <a:srcRect/>
          <a:stretch>
            <a:fillRect/>
          </a:stretch>
        </p:blipFill>
        <p:spPr bwMode="auto">
          <a:xfrm>
            <a:off x="5181600" y="5748338"/>
            <a:ext cx="2286000" cy="110966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1"/>
          <p:cNvSpPr>
            <a:spLocks noGrp="1"/>
          </p:cNvSpPr>
          <p:nvPr>
            <p:ph idx="1"/>
          </p:nvPr>
        </p:nvSpPr>
        <p:spPr/>
        <p:txBody>
          <a:bodyPr/>
          <a:lstStyle/>
          <a:p>
            <a:pPr algn="just"/>
            <a:r>
              <a:rPr lang="en-GB" sz="2200"/>
              <a:t>Design of unlined channels by rational method involves problem of sediment transport. </a:t>
            </a:r>
          </a:p>
          <a:p>
            <a:pPr algn="just"/>
            <a:r>
              <a:rPr lang="en-GB" sz="2200"/>
              <a:t>Canal sections will be stable if velocity, slope and cross section are such that all sediment entering in canal is swept away from the section, or if the clear water is flowing in the canal does not scour the cross-section.</a:t>
            </a:r>
          </a:p>
          <a:p>
            <a:pPr algn="just"/>
            <a:endParaRPr lang="en-GB" sz="2200"/>
          </a:p>
          <a:p>
            <a:pPr algn="just"/>
            <a:r>
              <a:rPr lang="en-GB" sz="2200"/>
              <a:t>Sediment load is divided into:</a:t>
            </a:r>
          </a:p>
          <a:p>
            <a:pPr lvl="1" algn="just"/>
            <a:r>
              <a:rPr lang="en-GB" sz="2000" b="1"/>
              <a:t>Bed Load</a:t>
            </a:r>
          </a:p>
          <a:p>
            <a:pPr lvl="1" algn="just"/>
            <a:r>
              <a:rPr lang="en-GB" sz="2000" b="1"/>
              <a:t>Suspended Load</a:t>
            </a:r>
          </a:p>
          <a:p>
            <a:pPr algn="just"/>
            <a:endParaRPr lang="en-GB" sz="2200"/>
          </a:p>
          <a:p>
            <a:pPr algn="just"/>
            <a:r>
              <a:rPr lang="en-GB" sz="2200"/>
              <a:t>Separate functions have been derived by various authors for both. These functions are empirical in nature, being based on laboratory experiments and field data.</a:t>
            </a:r>
          </a:p>
          <a:p>
            <a:pPr algn="just"/>
            <a:endParaRPr lang="en-GB" sz="2200"/>
          </a:p>
          <a:p>
            <a:pPr algn="just"/>
            <a:br>
              <a:rPr lang="en-GB" sz="2200"/>
            </a:br>
            <a:endParaRPr lang="en-GB" sz="2200"/>
          </a:p>
        </p:txBody>
      </p:sp>
      <p:sp>
        <p:nvSpPr>
          <p:cNvPr id="3" name="Title 2"/>
          <p:cNvSpPr>
            <a:spLocks noGrp="1"/>
          </p:cNvSpPr>
          <p:nvPr>
            <p:ph type="title"/>
          </p:nvPr>
        </p:nvSpPr>
        <p:spPr/>
        <p:txBody>
          <a:bodyPr>
            <a:normAutofit fontScale="90000"/>
          </a:bodyPr>
          <a:lstStyle/>
          <a:p>
            <a:pPr>
              <a:defRPr/>
            </a:pPr>
            <a:r>
              <a:rPr lang="en-GB" b="1" dirty="0"/>
              <a:t>Rational Method</a:t>
            </a: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1"/>
          <p:cNvSpPr>
            <a:spLocks noGrp="1"/>
          </p:cNvSpPr>
          <p:nvPr>
            <p:ph idx="1"/>
          </p:nvPr>
        </p:nvSpPr>
        <p:spPr/>
        <p:txBody>
          <a:bodyPr/>
          <a:lstStyle/>
          <a:p>
            <a:pPr lvl="1" algn="just"/>
            <a:r>
              <a:rPr lang="en-GB" sz="2000" b="1"/>
              <a:t>Duboys Formula</a:t>
            </a:r>
          </a:p>
          <a:p>
            <a:pPr lvl="1" algn="just"/>
            <a:r>
              <a:rPr lang="en-GB" sz="2000" b="1"/>
              <a:t>Permissible Velocity Method</a:t>
            </a:r>
          </a:p>
          <a:p>
            <a:pPr lvl="1" algn="just"/>
            <a:r>
              <a:rPr lang="en-GB" sz="2000" b="1"/>
              <a:t>Tractive Force Method</a:t>
            </a:r>
            <a:endParaRPr lang="en-GB" sz="2000"/>
          </a:p>
          <a:p>
            <a:pPr algn="just">
              <a:buFont typeface="Wingdings 2" pitchFamily="18" charset="2"/>
              <a:buNone/>
            </a:pPr>
            <a:endParaRPr lang="en-GB" sz="2000"/>
          </a:p>
          <a:p>
            <a:pPr algn="just"/>
            <a:r>
              <a:rPr lang="en-GB" sz="2000"/>
              <a:t>Above formulae in combination with Manning and other formula are used to design channel by rational method</a:t>
            </a:r>
          </a:p>
          <a:p>
            <a:pPr algn="just"/>
            <a:endParaRPr lang="en-GB" sz="2000"/>
          </a:p>
        </p:txBody>
      </p:sp>
      <p:sp>
        <p:nvSpPr>
          <p:cNvPr id="3" name="Title 2"/>
          <p:cNvSpPr>
            <a:spLocks noGrp="1"/>
          </p:cNvSpPr>
          <p:nvPr>
            <p:ph type="title"/>
          </p:nvPr>
        </p:nvSpPr>
        <p:spPr/>
        <p:txBody>
          <a:bodyPr>
            <a:normAutofit fontScale="90000"/>
          </a:bodyPr>
          <a:lstStyle/>
          <a:p>
            <a:pPr>
              <a:defRPr/>
            </a:pPr>
            <a:r>
              <a:rPr lang="en-GB" b="1" dirty="0"/>
              <a:t>Rational Method</a:t>
            </a:r>
            <a:endParaRPr lang="en-GB" dirty="0"/>
          </a:p>
        </p:txBody>
      </p:sp>
      <p:sp>
        <p:nvSpPr>
          <p:cNvPr id="81924" name="TextBox 3"/>
          <p:cNvSpPr txBox="1">
            <a:spLocks noChangeArrowheads="1"/>
          </p:cNvSpPr>
          <p:nvPr/>
        </p:nvSpPr>
        <p:spPr bwMode="auto">
          <a:xfrm>
            <a:off x="228600" y="6019800"/>
            <a:ext cx="6934200" cy="646113"/>
          </a:xfrm>
          <a:prstGeom prst="rect">
            <a:avLst/>
          </a:prstGeom>
          <a:noFill/>
          <a:ln w="9525">
            <a:noFill/>
            <a:miter lim="800000"/>
            <a:headEnd/>
            <a:tailEnd/>
          </a:ln>
        </p:spPr>
        <p:txBody>
          <a:bodyPr>
            <a:spAutoFit/>
          </a:bodyPr>
          <a:lstStyle/>
          <a:p>
            <a:r>
              <a:rPr lang="en-US" b="1">
                <a:solidFill>
                  <a:srgbClr val="FF0000"/>
                </a:solidFill>
              </a:rPr>
              <a:t>Ref. </a:t>
            </a:r>
            <a:r>
              <a:rPr lang="en-US"/>
              <a:t>Irrigation and hydraulic Structures, Theory, Design and Practice By Dr Iqbal Ali</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1"/>
          <p:cNvSpPr>
            <a:spLocks noGrp="1"/>
          </p:cNvSpPr>
          <p:nvPr>
            <p:ph idx="1"/>
          </p:nvPr>
        </p:nvSpPr>
        <p:spPr/>
        <p:txBody>
          <a:bodyPr/>
          <a:lstStyle/>
          <a:p>
            <a:r>
              <a:rPr lang="en-US" sz="2000" b="1">
                <a:solidFill>
                  <a:srgbClr val="FF0000"/>
                </a:solidFill>
              </a:rPr>
              <a:t>Bed Load Function-Duboys Formula</a:t>
            </a:r>
          </a:p>
          <a:p>
            <a:r>
              <a:rPr lang="en-US" sz="2000"/>
              <a:t>It is one of the oldest method in use</a:t>
            </a:r>
            <a:r>
              <a:rPr lang="en-US" altLang="ja-JP" sz="2000">
                <a:cs typeface="HGｺﾞｼｯｸE"/>
              </a:rPr>
              <a:t>.</a:t>
            </a:r>
          </a:p>
          <a:p>
            <a:r>
              <a:rPr lang="en-US" sz="2000"/>
              <a:t>The bed is assumed to move in layers of thickness, d, the same as that of particles, due to force exerted by the fluid. </a:t>
            </a:r>
          </a:p>
          <a:p>
            <a:r>
              <a:rPr lang="en-US" sz="2000"/>
              <a:t>The velocity of the layers is assumed to vary linearly by equal increments from zero to maximum.  </a:t>
            </a:r>
            <a:endParaRPr lang="en-GB" sz="2000"/>
          </a:p>
        </p:txBody>
      </p:sp>
      <p:sp>
        <p:nvSpPr>
          <p:cNvPr id="3" name="Title 2"/>
          <p:cNvSpPr>
            <a:spLocks noGrp="1"/>
          </p:cNvSpPr>
          <p:nvPr>
            <p:ph type="title"/>
          </p:nvPr>
        </p:nvSpPr>
        <p:spPr/>
        <p:txBody>
          <a:bodyPr>
            <a:normAutofit fontScale="90000"/>
          </a:bodyPr>
          <a:lstStyle/>
          <a:p>
            <a:pPr>
              <a:defRPr/>
            </a:pPr>
            <a:r>
              <a:rPr lang="en-GB" b="1" dirty="0"/>
              <a:t>Rational Method</a:t>
            </a:r>
            <a:endParaRPr lang="en-GB" dirty="0"/>
          </a:p>
        </p:txBody>
      </p:sp>
      <p:sp>
        <p:nvSpPr>
          <p:cNvPr id="82948" name="TextBox 4"/>
          <p:cNvSpPr txBox="1">
            <a:spLocks noChangeArrowheads="1"/>
          </p:cNvSpPr>
          <p:nvPr/>
        </p:nvSpPr>
        <p:spPr bwMode="auto">
          <a:xfrm>
            <a:off x="2057400" y="6096000"/>
            <a:ext cx="4876800" cy="369888"/>
          </a:xfrm>
          <a:prstGeom prst="rect">
            <a:avLst/>
          </a:prstGeom>
          <a:noFill/>
          <a:ln w="9525">
            <a:noFill/>
            <a:miter lim="800000"/>
            <a:headEnd/>
            <a:tailEnd/>
          </a:ln>
        </p:spPr>
        <p:txBody>
          <a:bodyPr>
            <a:spAutoFit/>
          </a:bodyPr>
          <a:lstStyle/>
          <a:p>
            <a:r>
              <a:rPr lang="en-US" b="1"/>
              <a:t>Duboy’s model of bed load transport</a:t>
            </a:r>
            <a:endParaRPr lang="en-GB" b="1"/>
          </a:p>
        </p:txBody>
      </p:sp>
      <p:grpSp>
        <p:nvGrpSpPr>
          <p:cNvPr id="82949" name="Group 7"/>
          <p:cNvGrpSpPr>
            <a:grpSpLocks/>
          </p:cNvGrpSpPr>
          <p:nvPr/>
        </p:nvGrpSpPr>
        <p:grpSpPr bwMode="auto">
          <a:xfrm>
            <a:off x="0" y="2962275"/>
            <a:ext cx="9144000" cy="4124325"/>
            <a:chOff x="0" y="2962275"/>
            <a:chExt cx="9144000" cy="4124325"/>
          </a:xfrm>
        </p:grpSpPr>
        <p:pic>
          <p:nvPicPr>
            <p:cNvPr id="82950" name="Picture 6"/>
            <p:cNvPicPr>
              <a:picLocks noChangeAspect="1" noChangeArrowheads="1"/>
            </p:cNvPicPr>
            <p:nvPr/>
          </p:nvPicPr>
          <p:blipFill>
            <a:blip r:embed="rId2"/>
            <a:srcRect/>
            <a:stretch>
              <a:fillRect/>
            </a:stretch>
          </p:blipFill>
          <p:spPr bwMode="auto">
            <a:xfrm>
              <a:off x="0" y="2962275"/>
              <a:ext cx="9144000" cy="4124325"/>
            </a:xfrm>
            <a:prstGeom prst="rect">
              <a:avLst/>
            </a:prstGeom>
            <a:noFill/>
            <a:ln w="9525">
              <a:noFill/>
              <a:miter lim="800000"/>
              <a:headEnd/>
              <a:tailEnd/>
            </a:ln>
          </p:spPr>
        </p:pic>
        <p:sp>
          <p:nvSpPr>
            <p:cNvPr id="7" name="Rectangle 6"/>
            <p:cNvSpPr/>
            <p:nvPr/>
          </p:nvSpPr>
          <p:spPr>
            <a:xfrm>
              <a:off x="1676400" y="6858000"/>
              <a:ext cx="1219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b="1" dirty="0">
                <a:solidFill>
                  <a:schemeClr val="tx1"/>
                </a:solidFill>
              </a:rPr>
              <a:t>Bed Load Function-</a:t>
            </a:r>
            <a:r>
              <a:rPr lang="en-US" b="1" dirty="0" err="1">
                <a:solidFill>
                  <a:schemeClr val="tx1"/>
                </a:solidFill>
              </a:rPr>
              <a:t>Duboys</a:t>
            </a:r>
            <a:r>
              <a:rPr lang="en-US" b="1" dirty="0">
                <a:solidFill>
                  <a:schemeClr val="tx1"/>
                </a:solidFill>
              </a:rPr>
              <a:t> Formula</a:t>
            </a:r>
            <a:endParaRPr lang="en-GB" dirty="0">
              <a:solidFill>
                <a:schemeClr val="tx1"/>
              </a:solidFill>
            </a:endParaRPr>
          </a:p>
        </p:txBody>
      </p:sp>
      <p:graphicFrame>
        <p:nvGraphicFramePr>
          <p:cNvPr id="10242" name="Content Placeholder 3"/>
          <p:cNvGraphicFramePr>
            <a:graphicFrameLocks noGrp="1" noChangeAspect="1"/>
          </p:cNvGraphicFramePr>
          <p:nvPr>
            <p:ph idx="1"/>
          </p:nvPr>
        </p:nvGraphicFramePr>
        <p:xfrm>
          <a:off x="762000" y="609600"/>
          <a:ext cx="3352800" cy="804863"/>
        </p:xfrm>
        <a:graphic>
          <a:graphicData uri="http://schemas.openxmlformats.org/presentationml/2006/ole">
            <mc:AlternateContent xmlns:mc="http://schemas.openxmlformats.org/markup-compatibility/2006">
              <mc:Choice xmlns:v="urn:schemas-microsoft-com:vml" Requires="v">
                <p:oleObj spid="_x0000_s10257" name="Equation" r:id="rId3" imgW="1904760" imgH="457200" progId="Equation.3">
                  <p:embed/>
                </p:oleObj>
              </mc:Choice>
              <mc:Fallback>
                <p:oleObj name="Equation" r:id="rId3" imgW="1904760" imgH="457200" progId="Equation.3">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09600"/>
                        <a:ext cx="3352800"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3"/>
          <p:cNvGraphicFramePr>
            <a:graphicFrameLocks noChangeAspect="1"/>
          </p:cNvGraphicFramePr>
          <p:nvPr/>
        </p:nvGraphicFramePr>
        <p:xfrm>
          <a:off x="5164138" y="712788"/>
          <a:ext cx="3979862" cy="4337050"/>
        </p:xfrm>
        <a:graphic>
          <a:graphicData uri="http://schemas.openxmlformats.org/presentationml/2006/ole">
            <mc:AlternateContent xmlns:mc="http://schemas.openxmlformats.org/markup-compatibility/2006">
              <mc:Choice xmlns:v="urn:schemas-microsoft-com:vml" Requires="v">
                <p:oleObj spid="_x0000_s10258" name="Equation" r:id="rId5" imgW="2260440" imgH="2463480" progId="Equation.3">
                  <p:embed/>
                </p:oleObj>
              </mc:Choice>
              <mc:Fallback>
                <p:oleObj name="Equation" r:id="rId5" imgW="2260440" imgH="246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4138" y="712788"/>
                        <a:ext cx="3979862" cy="433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8" name="TextBox 5"/>
          <p:cNvSpPr txBox="1">
            <a:spLocks noChangeArrowheads="1"/>
          </p:cNvSpPr>
          <p:nvPr/>
        </p:nvSpPr>
        <p:spPr bwMode="auto">
          <a:xfrm>
            <a:off x="0" y="1447800"/>
            <a:ext cx="4953000" cy="369888"/>
          </a:xfrm>
          <a:prstGeom prst="rect">
            <a:avLst/>
          </a:prstGeom>
          <a:noFill/>
          <a:ln w="9525">
            <a:noFill/>
            <a:miter lim="800000"/>
            <a:headEnd/>
            <a:tailEnd/>
          </a:ln>
        </p:spPr>
        <p:txBody>
          <a:bodyPr>
            <a:spAutoFit/>
          </a:bodyPr>
          <a:lstStyle/>
          <a:p>
            <a:r>
              <a:rPr lang="en-US"/>
              <a:t>Above eq. can be rewritten involving slope as</a:t>
            </a:r>
            <a:endParaRPr lang="en-GB"/>
          </a:p>
        </p:txBody>
      </p:sp>
      <p:graphicFrame>
        <p:nvGraphicFramePr>
          <p:cNvPr id="10244" name="Object 4"/>
          <p:cNvGraphicFramePr>
            <a:graphicFrameLocks noChangeAspect="1"/>
          </p:cNvGraphicFramePr>
          <p:nvPr/>
        </p:nvGraphicFramePr>
        <p:xfrm>
          <a:off x="990600" y="2133600"/>
          <a:ext cx="2503488" cy="760413"/>
        </p:xfrm>
        <a:graphic>
          <a:graphicData uri="http://schemas.openxmlformats.org/presentationml/2006/ole">
            <mc:AlternateContent xmlns:mc="http://schemas.openxmlformats.org/markup-compatibility/2006">
              <mc:Choice xmlns:v="urn:schemas-microsoft-com:vml" Requires="v">
                <p:oleObj spid="_x0000_s10259" name="Equation" r:id="rId7" imgW="1422360" imgH="431640" progId="Equation.3">
                  <p:embed/>
                </p:oleObj>
              </mc:Choice>
              <mc:Fallback>
                <p:oleObj name="Equation" r:id="rId7" imgW="1422360" imgH="4316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133600"/>
                        <a:ext cx="2503488"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5" name="Object 5"/>
          <p:cNvGraphicFramePr>
            <a:graphicFrameLocks noChangeAspect="1"/>
          </p:cNvGraphicFramePr>
          <p:nvPr/>
        </p:nvGraphicFramePr>
        <p:xfrm>
          <a:off x="161925" y="3733800"/>
          <a:ext cx="4740275" cy="1250950"/>
        </p:xfrm>
        <a:graphic>
          <a:graphicData uri="http://schemas.openxmlformats.org/presentationml/2006/ole">
            <mc:AlternateContent xmlns:mc="http://schemas.openxmlformats.org/markup-compatibility/2006">
              <mc:Choice xmlns:v="urn:schemas-microsoft-com:vml" Requires="v">
                <p:oleObj spid="_x0000_s10260" name="Equation" r:id="rId9" imgW="2692080" imgH="711000" progId="Equation.3">
                  <p:embed/>
                </p:oleObj>
              </mc:Choice>
              <mc:Fallback>
                <p:oleObj name="Equation" r:id="rId9" imgW="2692080" imgH="7110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925" y="3733800"/>
                        <a:ext cx="4740275" cy="125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9" name="TextBox 8"/>
          <p:cNvSpPr txBox="1">
            <a:spLocks noChangeArrowheads="1"/>
          </p:cNvSpPr>
          <p:nvPr/>
        </p:nvSpPr>
        <p:spPr bwMode="auto">
          <a:xfrm>
            <a:off x="0" y="2971800"/>
            <a:ext cx="4572000" cy="646113"/>
          </a:xfrm>
          <a:prstGeom prst="rect">
            <a:avLst/>
          </a:prstGeom>
          <a:noFill/>
          <a:ln w="9525">
            <a:noFill/>
            <a:miter lim="800000"/>
            <a:headEnd/>
            <a:tailEnd/>
          </a:ln>
        </p:spPr>
        <p:txBody>
          <a:bodyPr>
            <a:spAutoFit/>
          </a:bodyPr>
          <a:lstStyle/>
          <a:p>
            <a:r>
              <a:rPr lang="en-US"/>
              <a:t>Using Chezy eq, Straub’s formula for Cs depth of flow,y, above eq can be written as</a:t>
            </a:r>
            <a:endParaRPr lang="en-GB"/>
          </a:p>
        </p:txBody>
      </p:sp>
      <p:sp>
        <p:nvSpPr>
          <p:cNvPr id="10250" name="TextBox 9"/>
          <p:cNvSpPr txBox="1">
            <a:spLocks noChangeArrowheads="1"/>
          </p:cNvSpPr>
          <p:nvPr/>
        </p:nvSpPr>
        <p:spPr bwMode="auto">
          <a:xfrm>
            <a:off x="609600" y="5181600"/>
            <a:ext cx="3505200" cy="369888"/>
          </a:xfrm>
          <a:prstGeom prst="rect">
            <a:avLst/>
          </a:prstGeom>
          <a:noFill/>
          <a:ln w="9525">
            <a:noFill/>
            <a:miter lim="800000"/>
            <a:headEnd/>
            <a:tailEnd/>
          </a:ln>
        </p:spPr>
        <p:txBody>
          <a:bodyPr>
            <a:spAutoFit/>
          </a:bodyPr>
          <a:lstStyle/>
          <a:p>
            <a:r>
              <a:rPr lang="en-US"/>
              <a:t>Now Using Manning's Equation</a:t>
            </a:r>
            <a:endParaRPr lang="en-GB"/>
          </a:p>
        </p:txBody>
      </p:sp>
      <p:graphicFrame>
        <p:nvGraphicFramePr>
          <p:cNvPr id="10246" name="Object 6"/>
          <p:cNvGraphicFramePr>
            <a:graphicFrameLocks noChangeAspect="1"/>
          </p:cNvGraphicFramePr>
          <p:nvPr/>
        </p:nvGraphicFramePr>
        <p:xfrm>
          <a:off x="533400" y="5581650"/>
          <a:ext cx="3757613" cy="1276350"/>
        </p:xfrm>
        <a:graphic>
          <a:graphicData uri="http://schemas.openxmlformats.org/presentationml/2006/ole">
            <mc:AlternateContent xmlns:mc="http://schemas.openxmlformats.org/markup-compatibility/2006">
              <mc:Choice xmlns:v="urn:schemas-microsoft-com:vml" Requires="v">
                <p:oleObj spid="_x0000_s10261" name="Equation" r:id="rId11" imgW="2133360" imgH="723600" progId="Equation.3">
                  <p:embed/>
                </p:oleObj>
              </mc:Choice>
              <mc:Fallback>
                <p:oleObj name="Equation" r:id="rId11" imgW="2133360" imgH="723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5581650"/>
                        <a:ext cx="3757613"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1" name="TextBox 11"/>
          <p:cNvSpPr txBox="1">
            <a:spLocks noChangeArrowheads="1"/>
          </p:cNvSpPr>
          <p:nvPr/>
        </p:nvSpPr>
        <p:spPr bwMode="auto">
          <a:xfrm>
            <a:off x="5257800" y="5562600"/>
            <a:ext cx="3505200" cy="1200150"/>
          </a:xfrm>
          <a:prstGeom prst="rect">
            <a:avLst/>
          </a:prstGeom>
          <a:noFill/>
          <a:ln w="9525">
            <a:noFill/>
            <a:miter lim="800000"/>
            <a:headEnd/>
            <a:tailEnd/>
          </a:ln>
        </p:spPr>
        <p:txBody>
          <a:bodyPr>
            <a:spAutoFit/>
          </a:bodyPr>
          <a:lstStyle/>
          <a:p>
            <a:pPr algn="just"/>
            <a:r>
              <a:rPr lang="en-US" b="1">
                <a:solidFill>
                  <a:srgbClr val="FF0000"/>
                </a:solidFill>
              </a:rPr>
              <a:t>Ref. </a:t>
            </a:r>
            <a:r>
              <a:rPr lang="en-US"/>
              <a:t>Irrigation and hydraulic Structures, Theory, Design and Practice By Dr Iqbal Ali</a:t>
            </a:r>
          </a:p>
          <a:p>
            <a:pPr algn="just"/>
            <a:r>
              <a:rPr lang="en-US"/>
              <a:t>(Chapter 4)</a:t>
            </a:r>
            <a:endParaRPr lang="en-GB"/>
          </a:p>
        </p:txBody>
      </p:sp>
      <p:cxnSp>
        <p:nvCxnSpPr>
          <p:cNvPr id="13" name="Straight Connector 12"/>
          <p:cNvCxnSpPr/>
          <p:nvPr/>
        </p:nvCxnSpPr>
        <p:spPr>
          <a:xfrm>
            <a:off x="4953000" y="914400"/>
            <a:ext cx="0" cy="5638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3581400"/>
            <a:ext cx="50292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Content Placeholder 1"/>
          <p:cNvSpPr>
            <a:spLocks noGrp="1"/>
          </p:cNvSpPr>
          <p:nvPr>
            <p:ph idx="1"/>
          </p:nvPr>
        </p:nvSpPr>
        <p:spPr>
          <a:xfrm>
            <a:off x="457200" y="762000"/>
            <a:ext cx="8686800" cy="5715000"/>
          </a:xfrm>
        </p:spPr>
        <p:txBody>
          <a:bodyPr/>
          <a:lstStyle/>
          <a:p>
            <a:r>
              <a:rPr lang="en-US" sz="2000"/>
              <a:t>Design an unlined earthen channel to carry a discharge of 60 cfs with a bed load 100 PPM. Mean diameter of bed material is 0.25 mm</a:t>
            </a:r>
          </a:p>
          <a:p>
            <a:r>
              <a:rPr lang="en-US" sz="2000" b="1">
                <a:solidFill>
                  <a:srgbClr val="FF0000"/>
                </a:solidFill>
              </a:rPr>
              <a:t>Solution</a:t>
            </a:r>
          </a:p>
          <a:p>
            <a:endParaRPr lang="en-US" sz="2000"/>
          </a:p>
        </p:txBody>
      </p:sp>
      <p:sp>
        <p:nvSpPr>
          <p:cNvPr id="3" name="Title 2"/>
          <p:cNvSpPr>
            <a:spLocks noGrp="1"/>
          </p:cNvSpPr>
          <p:nvPr>
            <p:ph type="title"/>
          </p:nvPr>
        </p:nvSpPr>
        <p:spPr/>
        <p:txBody>
          <a:bodyPr>
            <a:normAutofit fontScale="90000"/>
          </a:bodyPr>
          <a:lstStyle/>
          <a:p>
            <a:pPr>
              <a:defRPr/>
            </a:pPr>
            <a:r>
              <a:rPr lang="en-US" dirty="0"/>
              <a:t>Example</a:t>
            </a:r>
            <a:endParaRPr lang="en-GB" dirty="0"/>
          </a:p>
        </p:txBody>
      </p:sp>
      <p:graphicFrame>
        <p:nvGraphicFramePr>
          <p:cNvPr id="11266" name="Object 2"/>
          <p:cNvGraphicFramePr>
            <a:graphicFrameLocks noChangeAspect="1"/>
          </p:cNvGraphicFramePr>
          <p:nvPr/>
        </p:nvGraphicFramePr>
        <p:xfrm>
          <a:off x="914400" y="1752600"/>
          <a:ext cx="4041775" cy="1163638"/>
        </p:xfrm>
        <a:graphic>
          <a:graphicData uri="http://schemas.openxmlformats.org/presentationml/2006/ole">
            <mc:AlternateContent xmlns:mc="http://schemas.openxmlformats.org/markup-compatibility/2006">
              <mc:Choice xmlns:v="urn:schemas-microsoft-com:vml" Requires="v">
                <p:oleObj spid="_x0000_s11272" name="Equation" r:id="rId3" imgW="2298600" imgH="660240" progId="Equation.3">
                  <p:embed/>
                </p:oleObj>
              </mc:Choice>
              <mc:Fallback>
                <p:oleObj name="Equation" r:id="rId3" imgW="2298600" imgH="660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4041775" cy="116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7" name="Object 3"/>
          <p:cNvGraphicFramePr>
            <a:graphicFrameLocks noChangeAspect="1"/>
          </p:cNvGraphicFramePr>
          <p:nvPr/>
        </p:nvGraphicFramePr>
        <p:xfrm>
          <a:off x="781050" y="2971800"/>
          <a:ext cx="6596063" cy="3530600"/>
        </p:xfrm>
        <a:graphic>
          <a:graphicData uri="http://schemas.openxmlformats.org/presentationml/2006/ole">
            <mc:AlternateContent xmlns:mc="http://schemas.openxmlformats.org/markup-compatibility/2006">
              <mc:Choice xmlns:v="urn:schemas-microsoft-com:vml" Requires="v">
                <p:oleObj spid="_x0000_s11273" name="Equation" r:id="rId5" imgW="3746160" imgH="2006280" progId="Equation.3">
                  <p:embed/>
                </p:oleObj>
              </mc:Choice>
              <mc:Fallback>
                <p:oleObj name="Equation" r:id="rId5" imgW="3746160" imgH="20062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50" y="2971800"/>
                        <a:ext cx="6596063" cy="353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762000" y="2895600"/>
            <a:ext cx="70104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Content Placeholder 1"/>
          <p:cNvSpPr>
            <a:spLocks noGrp="1"/>
          </p:cNvSpPr>
          <p:nvPr>
            <p:ph idx="1"/>
          </p:nvPr>
        </p:nvSpPr>
        <p:spPr/>
        <p:txBody>
          <a:bodyPr/>
          <a:lstStyle/>
          <a:p>
            <a:r>
              <a:rPr lang="en-US" sz="2000"/>
              <a:t>Now using eq. below</a:t>
            </a:r>
            <a:endParaRPr lang="en-GB" sz="2000"/>
          </a:p>
        </p:txBody>
      </p:sp>
      <p:sp>
        <p:nvSpPr>
          <p:cNvPr id="3" name="Title 2"/>
          <p:cNvSpPr>
            <a:spLocks noGrp="1"/>
          </p:cNvSpPr>
          <p:nvPr>
            <p:ph type="title"/>
          </p:nvPr>
        </p:nvSpPr>
        <p:spPr/>
        <p:txBody>
          <a:bodyPr>
            <a:normAutofit fontScale="90000"/>
          </a:bodyPr>
          <a:lstStyle/>
          <a:p>
            <a:pPr>
              <a:defRPr/>
            </a:pPr>
            <a:r>
              <a:rPr lang="en-US" dirty="0"/>
              <a:t>Example</a:t>
            </a:r>
            <a:endParaRPr lang="en-GB" dirty="0"/>
          </a:p>
        </p:txBody>
      </p:sp>
      <p:graphicFrame>
        <p:nvGraphicFramePr>
          <p:cNvPr id="12290" name="Object 2"/>
          <p:cNvGraphicFramePr>
            <a:graphicFrameLocks noChangeAspect="1"/>
          </p:cNvGraphicFramePr>
          <p:nvPr/>
        </p:nvGraphicFramePr>
        <p:xfrm>
          <a:off x="762000" y="1295400"/>
          <a:ext cx="6105525" cy="2462213"/>
        </p:xfrm>
        <a:graphic>
          <a:graphicData uri="http://schemas.openxmlformats.org/presentationml/2006/ole">
            <mc:AlternateContent xmlns:mc="http://schemas.openxmlformats.org/markup-compatibility/2006">
              <mc:Choice xmlns:v="urn:schemas-microsoft-com:vml" Requires="v">
                <p:oleObj spid="_x0000_s12302" name="Equation" r:id="rId3" imgW="3466800" imgH="1396800" progId="Equation.3">
                  <p:embed/>
                </p:oleObj>
              </mc:Choice>
              <mc:Fallback>
                <p:oleObj name="Equation" r:id="rId3" imgW="3466800" imgH="1396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95400"/>
                        <a:ext cx="6105525" cy="246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3"/>
          <p:cNvGraphicFramePr>
            <a:graphicFrameLocks noChangeAspect="1"/>
          </p:cNvGraphicFramePr>
          <p:nvPr/>
        </p:nvGraphicFramePr>
        <p:xfrm>
          <a:off x="1143000" y="4572000"/>
          <a:ext cx="3217863" cy="808038"/>
        </p:xfrm>
        <a:graphic>
          <a:graphicData uri="http://schemas.openxmlformats.org/presentationml/2006/ole">
            <mc:AlternateContent xmlns:mc="http://schemas.openxmlformats.org/markup-compatibility/2006">
              <mc:Choice xmlns:v="urn:schemas-microsoft-com:vml" Requires="v">
                <p:oleObj spid="_x0000_s12303" name="Equation" r:id="rId5" imgW="1828800" imgH="457200" progId="Equation.3">
                  <p:embed/>
                </p:oleObj>
              </mc:Choice>
              <mc:Fallback>
                <p:oleObj name="Equation" r:id="rId5" imgW="182880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572000"/>
                        <a:ext cx="3217863" cy="808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nvGraphicFramePr>
        <p:xfrm>
          <a:off x="1219200" y="5715000"/>
          <a:ext cx="2882900" cy="358775"/>
        </p:xfrm>
        <a:graphic>
          <a:graphicData uri="http://schemas.openxmlformats.org/presentationml/2006/ole">
            <mc:AlternateContent xmlns:mc="http://schemas.openxmlformats.org/markup-compatibility/2006">
              <mc:Choice xmlns:v="urn:schemas-microsoft-com:vml" Requires="v">
                <p:oleObj spid="_x0000_s12304" name="Equation" r:id="rId7" imgW="1638000" imgH="203040" progId="Equation.3">
                  <p:embed/>
                </p:oleObj>
              </mc:Choice>
              <mc:Fallback>
                <p:oleObj name="Equation" r:id="rId7" imgW="1638000" imgH="203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5715000"/>
                        <a:ext cx="288290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5"/>
          <p:cNvGraphicFramePr>
            <a:graphicFrameLocks noChangeAspect="1"/>
          </p:cNvGraphicFramePr>
          <p:nvPr/>
        </p:nvGraphicFramePr>
        <p:xfrm>
          <a:off x="6553200" y="4419600"/>
          <a:ext cx="1944688" cy="1997075"/>
        </p:xfrm>
        <a:graphic>
          <a:graphicData uri="http://schemas.openxmlformats.org/presentationml/2006/ole">
            <mc:AlternateContent xmlns:mc="http://schemas.openxmlformats.org/markup-compatibility/2006">
              <mc:Choice xmlns:v="urn:schemas-microsoft-com:vml" Requires="v">
                <p:oleObj spid="_x0000_s12305" name="Equation" r:id="rId9" imgW="1104840" imgH="1130040" progId="Equation.3">
                  <p:embed/>
                </p:oleObj>
              </mc:Choice>
              <mc:Fallback>
                <p:oleObj name="Equation" r:id="rId9" imgW="1104840" imgH="11300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4419600"/>
                        <a:ext cx="1944688" cy="199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ight Arrow 7"/>
          <p:cNvSpPr/>
          <p:nvPr/>
        </p:nvSpPr>
        <p:spPr>
          <a:xfrm>
            <a:off x="5029200" y="5181600"/>
            <a:ext cx="838200" cy="533400"/>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1"/>
          <p:cNvSpPr>
            <a:spLocks noGrp="1"/>
          </p:cNvSpPr>
          <p:nvPr>
            <p:ph idx="1"/>
          </p:nvPr>
        </p:nvSpPr>
        <p:spPr/>
        <p:txBody>
          <a:bodyPr/>
          <a:lstStyle/>
          <a:p>
            <a:pPr algn="just"/>
            <a:r>
              <a:rPr lang="en-GB" sz="2000" b="1"/>
              <a:t>Permissible Velocity Method</a:t>
            </a:r>
          </a:p>
          <a:p>
            <a:pPr algn="just"/>
            <a:r>
              <a:rPr lang="en-GB" sz="2000"/>
              <a:t>In permissible velocity method, channel size is selected such that mean flow velocity for design discharge under uniform flow conditions is less than permissible velocity.</a:t>
            </a:r>
          </a:p>
          <a:p>
            <a:pPr algn="just"/>
            <a:endParaRPr lang="en-GB" sz="2000" b="1"/>
          </a:p>
          <a:p>
            <a:pPr algn="just"/>
            <a:r>
              <a:rPr lang="en-GB" sz="2000" b="1"/>
              <a:t>Permissible Velocity</a:t>
            </a:r>
          </a:p>
          <a:p>
            <a:pPr algn="just"/>
            <a:r>
              <a:rPr lang="en-GB" sz="2000"/>
              <a:t>Permissible velocity is defined as the mean velocity at or below which bottom and sides of channels are not eroded. </a:t>
            </a:r>
          </a:p>
          <a:p>
            <a:pPr algn="just"/>
            <a:endParaRPr lang="en-GB" sz="2000"/>
          </a:p>
          <a:p>
            <a:pPr algn="just"/>
            <a:r>
              <a:rPr lang="en-GB" sz="2000"/>
              <a:t>Permissible velocity depends upon:</a:t>
            </a:r>
          </a:p>
          <a:p>
            <a:pPr lvl="1" algn="just"/>
            <a:r>
              <a:rPr lang="en-GB" sz="2000"/>
              <a:t>Type of soil</a:t>
            </a:r>
          </a:p>
          <a:p>
            <a:pPr lvl="1" algn="just"/>
            <a:r>
              <a:rPr lang="en-GB" sz="2000"/>
              <a:t>Size of particles</a:t>
            </a:r>
          </a:p>
          <a:p>
            <a:pPr lvl="1" algn="just"/>
            <a:r>
              <a:rPr lang="en-GB" sz="2000"/>
              <a:t>Depth of flow</a:t>
            </a:r>
          </a:p>
          <a:p>
            <a:pPr lvl="1" algn="just"/>
            <a:r>
              <a:rPr lang="en-GB" sz="2000"/>
              <a:t>Curvature of channel</a:t>
            </a:r>
          </a:p>
          <a:p>
            <a:pPr algn="just"/>
            <a:endParaRPr lang="en-GB" sz="2000"/>
          </a:p>
        </p:txBody>
      </p:sp>
      <p:sp>
        <p:nvSpPr>
          <p:cNvPr id="3" name="Title 2"/>
          <p:cNvSpPr>
            <a:spLocks noGrp="1"/>
          </p:cNvSpPr>
          <p:nvPr>
            <p:ph type="title"/>
          </p:nvPr>
        </p:nvSpPr>
        <p:spPr/>
        <p:txBody>
          <a:bodyPr>
            <a:normAutofit fontScale="90000"/>
          </a:bodyPr>
          <a:lstStyle/>
          <a:p>
            <a:pPr>
              <a:defRPr/>
            </a:pPr>
            <a:r>
              <a:rPr lang="en-GB" b="1" dirty="0"/>
              <a:t>PERMISSIBLE VELOCITY METHOD</a:t>
            </a:r>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1"/>
          <p:cNvSpPr>
            <a:spLocks noGrp="1"/>
          </p:cNvSpPr>
          <p:nvPr>
            <p:ph idx="1"/>
          </p:nvPr>
        </p:nvSpPr>
        <p:spPr/>
        <p:txBody>
          <a:bodyPr/>
          <a:lstStyle/>
          <a:p>
            <a:pPr algn="just"/>
            <a:r>
              <a:rPr lang="en-GB" sz="2000"/>
              <a:t>Maximum permissible velocities for different materials are given in the table. The values listed in the table are for straight channels having flow depth of about 3 .50 ft.</a:t>
            </a:r>
          </a:p>
          <a:p>
            <a:pPr algn="just"/>
            <a:endParaRPr lang="en-GB" sz="2000"/>
          </a:p>
          <a:p>
            <a:pPr algn="just"/>
            <a:r>
              <a:rPr lang="en-GB" sz="2000"/>
              <a:t>These values should be reduced for sinuous channels as below:</a:t>
            </a:r>
          </a:p>
          <a:p>
            <a:pPr lvl="1" algn="just"/>
            <a:r>
              <a:rPr lang="en-GB" sz="2000"/>
              <a:t>Slightly sinuous channels = 5%</a:t>
            </a:r>
          </a:p>
          <a:p>
            <a:pPr lvl="1" algn="just"/>
            <a:r>
              <a:rPr lang="en-GB" sz="2000"/>
              <a:t>Moderately sinuous channels = 13%</a:t>
            </a:r>
          </a:p>
          <a:p>
            <a:pPr lvl="1" algn="just"/>
            <a:r>
              <a:rPr lang="en-GB" sz="2000"/>
              <a:t>Highly sinuous channels = 22%</a:t>
            </a:r>
          </a:p>
          <a:p>
            <a:pPr algn="just"/>
            <a:endParaRPr lang="en-GB" sz="2000"/>
          </a:p>
          <a:p>
            <a:pPr algn="just"/>
            <a:r>
              <a:rPr lang="en-GB" sz="2000"/>
              <a:t>For other flow depths, these velocities should be multiplied by correction factor to determine permissible flow velocity. Correction factor k for wide channels is:</a:t>
            </a:r>
          </a:p>
          <a:p>
            <a:pPr algn="ctr"/>
            <a:r>
              <a:rPr lang="en-GB" sz="2000"/>
              <a:t>k = y</a:t>
            </a:r>
            <a:r>
              <a:rPr lang="en-GB" sz="2000" baseline="30000"/>
              <a:t>1/6</a:t>
            </a:r>
          </a:p>
          <a:p>
            <a:pPr algn="just"/>
            <a:r>
              <a:rPr lang="en-GB" sz="2000"/>
              <a:t>where k = Correction factor y = Depth of flow</a:t>
            </a:r>
          </a:p>
          <a:p>
            <a:pPr algn="just"/>
            <a:endParaRPr lang="en-GB" sz="2000"/>
          </a:p>
          <a:p>
            <a:pPr algn="just"/>
            <a:endParaRPr lang="en-GB" sz="2000"/>
          </a:p>
        </p:txBody>
      </p:sp>
      <p:sp>
        <p:nvSpPr>
          <p:cNvPr id="3" name="Title 2"/>
          <p:cNvSpPr>
            <a:spLocks noGrp="1"/>
          </p:cNvSpPr>
          <p:nvPr>
            <p:ph type="title"/>
          </p:nvPr>
        </p:nvSpPr>
        <p:spPr/>
        <p:txBody>
          <a:bodyPr>
            <a:normAutofit fontScale="90000"/>
          </a:bodyPr>
          <a:lstStyle/>
          <a:p>
            <a:pPr>
              <a:defRPr/>
            </a:pPr>
            <a:r>
              <a:rPr lang="en-GB" b="1" dirty="0"/>
              <a:t>PERMISSIBLE VELOCITY METHOD</a:t>
            </a:r>
            <a:endParaRPr lang="en-GB"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GB" b="1" dirty="0"/>
              <a:t>PERMISSIBLE VELOCITY METHOD</a:t>
            </a:r>
            <a:endParaRPr lang="en-GB" dirty="0"/>
          </a:p>
        </p:txBody>
      </p:sp>
      <p:pic>
        <p:nvPicPr>
          <p:cNvPr id="86019" name="Picture 2"/>
          <p:cNvPicPr>
            <a:picLocks noGrp="1" noChangeAspect="1" noChangeArrowheads="1"/>
          </p:cNvPicPr>
          <p:nvPr>
            <p:ph idx="1"/>
          </p:nvPr>
        </p:nvPicPr>
        <p:blipFill>
          <a:blip r:embed="rId2"/>
          <a:srcRect/>
          <a:stretch>
            <a:fillRect/>
          </a:stretch>
        </p:blipFill>
        <p:spPr>
          <a:xfrm>
            <a:off x="752475" y="762000"/>
            <a:ext cx="7791450" cy="579120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76200"/>
            <a:ext cx="8229600" cy="533400"/>
          </a:xfrm>
        </p:spPr>
        <p:txBody>
          <a:bodyPr>
            <a:normAutofit fontScale="90000"/>
          </a:bodyPr>
          <a:lstStyle/>
          <a:p>
            <a:pPr>
              <a:defRPr/>
            </a:pPr>
            <a:r>
              <a:rPr lang="en-US" b="1" dirty="0"/>
              <a:t>Braided Channel</a:t>
            </a:r>
          </a:p>
        </p:txBody>
      </p:sp>
      <p:pic>
        <p:nvPicPr>
          <p:cNvPr id="34819" name="Picture 3"/>
          <p:cNvPicPr>
            <a:picLocks noGrp="1" noChangeAspect="1" noChangeArrowheads="1"/>
          </p:cNvPicPr>
          <p:nvPr>
            <p:ph idx="1"/>
          </p:nvPr>
        </p:nvPicPr>
        <p:blipFill>
          <a:blip r:embed="rId2"/>
          <a:srcRect/>
          <a:stretch>
            <a:fillRect/>
          </a:stretch>
        </p:blipFill>
        <p:spPr>
          <a:xfrm>
            <a:off x="685800" y="735013"/>
            <a:ext cx="7716838" cy="5894387"/>
          </a:xfr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p:cNvSpPr>
            <a:spLocks noGrp="1"/>
          </p:cNvSpPr>
          <p:nvPr>
            <p:ph idx="1"/>
          </p:nvPr>
        </p:nvSpPr>
        <p:spPr/>
        <p:txBody>
          <a:bodyPr/>
          <a:lstStyle/>
          <a:p>
            <a:r>
              <a:rPr lang="en-GB" sz="2200"/>
              <a:t>Procedure for design of channel by permissible velocity method is as follows:</a:t>
            </a:r>
          </a:p>
          <a:p>
            <a:endParaRPr lang="en-GB" sz="2200"/>
          </a:p>
          <a:p>
            <a:pPr lvl="1">
              <a:buFont typeface="Wingdings" pitchFamily="2" charset="2"/>
              <a:buChar char="v"/>
            </a:pPr>
            <a:r>
              <a:rPr lang="en-GB" sz="2200"/>
              <a:t>Estimate n, Side slope (based on angle of repose) and Permissible velocity based on the given material from the table.</a:t>
            </a:r>
          </a:p>
          <a:p>
            <a:pPr lvl="1">
              <a:buFont typeface="Wingdings" pitchFamily="2" charset="2"/>
              <a:buChar char="v"/>
            </a:pPr>
            <a:r>
              <a:rPr lang="en-GB" sz="2200"/>
              <a:t>Area is found from continuity equation A = Q / V and hydraulic radius R from Manning equation.</a:t>
            </a:r>
          </a:p>
          <a:p>
            <a:pPr lvl="1">
              <a:buFont typeface="Wingdings" pitchFamily="2" charset="2"/>
              <a:buChar char="v"/>
            </a:pPr>
            <a:r>
              <a:rPr lang="en-GB" sz="2200"/>
              <a:t>Wetted perimeter is determined from P = A / R.</a:t>
            </a:r>
          </a:p>
          <a:p>
            <a:pPr lvl="1">
              <a:buFont typeface="Wingdings" pitchFamily="2" charset="2"/>
              <a:buChar char="v"/>
            </a:pPr>
            <a:r>
              <a:rPr lang="en-GB" sz="2200"/>
              <a:t>Using basic equation of area of trapezoidal section, y and b are determined.</a:t>
            </a:r>
          </a:p>
          <a:p>
            <a:pPr lvl="1">
              <a:buFont typeface="Wingdings" pitchFamily="2" charset="2"/>
              <a:buChar char="v"/>
            </a:pPr>
            <a:r>
              <a:rPr lang="en-GB" sz="2200"/>
              <a:t>Computed values are equated to expressions for P and A and resulting equations are solved to determine channel bed width and depth of flow.</a:t>
            </a:r>
          </a:p>
        </p:txBody>
      </p:sp>
      <p:sp>
        <p:nvSpPr>
          <p:cNvPr id="3" name="Title 2"/>
          <p:cNvSpPr>
            <a:spLocks noGrp="1"/>
          </p:cNvSpPr>
          <p:nvPr>
            <p:ph type="title"/>
          </p:nvPr>
        </p:nvSpPr>
        <p:spPr/>
        <p:txBody>
          <a:bodyPr>
            <a:normAutofit fontScale="90000"/>
          </a:bodyPr>
          <a:lstStyle/>
          <a:p>
            <a:pPr>
              <a:defRPr/>
            </a:pPr>
            <a:r>
              <a:rPr lang="en-GB" b="1" dirty="0"/>
              <a:t>PERMISSIBLE VELOCITY METHOD</a:t>
            </a:r>
            <a:endParaRPr lang="en-GB"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Content Placeholder 1"/>
          <p:cNvSpPr>
            <a:spLocks noGrp="1"/>
          </p:cNvSpPr>
          <p:nvPr>
            <p:ph idx="1"/>
          </p:nvPr>
        </p:nvSpPr>
        <p:spPr/>
        <p:txBody>
          <a:bodyPr/>
          <a:lstStyle/>
          <a:p>
            <a:pPr algn="just"/>
            <a:r>
              <a:rPr lang="en-GB" sz="2000" b="1"/>
              <a:t>Tractive Force Method</a:t>
            </a:r>
          </a:p>
          <a:p>
            <a:pPr algn="just"/>
            <a:r>
              <a:rPr lang="en-GB" sz="2000"/>
              <a:t>Scour and erosion process can be viewed in rational way by considering forces acting on particles lying on channel bottom or sides. The channel is eroded if resultant of forces tending to move particles is greater than resultant of forces resisting motion. This concept is referred as tractive force approach.</a:t>
            </a:r>
            <a:endParaRPr lang="en-GB" sz="2000" b="1"/>
          </a:p>
          <a:p>
            <a:pPr algn="just"/>
            <a:r>
              <a:rPr lang="en-GB" sz="2000" b="1"/>
              <a:t>Tractive Force</a:t>
            </a:r>
          </a:p>
          <a:p>
            <a:pPr algn="just"/>
            <a:r>
              <a:rPr lang="en-GB" sz="2000"/>
              <a:t>The force exerted by flowing water on bottom and sides of channel (force on the particles composing the perimeter of channel) is called tractive force. In uniform flow, this force is equal to component of weight acting in direction of flow and is given by</a:t>
            </a:r>
          </a:p>
          <a:p>
            <a:pPr algn="just"/>
            <a:endParaRPr lang="en-GB" sz="2000"/>
          </a:p>
        </p:txBody>
      </p:sp>
      <p:sp>
        <p:nvSpPr>
          <p:cNvPr id="3" name="Title 2"/>
          <p:cNvSpPr>
            <a:spLocks noGrp="1"/>
          </p:cNvSpPr>
          <p:nvPr>
            <p:ph type="title"/>
          </p:nvPr>
        </p:nvSpPr>
        <p:spPr/>
        <p:txBody>
          <a:bodyPr>
            <a:normAutofit fontScale="90000"/>
          </a:bodyPr>
          <a:lstStyle/>
          <a:p>
            <a:pPr>
              <a:defRPr/>
            </a:pPr>
            <a:r>
              <a:rPr lang="en-GB" b="1" dirty="0"/>
              <a:t>TRACTIVE FORCE METHOD</a:t>
            </a:r>
            <a:endParaRPr lang="en-GB" dirty="0"/>
          </a:p>
        </p:txBody>
      </p:sp>
      <p:pic>
        <p:nvPicPr>
          <p:cNvPr id="13318" name="Picture 2"/>
          <p:cNvPicPr>
            <a:picLocks noChangeAspect="1" noChangeArrowheads="1"/>
          </p:cNvPicPr>
          <p:nvPr/>
        </p:nvPicPr>
        <p:blipFill>
          <a:blip r:embed="rId3">
            <a:lum bright="10000"/>
          </a:blip>
          <a:srcRect t="25806"/>
          <a:stretch>
            <a:fillRect/>
          </a:stretch>
        </p:blipFill>
        <p:spPr bwMode="auto">
          <a:xfrm>
            <a:off x="2057400" y="5029200"/>
            <a:ext cx="4838700" cy="1752600"/>
          </a:xfrm>
          <a:prstGeom prst="rect">
            <a:avLst/>
          </a:prstGeom>
          <a:noFill/>
          <a:ln w="9525">
            <a:noFill/>
            <a:miter lim="800000"/>
            <a:headEnd/>
            <a:tailEnd/>
          </a:ln>
        </p:spPr>
      </p:pic>
      <p:graphicFrame>
        <p:nvGraphicFramePr>
          <p:cNvPr id="13314" name="Object 3"/>
          <p:cNvGraphicFramePr>
            <a:graphicFrameLocks noChangeAspect="1"/>
          </p:cNvGraphicFramePr>
          <p:nvPr/>
        </p:nvGraphicFramePr>
        <p:xfrm>
          <a:off x="3152775" y="4387850"/>
          <a:ext cx="2541588" cy="565150"/>
        </p:xfrm>
        <a:graphic>
          <a:graphicData uri="http://schemas.openxmlformats.org/presentationml/2006/ole">
            <mc:AlternateContent xmlns:mc="http://schemas.openxmlformats.org/markup-compatibility/2006">
              <mc:Choice xmlns:v="urn:schemas-microsoft-com:vml" Requires="v">
                <p:oleObj spid="_x0000_s13320" name="Equation" r:id="rId4" imgW="1028520" imgH="228600" progId="Equation.3">
                  <p:embed/>
                </p:oleObj>
              </mc:Choice>
              <mc:Fallback>
                <p:oleObj name="Equation" r:id="rId4" imgW="102852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4387850"/>
                        <a:ext cx="2541588"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6"/>
          <p:cNvGraphicFramePr>
            <a:graphicFrameLocks noChangeAspect="1"/>
          </p:cNvGraphicFramePr>
          <p:nvPr/>
        </p:nvGraphicFramePr>
        <p:xfrm>
          <a:off x="3194050" y="4991100"/>
          <a:ext cx="463550" cy="495300"/>
        </p:xfrm>
        <a:graphic>
          <a:graphicData uri="http://schemas.openxmlformats.org/presentationml/2006/ole">
            <mc:AlternateContent xmlns:mc="http://schemas.openxmlformats.org/markup-compatibility/2006">
              <mc:Choice xmlns:v="urn:schemas-microsoft-com:vml" Requires="v">
                <p:oleObj spid="_x0000_s13321" name="Equation" r:id="rId6" imgW="164880" imgH="228600" progId="Equation.3">
                  <p:embed/>
                </p:oleObj>
              </mc:Choice>
              <mc:Fallback>
                <p:oleObj name="Equation" r:id="rId6" imgW="164880" imgH="228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4050" y="4991100"/>
                        <a:ext cx="463550" cy="495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1"/>
          <p:cNvSpPr>
            <a:spLocks noGrp="1"/>
          </p:cNvSpPr>
          <p:nvPr>
            <p:ph idx="1"/>
          </p:nvPr>
        </p:nvSpPr>
        <p:spPr/>
        <p:txBody>
          <a:bodyPr/>
          <a:lstStyle/>
          <a:p>
            <a:pPr algn="just"/>
            <a:r>
              <a:rPr lang="en-GB" sz="2000" b="1"/>
              <a:t>Critical Tractive Force</a:t>
            </a:r>
          </a:p>
          <a:p>
            <a:pPr algn="just"/>
            <a:r>
              <a:rPr lang="en-GB" sz="2000"/>
              <a:t>The force at which channel material begins to move from stationery condition is called critical tractive force. It is the permissible tractive force which will not cause serious erosion in the channel</a:t>
            </a:r>
          </a:p>
          <a:p>
            <a:pPr algn="just"/>
            <a:r>
              <a:rPr lang="en-GB" sz="2000" b="1"/>
              <a:t>Distribution of Tractive Force</a:t>
            </a:r>
          </a:p>
          <a:p>
            <a:pPr algn="just"/>
            <a:r>
              <a:rPr lang="en-GB" sz="2000"/>
              <a:t>Distribution of tractive force or shear stress over channel perimeter is not uniform. For trapezoidal channels, unit tractive force at channel bottom may be assumed equal to (</a:t>
            </a:r>
            <a:r>
              <a:rPr lang="el-GR" sz="2000"/>
              <a:t>γ</a:t>
            </a:r>
            <a:r>
              <a:rPr lang="en-GB" sz="2000"/>
              <a:t> y So) and at channel sides equal to 0.75 </a:t>
            </a:r>
            <a:r>
              <a:rPr lang="el-GR" sz="2000"/>
              <a:t>γ</a:t>
            </a:r>
            <a:r>
              <a:rPr lang="en-GB" sz="2000"/>
              <a:t> y So</a:t>
            </a:r>
          </a:p>
          <a:p>
            <a:pPr algn="just">
              <a:buFont typeface="Wingdings 2" pitchFamily="18" charset="2"/>
              <a:buNone/>
            </a:pPr>
            <a:endParaRPr lang="en-GB" sz="2000" b="1"/>
          </a:p>
          <a:p>
            <a:pPr algn="just"/>
            <a:r>
              <a:rPr lang="en-GB" sz="2000" b="1"/>
              <a:t>Reduction Factor for Channel Sides</a:t>
            </a:r>
            <a:endParaRPr lang="en-US" sz="2000"/>
          </a:p>
          <a:p>
            <a:pPr algn="just"/>
            <a:r>
              <a:rPr lang="en-GB" sz="2000"/>
              <a:t>Reduction factor (tractive force ratio) for critical tractive force on channel sides is:</a:t>
            </a:r>
          </a:p>
          <a:p>
            <a:pPr algn="just"/>
            <a:r>
              <a:rPr lang="en-US" sz="2000"/>
              <a:t>i.e       </a:t>
            </a:r>
            <a:r>
              <a:rPr lang="en-US" sz="2000" b="1"/>
              <a:t>K=Tractive force on side slope/Critical Tractive force</a:t>
            </a:r>
            <a:endParaRPr lang="en-GB" sz="2000" b="1"/>
          </a:p>
          <a:p>
            <a:pPr algn="just"/>
            <a:endParaRPr lang="en-GB" sz="2000"/>
          </a:p>
        </p:txBody>
      </p:sp>
      <p:sp>
        <p:nvSpPr>
          <p:cNvPr id="3" name="Title 2"/>
          <p:cNvSpPr>
            <a:spLocks noGrp="1"/>
          </p:cNvSpPr>
          <p:nvPr>
            <p:ph type="title"/>
          </p:nvPr>
        </p:nvSpPr>
        <p:spPr/>
        <p:txBody>
          <a:bodyPr>
            <a:normAutofit fontScale="90000"/>
          </a:bodyPr>
          <a:lstStyle/>
          <a:p>
            <a:pPr>
              <a:defRPr/>
            </a:pPr>
            <a:r>
              <a:rPr lang="en-GB" b="1" dirty="0"/>
              <a:t>TRACTIVE FORCE METHOD</a:t>
            </a:r>
            <a:endParaRPr lang="en-GB" dirty="0"/>
          </a:p>
        </p:txBody>
      </p:sp>
      <p:pic>
        <p:nvPicPr>
          <p:cNvPr id="14341" name="Picture 3"/>
          <p:cNvPicPr>
            <a:picLocks noChangeAspect="1" noChangeArrowheads="1"/>
          </p:cNvPicPr>
          <p:nvPr/>
        </p:nvPicPr>
        <p:blipFill>
          <a:blip r:embed="rId3">
            <a:lum bright="10000"/>
          </a:blip>
          <a:srcRect/>
          <a:stretch>
            <a:fillRect/>
          </a:stretch>
        </p:blipFill>
        <p:spPr bwMode="auto">
          <a:xfrm>
            <a:off x="1981200" y="5638800"/>
            <a:ext cx="3962400" cy="1177925"/>
          </a:xfrm>
          <a:prstGeom prst="rect">
            <a:avLst/>
          </a:prstGeom>
          <a:noFill/>
          <a:ln w="9525">
            <a:noFill/>
            <a:miter lim="800000"/>
            <a:headEnd/>
            <a:tailEnd/>
          </a:ln>
        </p:spPr>
      </p:pic>
      <p:graphicFrame>
        <p:nvGraphicFramePr>
          <p:cNvPr id="14338" name="Object 4"/>
          <p:cNvGraphicFramePr>
            <a:graphicFrameLocks noChangeAspect="1"/>
          </p:cNvGraphicFramePr>
          <p:nvPr/>
        </p:nvGraphicFramePr>
        <p:xfrm>
          <a:off x="3216275" y="3625850"/>
          <a:ext cx="1976438" cy="565150"/>
        </p:xfrm>
        <a:graphic>
          <a:graphicData uri="http://schemas.openxmlformats.org/presentationml/2006/ole">
            <mc:AlternateContent xmlns:mc="http://schemas.openxmlformats.org/markup-compatibility/2006">
              <mc:Choice xmlns:v="urn:schemas-microsoft-com:vml" Requires="v">
                <p:oleObj spid="_x0000_s14341" name="Equation" r:id="rId4" imgW="799920" imgH="228600" progId="Equation.3">
                  <p:embed/>
                </p:oleObj>
              </mc:Choice>
              <mc:Fallback>
                <p:oleObj name="Equation" r:id="rId4" imgW="79992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275" y="3625850"/>
                        <a:ext cx="1976438"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1"/>
          <p:cNvSpPr>
            <a:spLocks noGrp="1"/>
          </p:cNvSpPr>
          <p:nvPr>
            <p:ph idx="1"/>
          </p:nvPr>
        </p:nvSpPr>
        <p:spPr/>
        <p:txBody>
          <a:bodyPr/>
          <a:lstStyle/>
          <a:p>
            <a:endParaRPr lang="en-GB" sz="2200"/>
          </a:p>
          <a:p>
            <a:r>
              <a:rPr lang="en-GB" sz="2200"/>
              <a:t>Effect of angle of repose should be considered only for coarse non cohesive materials and can be neglected for fine cohesive materials. </a:t>
            </a:r>
          </a:p>
          <a:p>
            <a:endParaRPr lang="en-GB" sz="2200"/>
          </a:p>
          <a:p>
            <a:r>
              <a:rPr lang="en-GB" sz="2200"/>
              <a:t>Critical shear stress for cohesive and non cohesive materials is given in the figures. These values are for straight channels and should be reduced for sinuous channels as below:</a:t>
            </a:r>
          </a:p>
          <a:p>
            <a:endParaRPr lang="en-GB" sz="2200"/>
          </a:p>
          <a:p>
            <a:r>
              <a:rPr lang="en-GB" sz="2200"/>
              <a:t>Slightly sinuous channels = 10%</a:t>
            </a:r>
          </a:p>
          <a:p>
            <a:r>
              <a:rPr lang="en-GB" sz="2200"/>
              <a:t>Moderately sinuous channels = 25%</a:t>
            </a:r>
          </a:p>
          <a:p>
            <a:r>
              <a:rPr lang="en-GB" sz="2200"/>
              <a:t>Highly sinuous channels = 40%</a:t>
            </a:r>
          </a:p>
          <a:p>
            <a:endParaRPr lang="en-GB" sz="2200"/>
          </a:p>
        </p:txBody>
      </p:sp>
      <p:sp>
        <p:nvSpPr>
          <p:cNvPr id="3" name="Title 2"/>
          <p:cNvSpPr>
            <a:spLocks noGrp="1"/>
          </p:cNvSpPr>
          <p:nvPr>
            <p:ph type="title"/>
          </p:nvPr>
        </p:nvSpPr>
        <p:spPr/>
        <p:txBody>
          <a:bodyPr>
            <a:normAutofit fontScale="90000"/>
          </a:bodyPr>
          <a:lstStyle/>
          <a:p>
            <a:pPr>
              <a:defRPr/>
            </a:pPr>
            <a:r>
              <a:rPr lang="en-GB" b="1" dirty="0"/>
              <a:t>TRACTIVE FORCE METHOD</a:t>
            </a:r>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GB" b="1" dirty="0"/>
              <a:t>TRACTIVE FORCE METHOD</a:t>
            </a:r>
            <a:endParaRPr lang="en-GB" dirty="0"/>
          </a:p>
        </p:txBody>
      </p:sp>
      <p:pic>
        <p:nvPicPr>
          <p:cNvPr id="89091" name="Picture 2"/>
          <p:cNvPicPr>
            <a:picLocks noGrp="1" noChangeAspect="1" noChangeArrowheads="1"/>
          </p:cNvPicPr>
          <p:nvPr>
            <p:ph idx="1"/>
          </p:nvPr>
        </p:nvPicPr>
        <p:blipFill>
          <a:blip r:embed="rId2"/>
          <a:srcRect/>
          <a:stretch>
            <a:fillRect/>
          </a:stretch>
        </p:blipFill>
        <p:spPr>
          <a:xfrm>
            <a:off x="609600" y="685800"/>
            <a:ext cx="8229600" cy="5943600"/>
          </a:xfr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Content Placeholder 1"/>
          <p:cNvSpPr>
            <a:spLocks noGrp="1"/>
          </p:cNvSpPr>
          <p:nvPr>
            <p:ph idx="1"/>
          </p:nvPr>
        </p:nvSpPr>
        <p:spPr/>
        <p:txBody>
          <a:bodyPr/>
          <a:lstStyle/>
          <a:p>
            <a:r>
              <a:rPr lang="en-GB" sz="2200" b="1"/>
              <a:t>Design Procedure</a:t>
            </a:r>
          </a:p>
          <a:p>
            <a:r>
              <a:rPr lang="en-GB" sz="2200"/>
              <a:t>Procedure for design of channel by tractive force method is as follows:</a:t>
            </a:r>
          </a:p>
          <a:p>
            <a:endParaRPr lang="en-GB" sz="2200"/>
          </a:p>
          <a:p>
            <a:pPr lvl="1"/>
            <a:r>
              <a:rPr lang="en-GB" sz="2200"/>
              <a:t>Determine n, angle of repose and Permissible (critical) shear stress based on given sediment size</a:t>
            </a:r>
          </a:p>
          <a:p>
            <a:pPr lvl="1"/>
            <a:endParaRPr lang="en-GB" sz="2200"/>
          </a:p>
          <a:p>
            <a:pPr lvl="1"/>
            <a:r>
              <a:rPr lang="en-GB" sz="2200"/>
              <a:t>Reduction factor, K, for channel sides is determined.</a:t>
            </a:r>
          </a:p>
          <a:p>
            <a:pPr lvl="1"/>
            <a:endParaRPr lang="en-GB" sz="2200"/>
          </a:p>
          <a:p>
            <a:pPr lvl="1"/>
            <a:r>
              <a:rPr lang="en-GB" sz="2200"/>
              <a:t>Unit tractive force on the side ( 0.75 </a:t>
            </a:r>
            <a:r>
              <a:rPr lang="el-GR" sz="2200"/>
              <a:t>γ</a:t>
            </a:r>
            <a:r>
              <a:rPr lang="en-GB" sz="2200"/>
              <a:t> y So) is equated to product of permissible shear stress (critical) and reduction factor to compute depth of flow.</a:t>
            </a:r>
          </a:p>
          <a:p>
            <a:pPr lvl="1"/>
            <a:r>
              <a:rPr lang="en-GB" sz="2200"/>
              <a:t>Bed width is determined from Manning equation.</a:t>
            </a:r>
          </a:p>
          <a:p>
            <a:pPr lvl="1"/>
            <a:endParaRPr lang="en-GB" sz="2200"/>
          </a:p>
          <a:p>
            <a:endParaRPr lang="en-GB" sz="2200"/>
          </a:p>
        </p:txBody>
      </p:sp>
      <p:sp>
        <p:nvSpPr>
          <p:cNvPr id="3" name="Title 2"/>
          <p:cNvSpPr>
            <a:spLocks noGrp="1"/>
          </p:cNvSpPr>
          <p:nvPr>
            <p:ph type="title"/>
          </p:nvPr>
        </p:nvSpPr>
        <p:spPr/>
        <p:txBody>
          <a:bodyPr>
            <a:normAutofit fontScale="90000"/>
          </a:bodyPr>
          <a:lstStyle/>
          <a:p>
            <a:pPr>
              <a:defRPr/>
            </a:pPr>
            <a:r>
              <a:rPr lang="en-GB" b="1" dirty="0"/>
              <a:t>TRACTIVE FORCE METHOD</a:t>
            </a:r>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idx="1"/>
          </p:nvPr>
        </p:nvSpPr>
        <p:spPr/>
        <p:txBody>
          <a:bodyPr/>
          <a:lstStyle/>
          <a:p>
            <a:pPr algn="just"/>
            <a:r>
              <a:rPr lang="en-GB" sz="2200" b="1"/>
              <a:t>Alignment of Irrigation Channels</a:t>
            </a:r>
          </a:p>
          <a:p>
            <a:pPr algn="just"/>
            <a:r>
              <a:rPr lang="en-GB" sz="2200"/>
              <a:t>Main and branch canals should be aligned along main ridges.</a:t>
            </a:r>
          </a:p>
          <a:p>
            <a:pPr algn="just"/>
            <a:r>
              <a:rPr lang="en-GB" sz="2200"/>
              <a:t>Distributaries should be aligned along secondary ridges.</a:t>
            </a:r>
          </a:p>
          <a:p>
            <a:pPr algn="just"/>
            <a:r>
              <a:rPr lang="en-GB" sz="2200"/>
              <a:t>Irrigation channels should not cross drainage system of area.</a:t>
            </a:r>
          </a:p>
          <a:p>
            <a:pPr algn="just"/>
            <a:r>
              <a:rPr lang="en-GB" sz="2200"/>
              <a:t>Obstacles such as roads, towns, railway lines, canals etc. should be avoided.</a:t>
            </a:r>
          </a:p>
          <a:p>
            <a:pPr algn="just"/>
            <a:r>
              <a:rPr lang="en-GB" sz="2200"/>
              <a:t>Direct irrigation should not be done from main and branch canals.</a:t>
            </a:r>
          </a:p>
          <a:p>
            <a:pPr algn="just"/>
            <a:r>
              <a:rPr lang="en-GB" sz="2200"/>
              <a:t>Main canal should be split into branch canals</a:t>
            </a:r>
          </a:p>
          <a:p>
            <a:pPr algn="just"/>
            <a:r>
              <a:rPr lang="en-GB" sz="2200"/>
              <a:t>Irrigation channels should be straight as far as possible</a:t>
            </a:r>
          </a:p>
          <a:p>
            <a:pPr algn="just"/>
            <a:r>
              <a:rPr lang="en-GB" sz="2200"/>
              <a:t>In case of curvature, suitable radius of curves should be provided. Radius of curve depends on discharge of canal but should be not less than10 to 15 times bed width of canal.</a:t>
            </a:r>
          </a:p>
          <a:p>
            <a:pPr algn="just"/>
            <a:endParaRPr lang="en-GB" sz="2200"/>
          </a:p>
        </p:txBody>
      </p:sp>
      <p:sp>
        <p:nvSpPr>
          <p:cNvPr id="3" name="Title 2"/>
          <p:cNvSpPr>
            <a:spLocks noGrp="1"/>
          </p:cNvSpPr>
          <p:nvPr>
            <p:ph type="title"/>
          </p:nvPr>
        </p:nvSpPr>
        <p:spPr/>
        <p:txBody>
          <a:bodyPr>
            <a:normAutofit fontScale="90000"/>
          </a:bodyPr>
          <a:lstStyle/>
          <a:p>
            <a:pPr>
              <a:defRPr/>
            </a:pPr>
            <a:r>
              <a:rPr lang="en-GB" b="1" dirty="0"/>
              <a:t>MISCELLANEOUS CONSIDERATIONS</a:t>
            </a:r>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1"/>
          <p:cNvSpPr>
            <a:spLocks noGrp="1"/>
          </p:cNvSpPr>
          <p:nvPr>
            <p:ph idx="1"/>
          </p:nvPr>
        </p:nvSpPr>
        <p:spPr/>
        <p:txBody>
          <a:bodyPr/>
          <a:lstStyle/>
          <a:p>
            <a:pPr algn="just"/>
            <a:r>
              <a:rPr lang="en-GB" sz="2200" b="1"/>
              <a:t>Longitudinal Slope</a:t>
            </a:r>
          </a:p>
          <a:p>
            <a:pPr algn="just"/>
            <a:r>
              <a:rPr lang="en-GB" sz="2200"/>
              <a:t>Longitudinal slope is fixed as per Lacey equation. If slope of canal is flatter than grade of land, canal falls are provided at suitable intervals.</a:t>
            </a:r>
          </a:p>
          <a:p>
            <a:pPr algn="just"/>
            <a:endParaRPr lang="en-GB" sz="2200" b="1"/>
          </a:p>
          <a:p>
            <a:pPr algn="just"/>
            <a:r>
              <a:rPr lang="en-GB" sz="2200" b="1"/>
              <a:t>Side Slope</a:t>
            </a:r>
          </a:p>
          <a:p>
            <a:pPr algn="just"/>
            <a:r>
              <a:rPr lang="en-GB" sz="2200"/>
              <a:t>Side slope of canal should be so selected that they remain stable under all operating conditions. Side slope ranges from vertical to 1:3 for lined canals to 1:1/2 to 1:3 for unlined canals, depending on site conditions and angle of repose.</a:t>
            </a:r>
          </a:p>
          <a:p>
            <a:pPr algn="just"/>
            <a:endParaRPr lang="en-GB" sz="2200"/>
          </a:p>
          <a:p>
            <a:pPr algn="just"/>
            <a:endParaRPr lang="en-GB" sz="2200"/>
          </a:p>
        </p:txBody>
      </p:sp>
      <p:sp>
        <p:nvSpPr>
          <p:cNvPr id="3" name="Title 2"/>
          <p:cNvSpPr>
            <a:spLocks noGrp="1"/>
          </p:cNvSpPr>
          <p:nvPr>
            <p:ph type="title"/>
          </p:nvPr>
        </p:nvSpPr>
        <p:spPr/>
        <p:txBody>
          <a:bodyPr>
            <a:normAutofit fontScale="90000"/>
          </a:bodyPr>
          <a:lstStyle/>
          <a:p>
            <a:pPr>
              <a:defRPr/>
            </a:pPr>
            <a:r>
              <a:rPr lang="en-GB" b="1" dirty="0"/>
              <a:t>MISCELLANEOUS CONSIDERATIONS</a:t>
            </a:r>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p:cNvSpPr>
            <a:spLocks noGrp="1"/>
          </p:cNvSpPr>
          <p:nvPr>
            <p:ph idx="1"/>
          </p:nvPr>
        </p:nvSpPr>
        <p:spPr/>
        <p:txBody>
          <a:bodyPr/>
          <a:lstStyle/>
          <a:p>
            <a:pPr algn="just"/>
            <a:r>
              <a:rPr lang="en-GB" sz="2200" b="1"/>
              <a:t>Free Board</a:t>
            </a:r>
          </a:p>
          <a:p>
            <a:pPr algn="just"/>
            <a:r>
              <a:rPr lang="en-GB" sz="2200"/>
              <a:t>Free board is vertical distance between full supply level and top of canal banks. It depends on full supply depth and discharge of canal and generally ranges from 1 ft. to 4 ft. for small distributaries and main canals carrying 3000 cfs discharge. For canals carrying 10000 cfs or more discharge, it is 5.5 ft. </a:t>
            </a:r>
          </a:p>
          <a:p>
            <a:pPr algn="just"/>
            <a:endParaRPr lang="en-GB" sz="2200"/>
          </a:p>
          <a:p>
            <a:pPr algn="just"/>
            <a:r>
              <a:rPr lang="en-GB" sz="2200"/>
              <a:t>Following equation provides estimate for free board.</a:t>
            </a:r>
          </a:p>
          <a:p>
            <a:pPr algn="just"/>
            <a:endParaRPr lang="en-GB" sz="2200"/>
          </a:p>
        </p:txBody>
      </p:sp>
      <p:sp>
        <p:nvSpPr>
          <p:cNvPr id="3" name="Title 2"/>
          <p:cNvSpPr>
            <a:spLocks noGrp="1"/>
          </p:cNvSpPr>
          <p:nvPr>
            <p:ph type="title"/>
          </p:nvPr>
        </p:nvSpPr>
        <p:spPr/>
        <p:txBody>
          <a:bodyPr>
            <a:normAutofit fontScale="90000"/>
          </a:bodyPr>
          <a:lstStyle/>
          <a:p>
            <a:pPr>
              <a:defRPr/>
            </a:pPr>
            <a:r>
              <a:rPr lang="en-GB" b="1" dirty="0"/>
              <a:t>MISCELLANEOUS CONSIDERATIONS</a:t>
            </a:r>
            <a:endParaRPr lang="en-GB" dirty="0"/>
          </a:p>
        </p:txBody>
      </p:sp>
      <p:pic>
        <p:nvPicPr>
          <p:cNvPr id="93188" name="Picture 2"/>
          <p:cNvPicPr>
            <a:picLocks noChangeAspect="1" noChangeArrowheads="1"/>
          </p:cNvPicPr>
          <p:nvPr/>
        </p:nvPicPr>
        <p:blipFill>
          <a:blip r:embed="rId2"/>
          <a:srcRect/>
          <a:stretch>
            <a:fillRect/>
          </a:stretch>
        </p:blipFill>
        <p:spPr bwMode="auto">
          <a:xfrm>
            <a:off x="1676400" y="4038600"/>
            <a:ext cx="5797550" cy="19812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1"/>
          <p:cNvSpPr>
            <a:spLocks noGrp="1"/>
          </p:cNvSpPr>
          <p:nvPr>
            <p:ph idx="1"/>
          </p:nvPr>
        </p:nvSpPr>
        <p:spPr/>
        <p:txBody>
          <a:bodyPr/>
          <a:lstStyle/>
          <a:p>
            <a:pPr algn="just"/>
            <a:r>
              <a:rPr lang="en-GB" sz="2000" b="1"/>
              <a:t>Drainage behind Lining</a:t>
            </a:r>
          </a:p>
          <a:p>
            <a:pPr algn="just"/>
            <a:r>
              <a:rPr lang="en-GB" sz="2000"/>
              <a:t>In case of hydrostatic pressure behind lining, drainage of soil behind lining should be provided. Drainage may consists of filter blanket or transverse and longitudinal drains under the lining.</a:t>
            </a:r>
          </a:p>
          <a:p>
            <a:pPr algn="just"/>
            <a:r>
              <a:rPr lang="en-GB" sz="2000" b="1"/>
              <a:t>Super Elevation</a:t>
            </a:r>
          </a:p>
          <a:p>
            <a:pPr algn="just"/>
            <a:r>
              <a:rPr lang="en-GB" sz="2000"/>
              <a:t>Bed of canal is elevated on outer side as compared with inner side on curves to overcome effects of curvature, which is called super elevation. The effect of curvature is negligible if ratio of radius of curvature to distance to center of canal is greater than 3 times bed width of canal. </a:t>
            </a:r>
          </a:p>
          <a:p>
            <a:pPr algn="just"/>
            <a:endParaRPr lang="en-GB" sz="2000"/>
          </a:p>
          <a:p>
            <a:pPr algn="just"/>
            <a:r>
              <a:rPr lang="en-GB" sz="2000"/>
              <a:t>Super elevation can be calculated from the following equation.</a:t>
            </a:r>
          </a:p>
          <a:p>
            <a:pPr algn="just"/>
            <a:endParaRPr lang="en-GB" sz="2000"/>
          </a:p>
        </p:txBody>
      </p:sp>
      <p:sp>
        <p:nvSpPr>
          <p:cNvPr id="3" name="Title 2"/>
          <p:cNvSpPr>
            <a:spLocks noGrp="1"/>
          </p:cNvSpPr>
          <p:nvPr>
            <p:ph type="title"/>
          </p:nvPr>
        </p:nvSpPr>
        <p:spPr/>
        <p:txBody>
          <a:bodyPr>
            <a:normAutofit fontScale="90000"/>
          </a:bodyPr>
          <a:lstStyle/>
          <a:p>
            <a:pPr>
              <a:defRPr/>
            </a:pPr>
            <a:r>
              <a:rPr lang="en-GB" b="1" dirty="0"/>
              <a:t>MISCELLANEOUS CONSIDERATIONS</a:t>
            </a:r>
            <a:endParaRPr lang="en-GB" dirty="0"/>
          </a:p>
        </p:txBody>
      </p:sp>
      <p:pic>
        <p:nvPicPr>
          <p:cNvPr id="94212" name="Picture 2"/>
          <p:cNvPicPr>
            <a:picLocks noChangeAspect="1" noChangeArrowheads="1"/>
          </p:cNvPicPr>
          <p:nvPr/>
        </p:nvPicPr>
        <p:blipFill>
          <a:blip r:embed="rId2">
            <a:lum bright="10000"/>
          </a:blip>
          <a:srcRect/>
          <a:stretch>
            <a:fillRect/>
          </a:stretch>
        </p:blipFill>
        <p:spPr bwMode="auto">
          <a:xfrm>
            <a:off x="2133600" y="4886325"/>
            <a:ext cx="4495800" cy="19716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57200" y="76200"/>
            <a:ext cx="8229600" cy="533400"/>
          </a:xfrm>
        </p:spPr>
        <p:txBody>
          <a:bodyPr>
            <a:normAutofit fontScale="90000"/>
          </a:bodyPr>
          <a:lstStyle/>
          <a:p>
            <a:pPr>
              <a:defRPr/>
            </a:pPr>
            <a:r>
              <a:rPr lang="en-US" b="1" dirty="0"/>
              <a:t>Braided Channel</a:t>
            </a:r>
          </a:p>
        </p:txBody>
      </p:sp>
      <p:sp>
        <p:nvSpPr>
          <p:cNvPr id="35843" name="Content Placeholder 3"/>
          <p:cNvSpPr>
            <a:spLocks noGrp="1"/>
          </p:cNvSpPr>
          <p:nvPr>
            <p:ph idx="1"/>
          </p:nvPr>
        </p:nvSpPr>
        <p:spPr/>
        <p:txBody>
          <a:bodyPr/>
          <a:lstStyle/>
          <a:p>
            <a:endParaRPr lang="en-US"/>
          </a:p>
        </p:txBody>
      </p:sp>
      <p:pic>
        <p:nvPicPr>
          <p:cNvPr id="35844" name="Picture 3" descr="F:\Dell PC\Dell E drive\my pix\Swat trip\2\DSCN0223.JPG"/>
          <p:cNvPicPr>
            <a:picLocks noChangeAspect="1" noChangeArrowheads="1"/>
          </p:cNvPicPr>
          <p:nvPr/>
        </p:nvPicPr>
        <p:blipFill>
          <a:blip r:embed="rId2"/>
          <a:srcRect l="7031" t="34375" r="21680"/>
          <a:stretch>
            <a:fillRect/>
          </a:stretch>
        </p:blipFill>
        <p:spPr bwMode="auto">
          <a:xfrm>
            <a:off x="381000" y="990600"/>
            <a:ext cx="8382000" cy="5364163"/>
          </a:xfrm>
          <a:prstGeom prst="rect">
            <a:avLst/>
          </a:prstGeom>
          <a:noFill/>
          <a:ln w="9525">
            <a:noFill/>
            <a:miter lim="800000"/>
            <a:headEnd/>
            <a:tailEnd/>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1"/>
          <p:cNvSpPr>
            <a:spLocks noGrp="1"/>
          </p:cNvSpPr>
          <p:nvPr>
            <p:ph idx="1"/>
          </p:nvPr>
        </p:nvSpPr>
        <p:spPr/>
        <p:txBody>
          <a:bodyPr/>
          <a:lstStyle/>
          <a:p>
            <a:r>
              <a:rPr lang="en-GB" sz="2000" b="1"/>
              <a:t>Berm Width</a:t>
            </a:r>
          </a:p>
          <a:p>
            <a:r>
              <a:rPr lang="en-GB" sz="2000"/>
              <a:t>Berm is distance between edge of canal section and inner toe of canal bank. Berm width is usually kept between 2D to 4D, where D is full supply depth.</a:t>
            </a:r>
          </a:p>
          <a:p>
            <a:endParaRPr lang="en-GB" sz="2000"/>
          </a:p>
        </p:txBody>
      </p:sp>
      <p:sp>
        <p:nvSpPr>
          <p:cNvPr id="3" name="Title 2"/>
          <p:cNvSpPr>
            <a:spLocks noGrp="1"/>
          </p:cNvSpPr>
          <p:nvPr>
            <p:ph type="title"/>
          </p:nvPr>
        </p:nvSpPr>
        <p:spPr/>
        <p:txBody>
          <a:bodyPr>
            <a:normAutofit fontScale="90000"/>
          </a:bodyPr>
          <a:lstStyle/>
          <a:p>
            <a:pPr>
              <a:defRPr/>
            </a:pPr>
            <a:r>
              <a:rPr lang="en-GB" b="1" dirty="0"/>
              <a:t>MISCELLANEOUS CONSIDERATIONS</a:t>
            </a:r>
            <a:endParaRPr lang="en-GB"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1"/>
          <p:cNvSpPr>
            <a:spLocks noGrp="1"/>
          </p:cNvSpPr>
          <p:nvPr>
            <p:ph idx="1"/>
          </p:nvPr>
        </p:nvSpPr>
        <p:spPr/>
        <p:txBody>
          <a:bodyPr/>
          <a:lstStyle/>
          <a:p>
            <a:endParaRPr lang="en-GB"/>
          </a:p>
        </p:txBody>
      </p:sp>
      <p:sp>
        <p:nvSpPr>
          <p:cNvPr id="96259" name="Title 2"/>
          <p:cNvSpPr>
            <a:spLocks noGrp="1"/>
          </p:cNvSpPr>
          <p:nvPr>
            <p:ph type="title"/>
          </p:nvPr>
        </p:nvSpPr>
        <p:spPr bwMode="auto"/>
        <p:txBody>
          <a:bodyPr wrap="square" lIns="91440" tIns="45720" rIns="91440" bIns="45720" numCol="1" anchorCtr="0" compatLnSpc="1">
            <a:prstTxWarp prst="textNoShape">
              <a:avLst/>
            </a:prstTxWarp>
          </a:bodyPr>
          <a:lstStyle/>
          <a:p>
            <a:r>
              <a:rPr lang="en-GB" sz="3200" cap="none">
                <a:effectLst/>
              </a:rPr>
              <a:t>Typical Cross-sections of canal</a:t>
            </a:r>
          </a:p>
        </p:txBody>
      </p:sp>
      <p:pic>
        <p:nvPicPr>
          <p:cNvPr id="96260" name="Picture 2"/>
          <p:cNvPicPr>
            <a:picLocks noChangeAspect="1" noChangeArrowheads="1"/>
          </p:cNvPicPr>
          <p:nvPr/>
        </p:nvPicPr>
        <p:blipFill>
          <a:blip r:embed="rId2">
            <a:lum bright="20000" contrast="40000"/>
          </a:blip>
          <a:srcRect t="9903"/>
          <a:stretch>
            <a:fillRect/>
          </a:stretch>
        </p:blipFill>
        <p:spPr bwMode="auto">
          <a:xfrm>
            <a:off x="228600" y="762000"/>
            <a:ext cx="8686800" cy="59436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p:cNvSpPr>
            <a:spLocks noGrp="1"/>
          </p:cNvSpPr>
          <p:nvPr>
            <p:ph idx="1"/>
          </p:nvPr>
        </p:nvSpPr>
        <p:spPr/>
        <p:txBody>
          <a:bodyPr/>
          <a:lstStyle/>
          <a:p>
            <a:endParaRPr lang="en-GB"/>
          </a:p>
        </p:txBody>
      </p:sp>
      <p:sp>
        <p:nvSpPr>
          <p:cNvPr id="97283" name="Title 2"/>
          <p:cNvSpPr>
            <a:spLocks noGrp="1"/>
          </p:cNvSpPr>
          <p:nvPr>
            <p:ph type="title"/>
          </p:nvPr>
        </p:nvSpPr>
        <p:spPr bwMode="auto"/>
        <p:txBody>
          <a:bodyPr wrap="square" lIns="91440" tIns="45720" rIns="91440" bIns="45720" numCol="1" anchorCtr="0" compatLnSpc="1">
            <a:prstTxWarp prst="textNoShape">
              <a:avLst/>
            </a:prstTxWarp>
          </a:bodyPr>
          <a:lstStyle/>
          <a:p>
            <a:r>
              <a:rPr lang="en-GB" sz="3200" cap="none">
                <a:effectLst/>
              </a:rPr>
              <a:t>Typical Cross-sections of canal</a:t>
            </a:r>
          </a:p>
        </p:txBody>
      </p:sp>
      <p:pic>
        <p:nvPicPr>
          <p:cNvPr id="97284" name="Picture 2"/>
          <p:cNvPicPr>
            <a:picLocks noChangeAspect="1" noChangeArrowheads="1"/>
          </p:cNvPicPr>
          <p:nvPr/>
        </p:nvPicPr>
        <p:blipFill>
          <a:blip r:embed="rId2"/>
          <a:srcRect/>
          <a:stretch>
            <a:fillRect/>
          </a:stretch>
        </p:blipFill>
        <p:spPr bwMode="auto">
          <a:xfrm>
            <a:off x="228600" y="609600"/>
            <a:ext cx="8686800" cy="2971800"/>
          </a:xfrm>
          <a:prstGeom prst="rect">
            <a:avLst/>
          </a:prstGeom>
          <a:noFill/>
          <a:ln w="9525">
            <a:noFill/>
            <a:miter lim="800000"/>
            <a:headEnd/>
            <a:tailEnd/>
          </a:ln>
        </p:spPr>
      </p:pic>
      <p:pic>
        <p:nvPicPr>
          <p:cNvPr id="97285" name="Picture 3"/>
          <p:cNvPicPr>
            <a:picLocks noChangeAspect="1" noChangeArrowheads="1"/>
          </p:cNvPicPr>
          <p:nvPr/>
        </p:nvPicPr>
        <p:blipFill>
          <a:blip r:embed="rId3"/>
          <a:srcRect/>
          <a:stretch>
            <a:fillRect/>
          </a:stretch>
        </p:blipFill>
        <p:spPr bwMode="auto">
          <a:xfrm>
            <a:off x="152400" y="3505200"/>
            <a:ext cx="8839200" cy="25908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2"/>
          <p:cNvSpPr>
            <a:spLocks noGrp="1"/>
          </p:cNvSpPr>
          <p:nvPr>
            <p:ph type="title"/>
          </p:nvPr>
        </p:nvSpPr>
        <p:spPr bwMode="auto"/>
        <p:txBody>
          <a:bodyPr wrap="square" lIns="91440" tIns="45720" rIns="91440" bIns="45720" numCol="1" anchorCtr="0" compatLnSpc="1">
            <a:prstTxWarp prst="textNoShape">
              <a:avLst/>
            </a:prstTxWarp>
          </a:bodyPr>
          <a:lstStyle/>
          <a:p>
            <a:r>
              <a:rPr lang="en-GB" sz="3200" cap="none">
                <a:effectLst/>
              </a:rPr>
              <a:t>Typical Cross-sections of canal</a:t>
            </a:r>
          </a:p>
        </p:txBody>
      </p:sp>
      <p:pic>
        <p:nvPicPr>
          <p:cNvPr id="98307" name="Picture 2"/>
          <p:cNvPicPr>
            <a:picLocks noGrp="1" noChangeAspect="1" noChangeArrowheads="1"/>
          </p:cNvPicPr>
          <p:nvPr>
            <p:ph idx="1"/>
          </p:nvPr>
        </p:nvPicPr>
        <p:blipFill>
          <a:blip r:embed="rId2"/>
          <a:srcRect/>
          <a:stretch>
            <a:fillRect/>
          </a:stretch>
        </p:blipFill>
        <p:spPr>
          <a:xfrm>
            <a:off x="228600" y="990600"/>
            <a:ext cx="8686800" cy="2667000"/>
          </a:xfr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1"/>
          <p:cNvSpPr>
            <a:spLocks noGrp="1"/>
          </p:cNvSpPr>
          <p:nvPr>
            <p:ph idx="1"/>
          </p:nvPr>
        </p:nvSpPr>
        <p:spPr/>
        <p:txBody>
          <a:bodyPr/>
          <a:lstStyle/>
          <a:p>
            <a:pPr algn="just"/>
            <a:r>
              <a:rPr lang="en-GB" sz="2000" b="1">
                <a:solidFill>
                  <a:srgbClr val="FF0000"/>
                </a:solidFill>
              </a:rPr>
              <a:t>Definitions</a:t>
            </a:r>
          </a:p>
          <a:p>
            <a:pPr algn="just"/>
            <a:r>
              <a:rPr lang="en-US" sz="2000" b="1"/>
              <a:t>Permanent Canals:</a:t>
            </a:r>
            <a:r>
              <a:rPr lang="en-US" sz="2000"/>
              <a:t> Permanent canals are those which are fed by a permanent source of supply such as ice fed rivers or reservoirs.</a:t>
            </a:r>
            <a:endParaRPr lang="en-GB" sz="2000"/>
          </a:p>
          <a:p>
            <a:pPr algn="just"/>
            <a:r>
              <a:rPr lang="en-US" sz="2000" b="1"/>
              <a:t>Perennial Canals:</a:t>
            </a:r>
            <a:r>
              <a:rPr lang="en-US" sz="2000"/>
              <a:t> perennial canals are permanent canals which get continuous supplies from rivers throughout the year.</a:t>
            </a:r>
            <a:endParaRPr lang="en-GB" sz="2000"/>
          </a:p>
          <a:p>
            <a:pPr algn="just"/>
            <a:r>
              <a:rPr lang="en-US" sz="2000" b="1"/>
              <a:t>Non-Perennial Canals</a:t>
            </a:r>
            <a:r>
              <a:rPr lang="en-US" sz="2000"/>
              <a:t>: Non-perennial canals are permanent canals which irrigate for a part of year, usually during the summer season and at the beginning and end of the of winter season. </a:t>
            </a:r>
            <a:endParaRPr lang="en-GB" sz="2000"/>
          </a:p>
          <a:p>
            <a:pPr algn="just"/>
            <a:r>
              <a:rPr lang="en-US" sz="2000" b="1"/>
              <a:t>Inundation Canals:</a:t>
            </a:r>
            <a:r>
              <a:rPr lang="en-US" sz="2000"/>
              <a:t> Inundation canal is one which the supply depends upon the periodic rise of water level in the river from which it takes off.</a:t>
            </a:r>
            <a:endParaRPr lang="en-GB" sz="2000"/>
          </a:p>
          <a:p>
            <a:pPr algn="just"/>
            <a:r>
              <a:rPr lang="en-US" sz="2000" b="1"/>
              <a:t>Irrigation Canals:</a:t>
            </a:r>
            <a:r>
              <a:rPr lang="en-US" sz="2000"/>
              <a:t> An irrigation canal carries water to the irrigation field.</a:t>
            </a:r>
            <a:endParaRPr lang="en-GB" sz="2000"/>
          </a:p>
          <a:p>
            <a:pPr algn="just"/>
            <a:r>
              <a:rPr lang="en-US" sz="2000" b="1"/>
              <a:t>Link Canals:</a:t>
            </a:r>
            <a:r>
              <a:rPr lang="en-US" sz="2000"/>
              <a:t> Links canals are constructed for transporting the waters of the rivers to the canal systems. Qadirabad-Balloki Link Canal</a:t>
            </a:r>
            <a:endParaRPr lang="en-GB" sz="2000"/>
          </a:p>
          <a:p>
            <a:pPr algn="just"/>
            <a:r>
              <a:rPr lang="en-US" sz="2000" b="1"/>
              <a:t>Carrier Canals:</a:t>
            </a:r>
            <a:r>
              <a:rPr lang="en-US" sz="2000"/>
              <a:t> A carrier canal in addition to supplying irrigation water, also carries water for another canal e.g. UCC</a:t>
            </a:r>
            <a:endParaRPr lang="en-GB" sz="2000"/>
          </a:p>
          <a:p>
            <a:pPr algn="just"/>
            <a:r>
              <a:rPr lang="en-US" sz="2000" b="1"/>
              <a:t>Feeder Canal:</a:t>
            </a:r>
            <a:r>
              <a:rPr lang="en-US" sz="2000"/>
              <a:t> This feed two or more canals e.g. LCC</a:t>
            </a:r>
            <a:endParaRPr lang="en-GB" sz="2000"/>
          </a:p>
          <a:p>
            <a:pPr algn="just"/>
            <a:endParaRPr lang="en-GB" sz="2000"/>
          </a:p>
        </p:txBody>
      </p:sp>
      <p:sp>
        <p:nvSpPr>
          <p:cNvPr id="3" name="Title 2"/>
          <p:cNvSpPr>
            <a:spLocks noGrp="1"/>
          </p:cNvSpPr>
          <p:nvPr>
            <p:ph type="title"/>
          </p:nvPr>
        </p:nvSpPr>
        <p:spPr/>
        <p:txBody>
          <a:bodyPr>
            <a:normAutofit fontScale="90000"/>
          </a:bodyPr>
          <a:lstStyle/>
          <a:p>
            <a:pPr>
              <a:defRPr/>
            </a:pPr>
            <a:r>
              <a:rPr lang="en-GB" dirty="0"/>
              <a:t>Canal Classification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76200"/>
            <a:ext cx="8839200" cy="457200"/>
          </a:xfrm>
        </p:spPr>
        <p:txBody>
          <a:bodyPr>
            <a:noAutofit/>
          </a:bodyPr>
          <a:lstStyle/>
          <a:p>
            <a:pPr>
              <a:defRPr/>
            </a:pPr>
            <a:r>
              <a:rPr lang="en-US" sz="3200" b="1" dirty="0"/>
              <a:t>Earthen Channel Design</a:t>
            </a:r>
          </a:p>
        </p:txBody>
      </p:sp>
      <p:pic>
        <p:nvPicPr>
          <p:cNvPr id="36867" name="Picture 5"/>
          <p:cNvPicPr>
            <a:picLocks noChangeAspect="1" noChangeArrowheads="1"/>
          </p:cNvPicPr>
          <p:nvPr/>
        </p:nvPicPr>
        <p:blipFill>
          <a:blip r:embed="rId2"/>
          <a:srcRect/>
          <a:stretch>
            <a:fillRect/>
          </a:stretch>
        </p:blipFill>
        <p:spPr bwMode="auto">
          <a:xfrm>
            <a:off x="0" y="1524000"/>
            <a:ext cx="9144000" cy="53340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08896F3-8524-499A-B83A-324588D037E6}"/>
              </a:ext>
            </a:extLst>
          </p:cNvPr>
          <p:cNvSpPr>
            <a:spLocks noGrp="1"/>
          </p:cNvSpPr>
          <p:nvPr>
            <p:ph type="sldNum" sz="quarter" idx="12"/>
          </p:nvPr>
        </p:nvSpPr>
        <p:spPr/>
        <p:txBody>
          <a:bodyPr/>
          <a:lstStyle/>
          <a:p>
            <a:pPr>
              <a:defRPr/>
            </a:pPr>
            <a:fld id="{CF773F7C-F529-4FCD-9693-1156AC7D6C54}"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4013</TotalTime>
  <Words>3180</Words>
  <Application>Microsoft Office PowerPoint</Application>
  <PresentationFormat>On-screen Show (4:3)</PresentationFormat>
  <Paragraphs>581</Paragraphs>
  <Slides>84</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6" baseType="lpstr">
      <vt:lpstr>HGｺﾞｼｯｸE</vt:lpstr>
      <vt:lpstr>Arial</vt:lpstr>
      <vt:lpstr>Calibri</vt:lpstr>
      <vt:lpstr>Cambria Math</vt:lpstr>
      <vt:lpstr>Franklin Gothic Book</vt:lpstr>
      <vt:lpstr>Franklin Gothic Medium</vt:lpstr>
      <vt:lpstr>Tahoma</vt:lpstr>
      <vt:lpstr>Times New Roman</vt:lpstr>
      <vt:lpstr>Wingdings</vt:lpstr>
      <vt:lpstr>Wingdings 2</vt:lpstr>
      <vt:lpstr>Trek</vt:lpstr>
      <vt:lpstr>Equation</vt:lpstr>
      <vt:lpstr>Channel Plan Forms/Pattern</vt:lpstr>
      <vt:lpstr>Channel Plan Forms/Pattern</vt:lpstr>
      <vt:lpstr>Sinuosity</vt:lpstr>
      <vt:lpstr>Geometric features of meander</vt:lpstr>
      <vt:lpstr>Straight Channel</vt:lpstr>
      <vt:lpstr>Meandering Channel</vt:lpstr>
      <vt:lpstr>Braided Channel</vt:lpstr>
      <vt:lpstr>Braided Channel</vt:lpstr>
      <vt:lpstr>Earthen Channel Design</vt:lpstr>
      <vt:lpstr>Alluvium</vt:lpstr>
      <vt:lpstr>Efficiency of canal design</vt:lpstr>
      <vt:lpstr>Efficiency of canal design</vt:lpstr>
      <vt:lpstr>Types of Canal Sections</vt:lpstr>
      <vt:lpstr>Factors affecting the Design of Canals </vt:lpstr>
      <vt:lpstr>Design of irrigation canals</vt:lpstr>
      <vt:lpstr>Approaches used for Design of Earthen Canals</vt:lpstr>
      <vt:lpstr>Empirical Approaches</vt:lpstr>
      <vt:lpstr>Concept of Channel in Regime </vt:lpstr>
      <vt:lpstr>Design of Earthen Channel</vt:lpstr>
      <vt:lpstr>Kennedy Regime Theory</vt:lpstr>
      <vt:lpstr>Kennedy Regime Theory</vt:lpstr>
      <vt:lpstr>Kennedy Regime Theory</vt:lpstr>
      <vt:lpstr>Kennedy Regime Theory</vt:lpstr>
      <vt:lpstr>Kennedy Regime Theory</vt:lpstr>
      <vt:lpstr>Kennedy Regime Theory</vt:lpstr>
      <vt:lpstr>Kennedy Regime Theory</vt:lpstr>
      <vt:lpstr>Kennedy Regime Theory</vt:lpstr>
      <vt:lpstr>Example Problem</vt:lpstr>
      <vt:lpstr>Example Problem</vt:lpstr>
      <vt:lpstr>Modification and improvements to kennedy’s theory</vt:lpstr>
      <vt:lpstr>Design of Earthen Channel</vt:lpstr>
      <vt:lpstr>Lacey’s Regime Theory </vt:lpstr>
      <vt:lpstr>Lacey’s Regime Theory</vt:lpstr>
      <vt:lpstr>Lacey’s Regime Theory</vt:lpstr>
      <vt:lpstr>Lacey’s Regime Theory</vt:lpstr>
      <vt:lpstr>PowerPoint Presentation</vt:lpstr>
      <vt:lpstr>Lacey’s Regime Theory</vt:lpstr>
      <vt:lpstr>Lacey’s Regime Theory</vt:lpstr>
      <vt:lpstr>Lacey’s Regime Theory</vt:lpstr>
      <vt:lpstr>Example Problem</vt:lpstr>
      <vt:lpstr>Example Problem</vt:lpstr>
      <vt:lpstr>Example Problem</vt:lpstr>
      <vt:lpstr>Further Development in Regime Theory</vt:lpstr>
      <vt:lpstr>Lacey’s Shock Theory (1940) </vt:lpstr>
      <vt:lpstr>Lacey’s Shock Theory (1940)</vt:lpstr>
      <vt:lpstr>Lacey’s Shock Theory (1940)</vt:lpstr>
      <vt:lpstr>Lacey’s Shock Theory (1940)</vt:lpstr>
      <vt:lpstr>Blench’s Method (1951) </vt:lpstr>
      <vt:lpstr>Blench’s Method (1951) </vt:lpstr>
      <vt:lpstr>Simons and Albertson Method (1957) </vt:lpstr>
      <vt:lpstr>Simons and Albertson Method (1957) </vt:lpstr>
      <vt:lpstr>Simons and Albertson Method (1957) </vt:lpstr>
      <vt:lpstr>Simons and Albertson Method (1957) </vt:lpstr>
      <vt:lpstr>NUMERICAL</vt:lpstr>
      <vt:lpstr>NUMERICAL</vt:lpstr>
      <vt:lpstr>Numerical</vt:lpstr>
      <vt:lpstr>NUMERICAL</vt:lpstr>
      <vt:lpstr>NUMERICAL</vt:lpstr>
      <vt:lpstr>  Shahid and Watts (1994)  </vt:lpstr>
      <vt:lpstr>  Shahid and Watts (1994)  </vt:lpstr>
      <vt:lpstr>Rational Method</vt:lpstr>
      <vt:lpstr>Rational Method</vt:lpstr>
      <vt:lpstr>Rational Method</vt:lpstr>
      <vt:lpstr>Bed Load Function-Duboys Formula</vt:lpstr>
      <vt:lpstr>Example</vt:lpstr>
      <vt:lpstr>Example</vt:lpstr>
      <vt:lpstr>PERMISSIBLE VELOCITY METHOD</vt:lpstr>
      <vt:lpstr>PERMISSIBLE VELOCITY METHOD</vt:lpstr>
      <vt:lpstr>PERMISSIBLE VELOCITY METHOD</vt:lpstr>
      <vt:lpstr>PERMISSIBLE VELOCITY METHOD</vt:lpstr>
      <vt:lpstr>TRACTIVE FORCE METHOD</vt:lpstr>
      <vt:lpstr>TRACTIVE FORCE METHOD</vt:lpstr>
      <vt:lpstr>TRACTIVE FORCE METHOD</vt:lpstr>
      <vt:lpstr>TRACTIVE FORCE METHOD</vt:lpstr>
      <vt:lpstr>TRACTIVE FORCE METHOD</vt:lpstr>
      <vt:lpstr>MISCELLANEOUS CONSIDERATIONS</vt:lpstr>
      <vt:lpstr>MISCELLANEOUS CONSIDERATIONS</vt:lpstr>
      <vt:lpstr>MISCELLANEOUS CONSIDERATIONS</vt:lpstr>
      <vt:lpstr>MISCELLANEOUS CONSIDERATIONS</vt:lpstr>
      <vt:lpstr>MISCELLANEOUS CONSIDERATIONS</vt:lpstr>
      <vt:lpstr>Typical Cross-sections of canal</vt:lpstr>
      <vt:lpstr>Typical Cross-sections of canal</vt:lpstr>
      <vt:lpstr>Typical Cross-sections of canal</vt:lpstr>
      <vt:lpstr>Canal Classification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Irrigation Engineering</dc:title>
  <dc:creator>UET</dc:creator>
  <cp:lastModifiedBy>Usman Iftikhar</cp:lastModifiedBy>
  <cp:revision>504</cp:revision>
  <dcterms:created xsi:type="dcterms:W3CDTF">2008-07-17T18:17:07Z</dcterms:created>
  <dcterms:modified xsi:type="dcterms:W3CDTF">2018-02-10T06:00:21Z</dcterms:modified>
</cp:coreProperties>
</file>